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819" r:id="rId2"/>
    <p:sldMasterId id="2147483837" r:id="rId3"/>
    <p:sldMasterId id="2147483855" r:id="rId4"/>
  </p:sldMasterIdLst>
  <p:notesMasterIdLst>
    <p:notesMasterId r:id="rId69"/>
  </p:notesMasterIdLst>
  <p:sldIdLst>
    <p:sldId id="263" r:id="rId5"/>
    <p:sldId id="267" r:id="rId6"/>
    <p:sldId id="264" r:id="rId7"/>
    <p:sldId id="258" r:id="rId8"/>
    <p:sldId id="261" r:id="rId9"/>
    <p:sldId id="274" r:id="rId10"/>
    <p:sldId id="275" r:id="rId11"/>
    <p:sldId id="277" r:id="rId12"/>
    <p:sldId id="278" r:id="rId13"/>
    <p:sldId id="279" r:id="rId14"/>
    <p:sldId id="273" r:id="rId15"/>
    <p:sldId id="361" r:id="rId16"/>
    <p:sldId id="362" r:id="rId17"/>
    <p:sldId id="271" r:id="rId18"/>
    <p:sldId id="265" r:id="rId19"/>
    <p:sldId id="289" r:id="rId20"/>
    <p:sldId id="286" r:id="rId21"/>
    <p:sldId id="284" r:id="rId22"/>
    <p:sldId id="288" r:id="rId23"/>
    <p:sldId id="285" r:id="rId24"/>
    <p:sldId id="276" r:id="rId25"/>
    <p:sldId id="340" r:id="rId26"/>
    <p:sldId id="341" r:id="rId27"/>
    <p:sldId id="342" r:id="rId28"/>
    <p:sldId id="337" r:id="rId29"/>
    <p:sldId id="338" r:id="rId30"/>
    <p:sldId id="339" r:id="rId31"/>
    <p:sldId id="334" r:id="rId32"/>
    <p:sldId id="344" r:id="rId33"/>
    <p:sldId id="302" r:id="rId34"/>
    <p:sldId id="345" r:id="rId35"/>
    <p:sldId id="346" r:id="rId36"/>
    <p:sldId id="347" r:id="rId37"/>
    <p:sldId id="350" r:id="rId38"/>
    <p:sldId id="351" r:id="rId39"/>
    <p:sldId id="352" r:id="rId40"/>
    <p:sldId id="353" r:id="rId41"/>
    <p:sldId id="354" r:id="rId42"/>
    <p:sldId id="355" r:id="rId43"/>
    <p:sldId id="356" r:id="rId44"/>
    <p:sldId id="357" r:id="rId45"/>
    <p:sldId id="358" r:id="rId46"/>
    <p:sldId id="359" r:id="rId47"/>
    <p:sldId id="360"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32" r:id="rId66"/>
    <p:sldId id="280" r:id="rId67"/>
    <p:sldId id="281"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57" autoAdjust="0"/>
  </p:normalViewPr>
  <p:slideViewPr>
    <p:cSldViewPr>
      <p:cViewPr varScale="1">
        <p:scale>
          <a:sx n="68" d="100"/>
          <a:sy n="68" d="100"/>
        </p:scale>
        <p:origin x="88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FE01B571-F0C1-4956-B740-06C9A105B01A}" type="datetimeFigureOut">
              <a:rPr lang="en-US" altLang="en-US"/>
              <a:pPr/>
              <a:t>06/02/2017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8834B12D-F964-45B2-8C0D-6F7771808C5C}" type="slidenum">
              <a:rPr lang="en-US" altLang="en-US"/>
              <a:pPr/>
              <a:t>‹#›</a:t>
            </a:fld>
            <a:endParaRPr lang="en-US" altLang="en-US"/>
          </a:p>
        </p:txBody>
      </p:sp>
    </p:spTree>
    <p:extLst>
      <p:ext uri="{BB962C8B-B14F-4D97-AF65-F5344CB8AC3E}">
        <p14:creationId xmlns:p14="http://schemas.microsoft.com/office/powerpoint/2010/main" val="3534556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41C5B53-3EB5-45B3-919B-906294224965}" type="slidenum">
              <a:rPr lang="en-US" altLang="en-US" sz="1200">
                <a:latin typeface="Calibri" panose="020F0502020204030204" pitchFamily="34" charset="0"/>
              </a:rPr>
              <a:pPr/>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7055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write I or O next to their “observations” stating if they actually wrote down observations or inferences from the video.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834B12D-F964-45B2-8C0D-6F7771808C5C}" type="slidenum">
              <a:rPr lang="en-US" altLang="en-US" smtClean="0"/>
              <a:pPr/>
              <a:t>38</a:t>
            </a:fld>
            <a:endParaRPr lang="en-US" altLang="en-US"/>
          </a:p>
        </p:txBody>
      </p:sp>
    </p:spTree>
    <p:extLst>
      <p:ext uri="{BB962C8B-B14F-4D97-AF65-F5344CB8AC3E}">
        <p14:creationId xmlns:p14="http://schemas.microsoft.com/office/powerpoint/2010/main" val="249281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record on white board</a:t>
            </a:r>
            <a:r>
              <a:rPr lang="en-US" baseline="0" dirty="0" smtClean="0"/>
              <a:t> what students say about safety and add their own expectations</a:t>
            </a:r>
            <a:endParaRPr lang="en-US" dirty="0"/>
          </a:p>
        </p:txBody>
      </p:sp>
      <p:sp>
        <p:nvSpPr>
          <p:cNvPr id="4" name="Slide Number Placeholder 3"/>
          <p:cNvSpPr>
            <a:spLocks noGrp="1"/>
          </p:cNvSpPr>
          <p:nvPr>
            <p:ph type="sldNum" sz="quarter" idx="10"/>
          </p:nvPr>
        </p:nvSpPr>
        <p:spPr/>
        <p:txBody>
          <a:bodyPr/>
          <a:lstStyle/>
          <a:p>
            <a:fld id="{8834B12D-F964-45B2-8C0D-6F7771808C5C}" type="slidenum">
              <a:rPr lang="en-US" altLang="en-US" smtClean="0"/>
              <a:pPr/>
              <a:t>39</a:t>
            </a:fld>
            <a:endParaRPr lang="en-US" altLang="en-US"/>
          </a:p>
        </p:txBody>
      </p:sp>
    </p:spTree>
    <p:extLst>
      <p:ext uri="{BB962C8B-B14F-4D97-AF65-F5344CB8AC3E}">
        <p14:creationId xmlns:p14="http://schemas.microsoft.com/office/powerpoint/2010/main" val="340045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add this under notes on observations and inferences</a:t>
            </a:r>
            <a:endParaRPr lang="en-US" dirty="0"/>
          </a:p>
        </p:txBody>
      </p:sp>
      <p:sp>
        <p:nvSpPr>
          <p:cNvPr id="4" name="Slide Number Placeholder 3"/>
          <p:cNvSpPr>
            <a:spLocks noGrp="1"/>
          </p:cNvSpPr>
          <p:nvPr>
            <p:ph type="sldNum" sz="quarter" idx="10"/>
          </p:nvPr>
        </p:nvSpPr>
        <p:spPr/>
        <p:txBody>
          <a:bodyPr/>
          <a:lstStyle/>
          <a:p>
            <a:fld id="{8834B12D-F964-45B2-8C0D-6F7771808C5C}" type="slidenum">
              <a:rPr lang="en-US" altLang="en-US" smtClean="0"/>
              <a:pPr/>
              <a:t>41</a:t>
            </a:fld>
            <a:endParaRPr lang="en-US" altLang="en-US"/>
          </a:p>
        </p:txBody>
      </p:sp>
    </p:spTree>
    <p:extLst>
      <p:ext uri="{BB962C8B-B14F-4D97-AF65-F5344CB8AC3E}">
        <p14:creationId xmlns:p14="http://schemas.microsoft.com/office/powerpoint/2010/main" val="122018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write down these definitions under scientific method notes</a:t>
            </a:r>
            <a:endParaRPr lang="en-US" dirty="0"/>
          </a:p>
        </p:txBody>
      </p:sp>
      <p:sp>
        <p:nvSpPr>
          <p:cNvPr id="4" name="Slide Number Placeholder 3"/>
          <p:cNvSpPr>
            <a:spLocks noGrp="1"/>
          </p:cNvSpPr>
          <p:nvPr>
            <p:ph type="sldNum" sz="quarter" idx="10"/>
          </p:nvPr>
        </p:nvSpPr>
        <p:spPr/>
        <p:txBody>
          <a:bodyPr/>
          <a:lstStyle/>
          <a:p>
            <a:fld id="{8834B12D-F964-45B2-8C0D-6F7771808C5C}" type="slidenum">
              <a:rPr lang="en-US" altLang="en-US" smtClean="0"/>
              <a:pPr/>
              <a:t>42</a:t>
            </a:fld>
            <a:endParaRPr lang="en-US" altLang="en-US"/>
          </a:p>
        </p:txBody>
      </p:sp>
    </p:spTree>
    <p:extLst>
      <p:ext uri="{BB962C8B-B14F-4D97-AF65-F5344CB8AC3E}">
        <p14:creationId xmlns:p14="http://schemas.microsoft.com/office/powerpoint/2010/main" val="386734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add to notes the statement in bold</a:t>
            </a:r>
            <a:endParaRPr lang="en-US" dirty="0"/>
          </a:p>
        </p:txBody>
      </p:sp>
      <p:sp>
        <p:nvSpPr>
          <p:cNvPr id="4" name="Slide Number Placeholder 3"/>
          <p:cNvSpPr>
            <a:spLocks noGrp="1"/>
          </p:cNvSpPr>
          <p:nvPr>
            <p:ph type="sldNum" sz="quarter" idx="10"/>
          </p:nvPr>
        </p:nvSpPr>
        <p:spPr/>
        <p:txBody>
          <a:bodyPr/>
          <a:lstStyle/>
          <a:p>
            <a:fld id="{8834B12D-F964-45B2-8C0D-6F7771808C5C}" type="slidenum">
              <a:rPr lang="en-US" altLang="en-US" smtClean="0"/>
              <a:pPr/>
              <a:t>46</a:t>
            </a:fld>
            <a:endParaRPr lang="en-US" altLang="en-US"/>
          </a:p>
        </p:txBody>
      </p:sp>
    </p:spTree>
    <p:extLst>
      <p:ext uri="{BB962C8B-B14F-4D97-AF65-F5344CB8AC3E}">
        <p14:creationId xmlns:p14="http://schemas.microsoft.com/office/powerpoint/2010/main" val="146524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9A0F9FA-15EC-4647-BC6D-139387E7CD66}" type="slidenum">
              <a:rPr lang="en-US" altLang="en-US">
                <a:solidFill>
                  <a:prstClr val="black"/>
                </a:solidFill>
                <a:latin typeface="Arial" panose="020B0604020202020204" pitchFamily="34" charset="0"/>
              </a:rPr>
              <a:pPr/>
              <a:t>47</a:t>
            </a:fld>
            <a:endParaRPr lang="en-US" altLang="en-US">
              <a:solidFill>
                <a:prstClr val="black"/>
              </a:solidFill>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en-US" dirty="0" smtClean="0">
                <a:latin typeface="Arial" panose="020B0604020202020204" pitchFamily="34" charset="0"/>
              </a:rPr>
              <a:t>How to tell if its science or not. Give students the</a:t>
            </a:r>
            <a:r>
              <a:rPr lang="en-US" altLang="en-US" baseline="0" dirty="0" smtClean="0">
                <a:latin typeface="Arial" panose="020B0604020202020204" pitchFamily="34" charset="0"/>
              </a:rPr>
              <a:t> CONPTT handout. Go through the next section as time permits.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90322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E73E259-BE45-4746-A989-E8AA501E34C9}" type="slidenum">
              <a:rPr lang="en-US" altLang="en-US">
                <a:solidFill>
                  <a:prstClr val="black"/>
                </a:solidFill>
                <a:latin typeface="Arial" panose="020B0604020202020204" pitchFamily="34" charset="0"/>
              </a:rPr>
              <a:pPr/>
              <a:t>48</a:t>
            </a:fld>
            <a:endParaRPr lang="en-US" altLang="en-US">
              <a:solidFill>
                <a:prstClr val="black"/>
              </a:solidFill>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6888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87E77A4-7A59-43E9-80E1-831650E9A0D4}" type="slidenum">
              <a:rPr lang="en-US" altLang="en-US">
                <a:solidFill>
                  <a:prstClr val="black"/>
                </a:solidFill>
                <a:latin typeface="Arial" panose="020B0604020202020204" pitchFamily="34" charset="0"/>
              </a:rPr>
              <a:pPr/>
              <a:t>49</a:t>
            </a:fld>
            <a:endParaRPr lang="en-US" altLang="en-US">
              <a:solidFill>
                <a:prstClr val="black"/>
              </a:solidFill>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706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5C627F0-5985-48CD-A1B0-FC21FB7EE538}" type="slidenum">
              <a:rPr lang="en-US" altLang="en-US">
                <a:solidFill>
                  <a:prstClr val="black"/>
                </a:solidFill>
                <a:latin typeface="Arial" panose="020B0604020202020204" pitchFamily="34" charset="0"/>
              </a:rPr>
              <a:pPr/>
              <a:t>50</a:t>
            </a:fld>
            <a:endParaRPr lang="en-US" altLang="en-US">
              <a:solidFill>
                <a:prstClr val="black"/>
              </a:solidFill>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66372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AD48BE4-466B-4837-B668-8616C69794C2}" type="slidenum">
              <a:rPr lang="en-US" altLang="en-US">
                <a:solidFill>
                  <a:prstClr val="black"/>
                </a:solidFill>
                <a:latin typeface="Arial" panose="020B0604020202020204" pitchFamily="34" charset="0"/>
              </a:rPr>
              <a:pPr/>
              <a:t>51</a:t>
            </a:fld>
            <a:endParaRPr lang="en-US" altLang="en-US">
              <a:solidFill>
                <a:prstClr val="black"/>
              </a:solidFill>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4042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36CA98A-79B9-4749-86F7-1998EAE7065E}" type="slidenum">
              <a:rPr lang="en-US" altLang="en-US" sz="1200">
                <a:latin typeface="Calibri" panose="020F0502020204030204" pitchFamily="34" charset="0"/>
              </a:rPr>
              <a:pPr/>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94297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09FD29-6BE8-47BD-BCAE-43EBC799A580}" type="slidenum">
              <a:rPr lang="en-US" altLang="en-US">
                <a:solidFill>
                  <a:prstClr val="black"/>
                </a:solidFill>
                <a:latin typeface="Arial" panose="020B0604020202020204" pitchFamily="34" charset="0"/>
              </a:rPr>
              <a:pPr/>
              <a:t>52</a:t>
            </a:fld>
            <a:endParaRPr lang="en-US" altLang="en-US">
              <a:solidFill>
                <a:prstClr val="black"/>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0470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7327534-263B-4BA5-8E74-C54D63EAE590}" type="slidenum">
              <a:rPr lang="en-US" altLang="en-US">
                <a:solidFill>
                  <a:prstClr val="black"/>
                </a:solidFill>
                <a:latin typeface="Arial" panose="020B0604020202020204" pitchFamily="34" charset="0"/>
              </a:rPr>
              <a:pPr/>
              <a:t>53</a:t>
            </a:fld>
            <a:endParaRPr lang="en-US" altLang="en-US">
              <a:solidFill>
                <a:prstClr val="black"/>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01453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91A977-327C-414A-B427-FC629576C99A}" type="slidenum">
              <a:rPr lang="en-US" altLang="en-US">
                <a:solidFill>
                  <a:prstClr val="black"/>
                </a:solidFill>
                <a:latin typeface="Arial" panose="020B0604020202020204" pitchFamily="34" charset="0"/>
              </a:rPr>
              <a:pPr/>
              <a:t>54</a:t>
            </a:fld>
            <a:endParaRPr lang="en-US" altLang="en-US">
              <a:solidFill>
                <a:prstClr val="black"/>
              </a:solidFill>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29414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2751E67-EC00-41B7-B40F-159BFE87A890}" type="slidenum">
              <a:rPr lang="en-US" altLang="en-US">
                <a:solidFill>
                  <a:prstClr val="black"/>
                </a:solidFill>
                <a:latin typeface="Arial" panose="020B0604020202020204" pitchFamily="34" charset="0"/>
              </a:rPr>
              <a:pPr/>
              <a:t>55</a:t>
            </a:fld>
            <a:endParaRPr lang="en-US" altLang="en-US">
              <a:solidFill>
                <a:prstClr val="black"/>
              </a:solidFill>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95533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5CD3F4B-2E97-4884-AA15-B5B17F3454E6}" type="slidenum">
              <a:rPr lang="en-US" altLang="en-US">
                <a:solidFill>
                  <a:prstClr val="black"/>
                </a:solidFill>
                <a:latin typeface="Arial" panose="020B0604020202020204" pitchFamily="34" charset="0"/>
              </a:rPr>
              <a:pPr/>
              <a:t>56</a:t>
            </a:fld>
            <a:endParaRPr lang="en-US" altLang="en-US">
              <a:solidFill>
                <a:prstClr val="black"/>
              </a:solidFill>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15848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5D668BF-CFB6-49AE-A30A-38BE87E74F8B}" type="slidenum">
              <a:rPr lang="en-US" altLang="en-US">
                <a:solidFill>
                  <a:prstClr val="black"/>
                </a:solidFill>
                <a:latin typeface="Arial" panose="020B0604020202020204" pitchFamily="34" charset="0"/>
              </a:rPr>
              <a:pPr/>
              <a:t>57</a:t>
            </a:fld>
            <a:endParaRPr lang="en-US" altLang="en-US">
              <a:solidFill>
                <a:prstClr val="black"/>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0120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CEBE009-B60F-42A0-9210-20419016B6FC}" type="slidenum">
              <a:rPr lang="en-US" altLang="en-US">
                <a:solidFill>
                  <a:prstClr val="black"/>
                </a:solidFill>
                <a:latin typeface="Arial" panose="020B0604020202020204" pitchFamily="34" charset="0"/>
              </a:rPr>
              <a:pPr/>
              <a:t>58</a:t>
            </a:fld>
            <a:endParaRPr lang="en-US" altLang="en-US">
              <a:solidFill>
                <a:prstClr val="black"/>
              </a:solidFill>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66672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EEFF996-08BC-41FF-BC95-D33D891AF9CC}" type="slidenum">
              <a:rPr lang="en-US" altLang="en-US">
                <a:solidFill>
                  <a:prstClr val="black"/>
                </a:solidFill>
                <a:latin typeface="Arial" panose="020B0604020202020204" pitchFamily="34" charset="0"/>
              </a:rPr>
              <a:pPr/>
              <a:t>59</a:t>
            </a:fld>
            <a:endParaRPr lang="en-US" altLang="en-US">
              <a:solidFill>
                <a:prstClr val="black"/>
              </a:solidFill>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55561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1D35FF6-64FC-44FB-8F63-391A39E3366A}" type="slidenum">
              <a:rPr lang="en-US" altLang="en-US">
                <a:solidFill>
                  <a:prstClr val="black"/>
                </a:solidFill>
                <a:latin typeface="Arial" panose="020B0604020202020204" pitchFamily="34" charset="0"/>
              </a:rPr>
              <a:pPr/>
              <a:t>60</a:t>
            </a:fld>
            <a:endParaRPr lang="en-US" altLang="en-US">
              <a:solidFill>
                <a:prstClr val="black"/>
              </a:solidFill>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80437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A3BBAE6-F72A-4E0A-9F5F-2C206845F2A5}" type="slidenum">
              <a:rPr lang="en-US" altLang="en-US">
                <a:solidFill>
                  <a:prstClr val="black"/>
                </a:solidFill>
                <a:latin typeface="Arial" panose="020B0604020202020204" pitchFamily="34" charset="0"/>
              </a:rPr>
              <a:pPr/>
              <a:t>61</a:t>
            </a:fld>
            <a:endParaRPr lang="en-US" altLang="en-US">
              <a:solidFill>
                <a:prstClr val="black"/>
              </a:solidFill>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2002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only have about 85 days to prepare for this test and there is a lot to cover. It will take hard work and dedication to pass the test. </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4B61FC6-8137-4FD5-9671-831C922C7F9B}" type="slidenum">
              <a:rPr lang="en-US" altLang="en-US" sz="1200">
                <a:latin typeface="Calibri" panose="020F0502020204030204" pitchFamily="34" charset="0"/>
              </a:rPr>
              <a:pPr/>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04588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Write this on the syllabus.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0A49ACA-971D-411A-AD0B-9ED7790B4A6E}" type="slidenum">
              <a:rPr lang="en-US" altLang="en-US" sz="1200">
                <a:latin typeface="Calibri" panose="020F0502020204030204" pitchFamily="34" charset="0"/>
              </a:rPr>
              <a:pPr/>
              <a:t>63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4273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Show examples of each thing they will need. </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6D5C59-707B-4276-9A8E-C2E7EEEFE624}" type="slidenum">
              <a:rPr lang="en-US" altLang="en-US" sz="1200">
                <a:latin typeface="Calibri" panose="020F0502020204030204" pitchFamily="34" charset="0"/>
              </a:rPr>
              <a:pPr/>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172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Calibri" panose="020F0502020204030204" pitchFamily="34" charset="0"/>
              <a:buNone/>
            </a:pPr>
            <a:endParaRPr lang="en-US" altLang="en-US" dirty="0"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C8F7279-DF07-416E-9385-70C1F4098F07}" type="slidenum">
              <a:rPr lang="en-US" altLang="en-US" sz="1200">
                <a:latin typeface="Calibri" panose="020F0502020204030204" pitchFamily="34" charset="0"/>
              </a:rPr>
              <a:pPr/>
              <a:t>16</a:t>
            </a:fld>
            <a:endParaRPr lang="en-US" altLang="en-US" sz="1200">
              <a:latin typeface="Calibri" panose="020F0502020204030204" pitchFamily="34" charset="0"/>
            </a:endParaRPr>
          </a:p>
        </p:txBody>
      </p:sp>
    </p:spTree>
    <p:extLst>
      <p:ext uri="{BB962C8B-B14F-4D97-AF65-F5344CB8AC3E}">
        <p14:creationId xmlns:p14="http://schemas.microsoft.com/office/powerpoint/2010/main" val="311918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Calibri" panose="020F0502020204030204" pitchFamily="34" charset="0"/>
              <a:buAutoNum type="arabicPeriod"/>
            </a:pPr>
            <a:r>
              <a:rPr lang="en-US" altLang="en-US" smtClean="0"/>
              <a:t>Teach the college hand</a:t>
            </a:r>
          </a:p>
          <a:p>
            <a:pPr marL="228600" indent="-228600" eaLnBrk="1" hangingPunct="1">
              <a:spcBef>
                <a:spcPct val="0"/>
              </a:spcBef>
              <a:buFont typeface="Calibri" panose="020F0502020204030204" pitchFamily="34" charset="0"/>
              <a:buAutoNum type="arabicPeriod"/>
            </a:pPr>
            <a:r>
              <a:rPr lang="en-US" altLang="en-US" smtClean="0"/>
              <a:t>Practice the attention getting signal. Time them.</a:t>
            </a:r>
          </a:p>
          <a:p>
            <a:pPr marL="228600" indent="-228600" eaLnBrk="1" hangingPunct="1">
              <a:spcBef>
                <a:spcPct val="0"/>
              </a:spcBef>
              <a:buFont typeface="Calibri" panose="020F0502020204030204" pitchFamily="34" charset="0"/>
              <a:buAutoNum type="arabicPeriod"/>
            </a:pPr>
            <a:r>
              <a:rPr lang="en-US" altLang="en-US" smtClean="0"/>
              <a:t>Teach hand signals. Explain bathroom passes. </a:t>
            </a:r>
          </a:p>
          <a:p>
            <a:pPr marL="228600" indent="-228600" eaLnBrk="1" hangingPunct="1">
              <a:spcBef>
                <a:spcPct val="0"/>
              </a:spcBef>
              <a:buFont typeface="Calibri" panose="020F0502020204030204" pitchFamily="34" charset="0"/>
              <a:buAutoNum type="arabicPeriod"/>
            </a:pPr>
            <a:r>
              <a:rPr lang="en-US" altLang="en-US" smtClean="0"/>
              <a:t>Model STAR. Have everyone do it. 100% compliance.</a:t>
            </a:r>
          </a:p>
          <a:p>
            <a:pPr marL="228600" indent="-228600" eaLnBrk="1" hangingPunct="1">
              <a:spcBef>
                <a:spcPct val="0"/>
              </a:spcBef>
              <a:buFont typeface="Calibri" panose="020F0502020204030204" pitchFamily="34" charset="0"/>
              <a:buAutoNum type="arabicPeriod"/>
            </a:pPr>
            <a:r>
              <a:rPr lang="en-US" altLang="en-US" smtClean="0"/>
              <a:t>Go over cell phone policy</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9AA63F-35C7-4B51-A2EB-27EC461E7766}" type="slidenum">
              <a:rPr lang="en-US" altLang="en-US" sz="1200">
                <a:latin typeface="Calibri" panose="020F0502020204030204" pitchFamily="34" charset="0"/>
              </a:rPr>
              <a:pPr/>
              <a:t>17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23550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Calibri" panose="020F0502020204030204" pitchFamily="34" charset="0"/>
              <a:buAutoNum type="arabicPeriod"/>
            </a:pPr>
            <a:r>
              <a:rPr lang="en-US" altLang="en-US" smtClean="0"/>
              <a:t>Teach the college hand</a:t>
            </a:r>
          </a:p>
          <a:p>
            <a:pPr marL="228600" indent="-228600" eaLnBrk="1" hangingPunct="1">
              <a:spcBef>
                <a:spcPct val="0"/>
              </a:spcBef>
              <a:buFont typeface="Calibri" panose="020F0502020204030204" pitchFamily="34" charset="0"/>
              <a:buAutoNum type="arabicPeriod"/>
            </a:pPr>
            <a:r>
              <a:rPr lang="en-US" altLang="en-US" smtClean="0"/>
              <a:t>Practice the attention getting signal. Time them.</a:t>
            </a:r>
          </a:p>
          <a:p>
            <a:pPr marL="228600" indent="-228600" eaLnBrk="1" hangingPunct="1">
              <a:spcBef>
                <a:spcPct val="0"/>
              </a:spcBef>
              <a:buFont typeface="Calibri" panose="020F0502020204030204" pitchFamily="34" charset="0"/>
              <a:buAutoNum type="arabicPeriod"/>
            </a:pPr>
            <a:r>
              <a:rPr lang="en-US" altLang="en-US" smtClean="0"/>
              <a:t>Teach hand signals. Explain bathroom passes. </a:t>
            </a:r>
          </a:p>
          <a:p>
            <a:pPr marL="228600" indent="-228600" eaLnBrk="1" hangingPunct="1">
              <a:spcBef>
                <a:spcPct val="0"/>
              </a:spcBef>
              <a:buFont typeface="Calibri" panose="020F0502020204030204" pitchFamily="34" charset="0"/>
              <a:buAutoNum type="arabicPeriod"/>
            </a:pPr>
            <a:r>
              <a:rPr lang="en-US" altLang="en-US" smtClean="0"/>
              <a:t>Model STAR. Have everyone do it. 100% compliance.</a:t>
            </a:r>
          </a:p>
          <a:p>
            <a:pPr marL="228600" indent="-228600" eaLnBrk="1" hangingPunct="1">
              <a:spcBef>
                <a:spcPct val="0"/>
              </a:spcBef>
              <a:buFont typeface="Calibri" panose="020F0502020204030204" pitchFamily="34" charset="0"/>
              <a:buAutoNum type="arabicPeriod"/>
            </a:pPr>
            <a:r>
              <a:rPr lang="en-US" altLang="en-US" smtClean="0"/>
              <a:t>Go over cell phone policy</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311192D-7A76-4575-AAFD-3833B3C9EE7C}" type="slidenum">
              <a:rPr lang="en-US" altLang="en-US" sz="1200">
                <a:latin typeface="Calibri" panose="020F0502020204030204" pitchFamily="34" charset="0"/>
              </a:rPr>
              <a:pPr/>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1574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Calibri" panose="020F0502020204030204" pitchFamily="34" charset="0"/>
              <a:buAutoNum type="arabicPeriod"/>
            </a:pPr>
            <a:r>
              <a:rPr lang="en-US" altLang="en-US" smtClean="0"/>
              <a:t>Teach the college hand</a:t>
            </a:r>
          </a:p>
          <a:p>
            <a:pPr marL="228600" indent="-228600" eaLnBrk="1" hangingPunct="1">
              <a:spcBef>
                <a:spcPct val="0"/>
              </a:spcBef>
              <a:buFont typeface="Calibri" panose="020F0502020204030204" pitchFamily="34" charset="0"/>
              <a:buAutoNum type="arabicPeriod"/>
            </a:pPr>
            <a:r>
              <a:rPr lang="en-US" altLang="en-US" smtClean="0"/>
              <a:t>Practice the attention getting signal. Time them.</a:t>
            </a:r>
          </a:p>
          <a:p>
            <a:pPr marL="228600" indent="-228600" eaLnBrk="1" hangingPunct="1">
              <a:spcBef>
                <a:spcPct val="0"/>
              </a:spcBef>
              <a:buFont typeface="Calibri" panose="020F0502020204030204" pitchFamily="34" charset="0"/>
              <a:buAutoNum type="arabicPeriod"/>
            </a:pPr>
            <a:r>
              <a:rPr lang="en-US" altLang="en-US" smtClean="0"/>
              <a:t>Teach hand signals. Explain bathroom passes. </a:t>
            </a:r>
          </a:p>
          <a:p>
            <a:pPr marL="228600" indent="-228600" eaLnBrk="1" hangingPunct="1">
              <a:spcBef>
                <a:spcPct val="0"/>
              </a:spcBef>
              <a:buFont typeface="Calibri" panose="020F0502020204030204" pitchFamily="34" charset="0"/>
              <a:buAutoNum type="arabicPeriod"/>
            </a:pPr>
            <a:r>
              <a:rPr lang="en-US" altLang="en-US" smtClean="0"/>
              <a:t>Model STAR. Have everyone do it. 100% compliance.</a:t>
            </a:r>
          </a:p>
          <a:p>
            <a:pPr marL="228600" indent="-228600" eaLnBrk="1" hangingPunct="1">
              <a:spcBef>
                <a:spcPct val="0"/>
              </a:spcBef>
              <a:buFont typeface="Calibri" panose="020F0502020204030204" pitchFamily="34" charset="0"/>
              <a:buAutoNum type="arabicPeriod"/>
            </a:pPr>
            <a:r>
              <a:rPr lang="en-US" altLang="en-US" smtClean="0"/>
              <a:t>Go over cell phone policy</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84F5A6-10DD-4352-B989-9E1BAA07B067}" type="slidenum">
              <a:rPr lang="en-US" altLang="en-US" sz="1200">
                <a:latin typeface="Calibri" panose="020F0502020204030204" pitchFamily="34" charset="0"/>
              </a:rPr>
              <a:pPr/>
              <a:t>19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9382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take notes in T-chart form with observations</a:t>
            </a:r>
            <a:r>
              <a:rPr lang="en-US" baseline="0" dirty="0" smtClean="0"/>
              <a:t> on one side and inferences on the other</a:t>
            </a:r>
            <a:endParaRPr lang="en-US" dirty="0"/>
          </a:p>
        </p:txBody>
      </p:sp>
      <p:sp>
        <p:nvSpPr>
          <p:cNvPr id="4" name="Slide Number Placeholder 3"/>
          <p:cNvSpPr>
            <a:spLocks noGrp="1"/>
          </p:cNvSpPr>
          <p:nvPr>
            <p:ph type="sldNum" sz="quarter" idx="10"/>
          </p:nvPr>
        </p:nvSpPr>
        <p:spPr/>
        <p:txBody>
          <a:bodyPr/>
          <a:lstStyle/>
          <a:p>
            <a:fld id="{8834B12D-F964-45B2-8C0D-6F7771808C5C}" type="slidenum">
              <a:rPr lang="en-US" altLang="en-US" smtClean="0"/>
              <a:pPr/>
              <a:t>32</a:t>
            </a:fld>
            <a:endParaRPr lang="en-US" altLang="en-US"/>
          </a:p>
        </p:txBody>
      </p:sp>
    </p:spTree>
    <p:extLst>
      <p:ext uri="{BB962C8B-B14F-4D97-AF65-F5344CB8AC3E}">
        <p14:creationId xmlns:p14="http://schemas.microsoft.com/office/powerpoint/2010/main" val="2022926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fld id="{73BF9D70-6F1A-4451-8235-1492E9FDC7EF}" type="datetimeFigureOut">
              <a:rPr lang="en-US" altLang="en-US"/>
              <a:pPr/>
              <a:t>06/02/2017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7B9C80B-B90E-457D-A4C2-0903DC5325B1}" type="slidenum">
              <a:rPr lang="en-US" altLang="en-US"/>
              <a:pPr/>
              <a:t>‹#›</a:t>
            </a:fld>
            <a:endParaRPr lang="en-US" altLang="en-US"/>
          </a:p>
        </p:txBody>
      </p:sp>
    </p:spTree>
    <p:extLst>
      <p:ext uri="{BB962C8B-B14F-4D97-AF65-F5344CB8AC3E}">
        <p14:creationId xmlns:p14="http://schemas.microsoft.com/office/powerpoint/2010/main" val="320269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C1E7E7-2B48-44D8-8D5C-350F1C7883E0}" type="datetimeFigureOut">
              <a:rPr lang="en-US" altLang="en-US"/>
              <a:pPr/>
              <a:t>06/02/2017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D880FB-0245-426C-83FE-9CC0B2179538}" type="slidenum">
              <a:rPr lang="en-US" altLang="en-US"/>
              <a:pPr/>
              <a:t>‹#›</a:t>
            </a:fld>
            <a:endParaRPr lang="en-US" altLang="en-US"/>
          </a:p>
        </p:txBody>
      </p:sp>
    </p:spTree>
    <p:extLst>
      <p:ext uri="{BB962C8B-B14F-4D97-AF65-F5344CB8AC3E}">
        <p14:creationId xmlns:p14="http://schemas.microsoft.com/office/powerpoint/2010/main" val="189918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5E8CF8-45F3-4734-A3D4-5BE02557C28E}" type="datetimeFigureOut">
              <a:rPr lang="en-US" altLang="en-US"/>
              <a:pPr/>
              <a:t>06/02/2017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34387F-9DB1-42D5-96F7-3A99832CA945}" type="slidenum">
              <a:rPr lang="en-US" altLang="en-US"/>
              <a:pPr/>
              <a:t>‹#›</a:t>
            </a:fld>
            <a:endParaRPr lang="en-US" altLang="en-US"/>
          </a:p>
        </p:txBody>
      </p:sp>
    </p:spTree>
    <p:extLst>
      <p:ext uri="{BB962C8B-B14F-4D97-AF65-F5344CB8AC3E}">
        <p14:creationId xmlns:p14="http://schemas.microsoft.com/office/powerpoint/2010/main" val="1151587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9141619"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90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600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847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062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586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430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974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36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fld id="{110124F7-7F8B-48F5-A0B8-5A3F3413A0FF}" type="datetimeFigureOut">
              <a:rPr lang="en-US" altLang="en-US"/>
              <a:pPr/>
              <a:t>06/02/2017</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863CC093-530A-4B2A-AB59-7EF6AD8AD66A}" type="slidenum">
              <a:rPr lang="en-US" altLang="en-US"/>
              <a:pPr/>
              <a:t>‹#›</a:t>
            </a:fld>
            <a:endParaRPr lang="en-US" altLang="en-US"/>
          </a:p>
        </p:txBody>
      </p:sp>
    </p:spTree>
    <p:extLst>
      <p:ext uri="{BB962C8B-B14F-4D97-AF65-F5344CB8AC3E}">
        <p14:creationId xmlns:p14="http://schemas.microsoft.com/office/powerpoint/2010/main" val="1506566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3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5443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28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eaLnBrk="1" fontAlgn="auto" hangingPunct="1">
              <a:spcBef>
                <a:spcPts val="0"/>
              </a:spcBef>
              <a:spcAft>
                <a:spcPts val="0"/>
              </a:spcAft>
            </a:pPr>
            <a:r>
              <a:rPr lang="en-US" sz="6000" dirty="0">
                <a:solidFill>
                  <a:prstClr val="black"/>
                </a:solidFill>
                <a:latin typeface="Garamond" panose="02020404030301010803"/>
                <a:ea typeface="+mn-ea"/>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eaLnBrk="1" fontAlgn="auto" hangingPunct="1">
              <a:spcBef>
                <a:spcPts val="0"/>
              </a:spcBef>
              <a:spcAft>
                <a:spcPts val="0"/>
              </a:spcAft>
            </a:pPr>
            <a:r>
              <a:rPr lang="en-US" sz="6000" dirty="0">
                <a:solidFill>
                  <a:prstClr val="black"/>
                </a:solidFill>
                <a:latin typeface="Garamond" panose="02020404030301010803"/>
                <a:ea typeface="+mn-ea"/>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364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4833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eaLnBrk="1" fontAlgn="auto" hangingPunct="1">
              <a:spcBef>
                <a:spcPts val="0"/>
              </a:spcBef>
              <a:spcAft>
                <a:spcPts val="0"/>
              </a:spcAft>
            </a:pPr>
            <a:r>
              <a:rPr lang="en-US" sz="6000" dirty="0">
                <a:solidFill>
                  <a:prstClr val="black"/>
                </a:solidFill>
                <a:latin typeface="Garamond" panose="02020404030301010803"/>
                <a:ea typeface="+mn-ea"/>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eaLnBrk="1" fontAlgn="auto" hangingPunct="1">
              <a:spcBef>
                <a:spcPts val="0"/>
              </a:spcBef>
              <a:spcAft>
                <a:spcPts val="0"/>
              </a:spcAft>
            </a:pPr>
            <a:r>
              <a:rPr lang="en-US" sz="6000" dirty="0">
                <a:solidFill>
                  <a:prstClr val="black"/>
                </a:solidFill>
                <a:latin typeface="Garamond" panose="02020404030301010803"/>
                <a:ea typeface="+mn-ea"/>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738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8332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975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69A54A-AEF0-4975-A38E-F0A3E1ECE3AB}" type="datetimeFigureOut">
              <a:rPr lang="en-US" smtClean="0">
                <a:solidFill>
                  <a:prstClr val="black"/>
                </a:solidFill>
              </a:rPr>
              <a:pPr/>
              <a:t>06/02/2017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1A3F6F6-6ACD-4ABA-94F8-40914A22A5B3}" type="slidenum">
              <a:rPr lang="en-US" smtClean="0">
                <a:solidFill>
                  <a:prstClr val="black"/>
                </a:solidFill>
              </a:rPr>
              <a:pPr/>
              <a:t>‹#›</a:t>
            </a:fld>
            <a:endParaRPr lang="en-US">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075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fld id="{95CD4DFD-B78B-44C0-8C88-C835191F36C1}" type="datetimeFigureOut">
              <a:rPr lang="en-US" altLang="en-US">
                <a:solidFill>
                  <a:prstClr val="black"/>
                </a:solidFill>
              </a:rPr>
              <a:pPr/>
              <a:t>06/02/2017</a:t>
            </a:fld>
            <a:endParaRPr lang="en-US" altLang="en-US">
              <a:solidFill>
                <a:prstClr val="black"/>
              </a:solidFill>
            </a:endParaRPr>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solidFill>
                <a:prstClr val="black"/>
              </a:solidFill>
            </a:endParaRPr>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fld id="{09189577-00E1-449C-9D80-75667AE3B0E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89271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3CF8BBF-433E-49BF-8BE7-3A9A65939D6C}" type="datetimeFigureOut">
              <a:rPr lang="en-US" altLang="en-US"/>
              <a:pPr/>
              <a:t>06/02/2017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7D1479-AC2D-4286-BAB0-A33D854393DE}" type="slidenum">
              <a:rPr lang="en-US" altLang="en-US"/>
              <a:pPr/>
              <a:t>‹#›</a:t>
            </a:fld>
            <a:endParaRPr lang="en-US" altLang="en-US"/>
          </a:p>
        </p:txBody>
      </p:sp>
    </p:spTree>
    <p:extLst>
      <p:ext uri="{BB962C8B-B14F-4D97-AF65-F5344CB8AC3E}">
        <p14:creationId xmlns:p14="http://schemas.microsoft.com/office/powerpoint/2010/main" val="1305521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1BA186F-0700-43BC-869C-46761ACBA742}" type="datetimeFigureOut">
              <a:rPr lang="en-US" altLang="en-US">
                <a:solidFill>
                  <a:prstClr val="black"/>
                </a:solidFill>
              </a:rPr>
              <a:pPr/>
              <a:t>06/02/2017</a:t>
            </a:fld>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CAF55116-1F04-4BF9-A07D-E190EC66C07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991120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73FBFD8-DD05-416F-8AAE-2CB1B32D826B}"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9E7507E-2501-448C-BD3D-F6FC824D894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24453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fld id="{2B13DDF4-2276-49F0-834B-E578E21DC5FB}" type="datetimeFigureOut">
              <a:rPr lang="en-US" altLang="en-US">
                <a:solidFill>
                  <a:prstClr val="black"/>
                </a:solidFill>
              </a:rPr>
              <a:pPr/>
              <a:t>06/02/2017</a:t>
            </a:fld>
            <a:endParaRPr lang="en-US" alt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90F1D0D0-A9E3-4533-9237-A6AAE74A4B1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55868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fld id="{CF416393-EC6F-4563-A535-B901EE38A6AB}" type="datetimeFigureOut">
              <a:rPr lang="en-US" altLang="en-US">
                <a:solidFill>
                  <a:prstClr val="black"/>
                </a:solidFill>
              </a:rPr>
              <a:pPr/>
              <a:t>06/02/2017</a:t>
            </a:fld>
            <a:endParaRPr lang="en-US" altLang="en-US">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928E139E-80A9-4D90-9E34-9955DFECEB1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85777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DD16C932-FF61-4230-ACA6-8256217C4909}" type="datetimeFigureOut">
              <a:rPr lang="en-US" altLang="en-US">
                <a:solidFill>
                  <a:prstClr val="black"/>
                </a:solidFill>
              </a:rPr>
              <a:pPr/>
              <a:t>06/02/2017</a:t>
            </a:fld>
            <a:endParaRPr lang="en-US" alt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5D323215-5D97-42D0-8FD2-D9CC8B71F2C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57167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6E8EF56-C069-4647-8354-0C260BF96041}" type="datetimeFigureOut">
              <a:rPr lang="en-US" altLang="en-US">
                <a:solidFill>
                  <a:prstClr val="black"/>
                </a:solidFill>
              </a:rPr>
              <a:pPr/>
              <a:t>06/02/2017</a:t>
            </a:fld>
            <a:endParaRPr lang="en-US" alt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7690D6E9-045D-43DB-837E-56BE5F341C0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89368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80A6027D-836B-465A-B2CB-3591B895EC8F}" type="datetimeFigureOut">
              <a:rPr lang="en-US" altLang="en-US">
                <a:solidFill>
                  <a:prstClr val="black"/>
                </a:solidFill>
              </a:rPr>
              <a:pPr/>
              <a:t>06/02/2017</a:t>
            </a:fld>
            <a:endParaRPr lang="en-US" alt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A70FBCF-21BF-4EB4-B8DE-45A3D1B8EED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45927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1191935-8F00-4E65-A96F-CC816A165A39}"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1F35843-23D9-4BA3-AE46-7804E728DB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349270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BB370E-0835-40E5-B12C-12B29E88E507}"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0205AA3-2E03-42CC-AA02-36E3E2B9873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41854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00DDDB1-DF42-4685-9E6C-9990380FC12C}"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4E8E1124-FB2D-47EA-B15F-6A01CDA0E3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85097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fld id="{924B8EB6-1977-44A5-BB32-431A0AE7E643}" type="datetimeFigureOut">
              <a:rPr lang="en-US" altLang="en-US"/>
              <a:pPr/>
              <a:t>06/02/2017</a:t>
            </a:fld>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130C8971-6F9C-4D04-A98B-26BF99C80922}" type="slidenum">
              <a:rPr lang="en-US" altLang="en-US"/>
              <a:pPr/>
              <a:t>‹#›</a:t>
            </a:fld>
            <a:endParaRPr lang="en-US" altLang="en-US"/>
          </a:p>
        </p:txBody>
      </p:sp>
    </p:spTree>
    <p:extLst>
      <p:ext uri="{BB962C8B-B14F-4D97-AF65-F5344CB8AC3E}">
        <p14:creationId xmlns:p14="http://schemas.microsoft.com/office/powerpoint/2010/main" val="4147487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ja-JP" altLang="en-US" sz="7200">
                <a:solidFill>
                  <a:prstClr val="black"/>
                </a:solidFill>
              </a:rPr>
              <a:t>“</a:t>
            </a:r>
            <a:endParaRPr lang="en-US" altLang="en-US" sz="7200">
              <a:solidFill>
                <a:prstClr val="black"/>
              </a:solidFill>
            </a:endParaRPr>
          </a:p>
        </p:txBody>
      </p:sp>
      <p:sp>
        <p:nvSpPr>
          <p:cNvPr id="6" name="TextBox 5"/>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r" eaLnBrk="1" hangingPunct="1"/>
            <a:r>
              <a:rPr lang="ja-JP" altLang="en-US" sz="7200">
                <a:solidFill>
                  <a:prstClr val="black"/>
                </a:solidFill>
              </a:rPr>
              <a:t>”</a:t>
            </a:r>
            <a:endParaRPr lang="en-US" altLang="en-US" sz="7200">
              <a:solidFill>
                <a:prstClr val="black"/>
              </a:solidFill>
            </a:endParaRP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37C935EB-1282-473A-A88E-D4B1DF06EE23}" type="datetimeFigureOut">
              <a:rPr lang="en-US" altLang="en-US">
                <a:solidFill>
                  <a:prstClr val="black"/>
                </a:solidFill>
              </a:rPr>
              <a:pPr/>
              <a:t>06/02/2017</a:t>
            </a:fld>
            <a:endParaRPr lang="en-US" altLang="en-US">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4070FFA8-477C-4EC5-8631-0004D24E96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68343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9DD06B-3B84-4880-845E-F03BF842EA9B}" type="datetimeFigureOut">
              <a:rPr lang="en-US" altLang="en-US">
                <a:solidFill>
                  <a:prstClr val="black"/>
                </a:solidFill>
              </a:rPr>
              <a:pPr/>
              <a:t>06/02/2017</a:t>
            </a:fld>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E5D605-71B5-4B68-9877-9871641BA49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5254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ja-JP" altLang="en-US" sz="8000">
                <a:solidFill>
                  <a:prstClr val="black"/>
                </a:solidFill>
              </a:rPr>
              <a:t>“</a:t>
            </a:r>
            <a:endParaRPr lang="en-US" altLang="en-US" sz="8000">
              <a:solidFill>
                <a:prstClr val="black"/>
              </a:solidFill>
            </a:endParaRPr>
          </a:p>
        </p:txBody>
      </p:sp>
      <p:sp>
        <p:nvSpPr>
          <p:cNvPr id="6" name="TextBox 5"/>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r" eaLnBrk="1" hangingPunct="1"/>
            <a:r>
              <a:rPr lang="ja-JP" altLang="en-US" sz="8000">
                <a:solidFill>
                  <a:prstClr val="black"/>
                </a:solidFill>
              </a:rPr>
              <a:t>”</a:t>
            </a:r>
            <a:endParaRPr lang="en-US" altLang="en-US" sz="8000">
              <a:solidFill>
                <a:prstClr val="black"/>
              </a:solidFill>
            </a:endParaRP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AE0E0017-59B5-4399-858B-0CA3E8145B55}" type="datetimeFigureOut">
              <a:rPr lang="en-US" altLang="en-US">
                <a:solidFill>
                  <a:prstClr val="black"/>
                </a:solidFill>
              </a:rPr>
              <a:pPr/>
              <a:t>06/02/2017</a:t>
            </a:fld>
            <a:endParaRPr lang="en-US" altLang="en-US">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B748C07F-81FF-468C-98F9-3EE3CBEB2A2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40012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fld id="{48B27D71-5F57-459D-A939-2BE3119F854B}" type="datetimeFigureOut">
              <a:rPr lang="en-US" altLang="en-US">
                <a:solidFill>
                  <a:prstClr val="black"/>
                </a:solidFill>
              </a:rPr>
              <a:pPr/>
              <a:t>06/02/2017</a:t>
            </a:fld>
            <a:endParaRPr lang="en-US" altLang="en-US">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AA79F35A-ADDF-4973-9CB9-A009FAB1BA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279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9B146E23-E0AA-45F4-98BD-9806DA5F3227}"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84214C7-89CA-4D9E-A4D5-A10F2E0BF11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61979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97E6AD7E-A46A-4D55-BACD-0B56F043406E}"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49B1E81F-94E3-4DC6-95CC-E65382DBC66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399003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fld id="{95CD4DFD-B78B-44C0-8C88-C835191F36C1}" type="datetimeFigureOut">
              <a:rPr lang="en-US" altLang="en-US">
                <a:solidFill>
                  <a:prstClr val="black"/>
                </a:solidFill>
              </a:rPr>
              <a:pPr/>
              <a:t>06/02/2017</a:t>
            </a:fld>
            <a:endParaRPr lang="en-US" altLang="en-US">
              <a:solidFill>
                <a:prstClr val="black"/>
              </a:solidFill>
            </a:endParaRPr>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solidFill>
                <a:prstClr val="black"/>
              </a:solidFill>
            </a:endParaRPr>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fld id="{09189577-00E1-449C-9D80-75667AE3B0E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04897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1BA186F-0700-43BC-869C-46761ACBA742}" type="datetimeFigureOut">
              <a:rPr lang="en-US" altLang="en-US">
                <a:solidFill>
                  <a:prstClr val="black"/>
                </a:solidFill>
              </a:rPr>
              <a:pPr/>
              <a:t>06/02/2017</a:t>
            </a:fld>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CAF55116-1F04-4BF9-A07D-E190EC66C07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83285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73FBFD8-DD05-416F-8AAE-2CB1B32D826B}"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9E7507E-2501-448C-BD3D-F6FC824D894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05132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fld id="{2B13DDF4-2276-49F0-834B-E578E21DC5FB}" type="datetimeFigureOut">
              <a:rPr lang="en-US" altLang="en-US">
                <a:solidFill>
                  <a:prstClr val="black"/>
                </a:solidFill>
              </a:rPr>
              <a:pPr/>
              <a:t>06/02/2017</a:t>
            </a:fld>
            <a:endParaRPr lang="en-US" alt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90F1D0D0-A9E3-4533-9237-A6AAE74A4B1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4485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27751C35-88EA-449E-91AB-A911544A4138}" type="datetimeFigureOut">
              <a:rPr lang="en-US" altLang="en-US"/>
              <a:pPr/>
              <a:t>06/02/2017</a:t>
            </a:fld>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913DD246-ACA3-4CC5-82ED-1D7E174C8859}" type="slidenum">
              <a:rPr lang="en-US" altLang="en-US"/>
              <a:pPr/>
              <a:t>‹#›</a:t>
            </a:fld>
            <a:endParaRPr lang="en-US" altLang="en-US"/>
          </a:p>
        </p:txBody>
      </p:sp>
    </p:spTree>
    <p:extLst>
      <p:ext uri="{BB962C8B-B14F-4D97-AF65-F5344CB8AC3E}">
        <p14:creationId xmlns:p14="http://schemas.microsoft.com/office/powerpoint/2010/main" val="1663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fld id="{CF416393-EC6F-4563-A535-B901EE38A6AB}" type="datetimeFigureOut">
              <a:rPr lang="en-US" altLang="en-US">
                <a:solidFill>
                  <a:prstClr val="black"/>
                </a:solidFill>
              </a:rPr>
              <a:pPr/>
              <a:t>06/02/2017</a:t>
            </a:fld>
            <a:endParaRPr lang="en-US" altLang="en-US">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928E139E-80A9-4D90-9E34-9955DFECEB1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9105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DD16C932-FF61-4230-ACA6-8256217C4909}" type="datetimeFigureOut">
              <a:rPr lang="en-US" altLang="en-US">
                <a:solidFill>
                  <a:prstClr val="black"/>
                </a:solidFill>
              </a:rPr>
              <a:pPr/>
              <a:t>06/02/2017</a:t>
            </a:fld>
            <a:endParaRPr lang="en-US" alt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5D323215-5D97-42D0-8FD2-D9CC8B71F2C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68148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6E8EF56-C069-4647-8354-0C260BF96041}" type="datetimeFigureOut">
              <a:rPr lang="en-US" altLang="en-US">
                <a:solidFill>
                  <a:prstClr val="black"/>
                </a:solidFill>
              </a:rPr>
              <a:pPr/>
              <a:t>06/02/2017</a:t>
            </a:fld>
            <a:endParaRPr lang="en-US" alt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7690D6E9-045D-43DB-837E-56BE5F341C0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78843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80A6027D-836B-465A-B2CB-3591B895EC8F}" type="datetimeFigureOut">
              <a:rPr lang="en-US" altLang="en-US">
                <a:solidFill>
                  <a:prstClr val="black"/>
                </a:solidFill>
              </a:rPr>
              <a:pPr/>
              <a:t>06/02/2017</a:t>
            </a:fld>
            <a:endParaRPr lang="en-US" alt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A70FBCF-21BF-4EB4-B8DE-45A3D1B8EED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64915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1191935-8F00-4E65-A96F-CC816A165A39}"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1F35843-23D9-4BA3-AE46-7804E728DB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56755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BB370E-0835-40E5-B12C-12B29E88E507}"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0205AA3-2E03-42CC-AA02-36E3E2B9873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7548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00DDDB1-DF42-4685-9E6C-9990380FC12C}"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4E8E1124-FB2D-47EA-B15F-6A01CDA0E3F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51791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ja-JP" altLang="en-US" sz="7200">
                <a:solidFill>
                  <a:prstClr val="black"/>
                </a:solidFill>
              </a:rPr>
              <a:t>“</a:t>
            </a:r>
            <a:endParaRPr lang="en-US" altLang="en-US" sz="7200">
              <a:solidFill>
                <a:prstClr val="black"/>
              </a:solidFill>
            </a:endParaRPr>
          </a:p>
        </p:txBody>
      </p:sp>
      <p:sp>
        <p:nvSpPr>
          <p:cNvPr id="6" name="TextBox 5"/>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r" eaLnBrk="1" hangingPunct="1"/>
            <a:r>
              <a:rPr lang="ja-JP" altLang="en-US" sz="7200">
                <a:solidFill>
                  <a:prstClr val="black"/>
                </a:solidFill>
              </a:rPr>
              <a:t>”</a:t>
            </a:r>
            <a:endParaRPr lang="en-US" altLang="en-US" sz="7200">
              <a:solidFill>
                <a:prstClr val="black"/>
              </a:solidFill>
            </a:endParaRP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37C935EB-1282-473A-A88E-D4B1DF06EE23}" type="datetimeFigureOut">
              <a:rPr lang="en-US" altLang="en-US">
                <a:solidFill>
                  <a:prstClr val="black"/>
                </a:solidFill>
              </a:rPr>
              <a:pPr/>
              <a:t>06/02/2017</a:t>
            </a:fld>
            <a:endParaRPr lang="en-US" altLang="en-US">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4070FFA8-477C-4EC5-8631-0004D24E96A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82741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F9DD06B-3B84-4880-845E-F03BF842EA9B}" type="datetimeFigureOut">
              <a:rPr lang="en-US" altLang="en-US">
                <a:solidFill>
                  <a:prstClr val="black"/>
                </a:solidFill>
              </a:rPr>
              <a:pPr/>
              <a:t>06/02/2017</a:t>
            </a:fld>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E5D605-71B5-4B68-9877-9871641BA49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26885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ja-JP" altLang="en-US" sz="8000">
                <a:solidFill>
                  <a:prstClr val="black"/>
                </a:solidFill>
              </a:rPr>
              <a:t>“</a:t>
            </a:r>
            <a:endParaRPr lang="en-US" altLang="en-US" sz="8000">
              <a:solidFill>
                <a:prstClr val="black"/>
              </a:solidFill>
            </a:endParaRPr>
          </a:p>
        </p:txBody>
      </p:sp>
      <p:sp>
        <p:nvSpPr>
          <p:cNvPr id="6" name="TextBox 5"/>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r" eaLnBrk="1" hangingPunct="1"/>
            <a:r>
              <a:rPr lang="ja-JP" altLang="en-US" sz="8000">
                <a:solidFill>
                  <a:prstClr val="black"/>
                </a:solidFill>
              </a:rPr>
              <a:t>”</a:t>
            </a:r>
            <a:endParaRPr lang="en-US" altLang="en-US" sz="8000">
              <a:solidFill>
                <a:prstClr val="black"/>
              </a:solidFill>
            </a:endParaRP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fld id="{AE0E0017-59B5-4399-858B-0CA3E8145B55}" type="datetimeFigureOut">
              <a:rPr lang="en-US" altLang="en-US">
                <a:solidFill>
                  <a:prstClr val="black"/>
                </a:solidFill>
              </a:rPr>
              <a:pPr/>
              <a:t>06/02/2017</a:t>
            </a:fld>
            <a:endParaRPr lang="en-US" altLang="en-US">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B748C07F-81FF-468C-98F9-3EE3CBEB2A2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763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D5EA5733-0CB1-404E-9676-382C1FBFB329}" type="datetimeFigureOut">
              <a:rPr lang="en-US" altLang="en-US"/>
              <a:pPr/>
              <a:t>06/02/2017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BF04EB-9339-4674-9D9C-1D613CED2571}" type="slidenum">
              <a:rPr lang="en-US" altLang="en-US"/>
              <a:pPr/>
              <a:t>‹#›</a:t>
            </a:fld>
            <a:endParaRPr lang="en-US" altLang="en-US"/>
          </a:p>
        </p:txBody>
      </p:sp>
    </p:spTree>
    <p:extLst>
      <p:ext uri="{BB962C8B-B14F-4D97-AF65-F5344CB8AC3E}">
        <p14:creationId xmlns:p14="http://schemas.microsoft.com/office/powerpoint/2010/main" val="3709224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fld id="{48B27D71-5F57-459D-A939-2BE3119F854B}" type="datetimeFigureOut">
              <a:rPr lang="en-US" altLang="en-US">
                <a:solidFill>
                  <a:prstClr val="black"/>
                </a:solidFill>
              </a:rPr>
              <a:pPr/>
              <a:t>06/02/2017</a:t>
            </a:fld>
            <a:endParaRPr lang="en-US" altLang="en-US">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AA79F35A-ADDF-4973-9CB9-A009FAB1BA0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33687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9B146E23-E0AA-45F4-98BD-9806DA5F3227}"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E84214C7-89CA-4D9E-A4D5-A10F2E0BF11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291698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97E6AD7E-A46A-4D55-BACD-0B56F043406E}" type="datetimeFigureOut">
              <a:rPr lang="en-US" altLang="en-US">
                <a:solidFill>
                  <a:prstClr val="black"/>
                </a:solidFill>
              </a:rPr>
              <a:pPr/>
              <a:t>06/02/2017</a:t>
            </a:fld>
            <a:endParaRPr lang="en-US" alt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49B1E81F-94E3-4DC6-95CC-E65382DBC66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92848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DBC3BC2-55F5-4C21-AE37-4B5773ABF301}" type="datetimeFigureOut">
              <a:rPr lang="en-US" altLang="en-US"/>
              <a:pPr/>
              <a:t>06/02/2017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31284F1-E74F-4E65-98E3-C42D0765DD01}" type="slidenum">
              <a:rPr lang="en-US" altLang="en-US"/>
              <a:pPr/>
              <a:t>‹#›</a:t>
            </a:fld>
            <a:endParaRPr lang="en-US" altLang="en-US"/>
          </a:p>
        </p:txBody>
      </p:sp>
    </p:spTree>
    <p:extLst>
      <p:ext uri="{BB962C8B-B14F-4D97-AF65-F5344CB8AC3E}">
        <p14:creationId xmlns:p14="http://schemas.microsoft.com/office/powerpoint/2010/main" val="144424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fld id="{24FD9314-8EDA-458E-A112-99F840B8F2CA}" type="datetimeFigureOut">
              <a:rPr lang="en-US" altLang="en-US"/>
              <a:pPr/>
              <a:t>06/02/2017</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77A8453F-2E8D-487B-B5C8-A97364C55000}" type="slidenum">
              <a:rPr lang="en-US" altLang="en-US"/>
              <a:pPr/>
              <a:t>‹#›</a:t>
            </a:fld>
            <a:endParaRPr lang="en-US" altLang="en-US"/>
          </a:p>
        </p:txBody>
      </p:sp>
    </p:spTree>
    <p:extLst>
      <p:ext uri="{BB962C8B-B14F-4D97-AF65-F5344CB8AC3E}">
        <p14:creationId xmlns:p14="http://schemas.microsoft.com/office/powerpoint/2010/main" val="9182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4C951381-6BE0-4FFB-893C-02F8856967DC}" type="datetimeFigureOut">
              <a:rPr lang="en-US" altLang="en-US"/>
              <a:pPr/>
              <a:t>06/02/2017</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BFBE3B9E-C1E5-4CC2-87F1-4411C3242187}" type="slidenum">
              <a:rPr lang="en-US" altLang="en-US"/>
              <a:pPr/>
              <a:t>‹#›</a:t>
            </a:fld>
            <a:endParaRPr lang="en-US" altLang="en-US"/>
          </a:p>
        </p:txBody>
      </p:sp>
    </p:spTree>
    <p:extLst>
      <p:ext uri="{BB962C8B-B14F-4D97-AF65-F5344CB8AC3E}">
        <p14:creationId xmlns:p14="http://schemas.microsoft.com/office/powerpoint/2010/main" val="63274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6.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0.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9.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6.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10.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9.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wrap="square" lIns="91440" tIns="45720" rIns="91440" bIns="45720" numCol="1" anchor="ctr" anchorCtr="0" compatLnSpc="1">
            <a:prstTxWarp prst="textNoShape">
              <a:avLst/>
            </a:prstTxWarp>
          </a:bodyPr>
          <a:lstStyle>
            <a:lvl1pPr algn="r">
              <a:defRPr sz="1000">
                <a:cs typeface="Arial" panose="020B0604020202020204" pitchFamily="34" charset="0"/>
              </a:defRPr>
            </a:lvl1pPr>
          </a:lstStyle>
          <a:p>
            <a:fld id="{156814A8-F28D-4632-9693-25CF14B30BFB}" type="datetimeFigureOut">
              <a:rPr lang="en-US" altLang="en-US"/>
              <a:pPr/>
              <a:t>06/02/2017</a:t>
            </a:fld>
            <a:endParaRPr lang="en-US"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100">
                <a:cs typeface="Arial" panose="020B0604020202020204" pitchFamily="34" charset="0"/>
              </a:defRPr>
            </a:lvl1pPr>
          </a:lstStyle>
          <a:p>
            <a:fld id="{AC943A30-28AC-452F-ABE9-A54C6E01FFE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16" r:id="rId1"/>
    <p:sldLayoutId id="2147483808" r:id="rId2"/>
    <p:sldLayoutId id="2147483817" r:id="rId3"/>
    <p:sldLayoutId id="2147483809" r:id="rId4"/>
    <p:sldLayoutId id="2147483810" r:id="rId5"/>
    <p:sldLayoutId id="2147483811" r:id="rId6"/>
    <p:sldLayoutId id="2147483812" r:id="rId7"/>
    <p:sldLayoutId id="2147483813" r:id="rId8"/>
    <p:sldLayoutId id="2147483818" r:id="rId9"/>
    <p:sldLayoutId id="2147483814" r:id="rId10"/>
    <p:sldLayoutId id="2147483815" r:id="rId11"/>
  </p:sldLayoutIdLst>
  <p:txStyles>
    <p:titleStyle>
      <a:lvl1pPr algn="l" rtl="0" eaLnBrk="0" fontAlgn="base" hangingPunct="0">
        <a:spcBef>
          <a:spcPct val="0"/>
        </a:spcBef>
        <a:spcAft>
          <a:spcPct val="0"/>
        </a:spcAft>
        <a:defRPr sz="3000" kern="1200" cap="all" spc="50">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000">
          <a:solidFill>
            <a:schemeClr val="tx1"/>
          </a:solidFill>
          <a:latin typeface="Arial Narrow" charset="0"/>
          <a:ea typeface="MS PGothic" panose="020B0600070205080204" pitchFamily="34" charset="-128"/>
          <a:cs typeface="ＭＳ Ｐゴシック" charset="0"/>
        </a:defRPr>
      </a:lvl2pPr>
      <a:lvl3pPr algn="l" rtl="0" eaLnBrk="0" fontAlgn="base" hangingPunct="0">
        <a:spcBef>
          <a:spcPct val="0"/>
        </a:spcBef>
        <a:spcAft>
          <a:spcPct val="0"/>
        </a:spcAft>
        <a:defRPr sz="3000">
          <a:solidFill>
            <a:schemeClr val="tx1"/>
          </a:solidFill>
          <a:latin typeface="Arial Narrow" charset="0"/>
          <a:ea typeface="MS PGothic" panose="020B0600070205080204" pitchFamily="34" charset="-128"/>
          <a:cs typeface="ＭＳ Ｐゴシック" charset="0"/>
        </a:defRPr>
      </a:lvl3pPr>
      <a:lvl4pPr algn="l" rtl="0" eaLnBrk="0" fontAlgn="base" hangingPunct="0">
        <a:spcBef>
          <a:spcPct val="0"/>
        </a:spcBef>
        <a:spcAft>
          <a:spcPct val="0"/>
        </a:spcAft>
        <a:defRPr sz="3000">
          <a:solidFill>
            <a:schemeClr val="tx1"/>
          </a:solidFill>
          <a:latin typeface="Arial Narrow" charset="0"/>
          <a:ea typeface="MS PGothic" panose="020B0600070205080204" pitchFamily="34" charset="-128"/>
          <a:cs typeface="ＭＳ Ｐゴシック" charset="0"/>
        </a:defRPr>
      </a:lvl4pPr>
      <a:lvl5pPr algn="l" rtl="0" eaLnBrk="0" fontAlgn="base" hangingPunct="0">
        <a:spcBef>
          <a:spcPct val="0"/>
        </a:spcBef>
        <a:spcAft>
          <a:spcPct val="0"/>
        </a:spcAft>
        <a:defRPr sz="3000">
          <a:solidFill>
            <a:schemeClr val="tx1"/>
          </a:solidFill>
          <a:latin typeface="Arial Narrow"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1"/>
            <a:ext cx="9141619"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1" fontAlgn="auto" hangingPunct="1">
              <a:spcBef>
                <a:spcPts val="0"/>
              </a:spcBef>
              <a:spcAft>
                <a:spcPts val="0"/>
              </a:spcAft>
            </a:pPr>
            <a:fld id="{2E69A54A-AEF0-4975-A38E-F0A3E1ECE3AB}" type="datetimeFigureOut">
              <a:rPr lang="en-US" smtClean="0">
                <a:solidFill>
                  <a:prstClr val="black"/>
                </a:solidFill>
                <a:ea typeface="+mn-ea"/>
              </a:rPr>
              <a:pPr eaLnBrk="1" fontAlgn="auto" hangingPunct="1">
                <a:spcBef>
                  <a:spcPts val="0"/>
                </a:spcBef>
                <a:spcAft>
                  <a:spcPts val="0"/>
                </a:spcAft>
              </a:pPr>
              <a:t>06/02/2017</a:t>
            </a:fld>
            <a:endParaRPr lang="en-US">
              <a:solidFill>
                <a:prstClr val="black"/>
              </a:solidFill>
              <a:ea typeface="+mn-ea"/>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eaLnBrk="1" fontAlgn="auto" hangingPunct="1">
              <a:spcBef>
                <a:spcPts val="0"/>
              </a:spcBef>
              <a:spcAft>
                <a:spcPts val="0"/>
              </a:spcAft>
            </a:pPr>
            <a:endParaRPr lang="en-US">
              <a:solidFill>
                <a:prstClr val="black"/>
              </a:solidFill>
              <a:ea typeface="+mn-ea"/>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1" fontAlgn="auto" hangingPunct="1">
              <a:spcBef>
                <a:spcPts val="0"/>
              </a:spcBef>
              <a:spcAft>
                <a:spcPts val="0"/>
              </a:spcAft>
            </a:pPr>
            <a:fld id="{91A3F6F6-6ACD-4ABA-94F8-40914A22A5B3}" type="slidenum">
              <a:rPr lang="en-US" smtClean="0">
                <a:solidFill>
                  <a:prstClr val="black"/>
                </a:solidFill>
                <a:ea typeface="+mn-ea"/>
              </a:rPr>
              <a:pPr eaLnBrk="1" fontAlgn="auto" hangingPunct="1">
                <a:spcBef>
                  <a:spcPts val="0"/>
                </a:spcBef>
                <a:spcAft>
                  <a:spcPts val="0"/>
                </a:spcAft>
              </a:pPr>
              <a:t>‹#›</a:t>
            </a:fld>
            <a:endParaRPr lang="en-US">
              <a:solidFill>
                <a:prstClr val="black"/>
              </a:solidFill>
              <a:ea typeface="+mn-ea"/>
            </a:endParaRPr>
          </a:p>
        </p:txBody>
      </p:sp>
    </p:spTree>
    <p:extLst>
      <p:ext uri="{BB962C8B-B14F-4D97-AF65-F5344CB8AC3E}">
        <p14:creationId xmlns:p14="http://schemas.microsoft.com/office/powerpoint/2010/main" val="97959584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51938"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1"/>
                </a:solidFill>
                <a:latin typeface="Garamond" panose="02020404030301010803" pitchFamily="18" charset="0"/>
              </a:defRPr>
            </a:lvl1pPr>
          </a:lstStyle>
          <a:p>
            <a:fld id="{990F5A27-4AE0-45D7-BF15-07622BFD022E}" type="datetimeFigureOut">
              <a:rPr lang="en-US" altLang="en-US">
                <a:solidFill>
                  <a:prstClr val="black"/>
                </a:solidFill>
                <a:ea typeface="ヒラギノ角ゴ ProN W3" charset="-128"/>
                <a:sym typeface="Gill Sans" charset="0"/>
              </a:rPr>
              <a:pPr/>
              <a:t>06/02/2017</a:t>
            </a:fld>
            <a:endParaRPr lang="en-US" altLang="en-US">
              <a:solidFill>
                <a:prstClr val="black"/>
              </a:solidFill>
              <a:ea typeface="ヒラギノ角ゴ ProN W3" charset="-128"/>
              <a:sym typeface="Gill Sans" charset="0"/>
            </a:endParaRPr>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ea typeface="ヒラギノ角ゴ ProN W3" charset="0"/>
                <a:cs typeface="ヒラギノ角ゴ ProN W3" charset="0"/>
              </a:defRPr>
            </a:lvl1pPr>
          </a:lstStyle>
          <a:p>
            <a:pPr>
              <a:defRPr/>
            </a:pPr>
            <a:endParaRPr lang="en-US">
              <a:solidFill>
                <a:prstClr val="black"/>
              </a:solidFill>
              <a:sym typeface="Gill Sans" charset="0"/>
            </a:endParaRPr>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1"/>
                </a:solidFill>
                <a:latin typeface="Garamond" panose="02020404030301010803" pitchFamily="18" charset="0"/>
              </a:defRPr>
            </a:lvl1pPr>
          </a:lstStyle>
          <a:p>
            <a:fld id="{FDF362F3-58A3-4E5F-A9B4-B36B44264351}" type="slidenum">
              <a:rPr lang="en-US" altLang="en-US">
                <a:solidFill>
                  <a:prstClr val="black"/>
                </a:solidFill>
                <a:ea typeface="ヒラギノ角ゴ ProN W3" charset="-128"/>
                <a:sym typeface="Gill Sans" charset="0"/>
              </a:rPr>
              <a:pPr/>
              <a:t>‹#›</a:t>
            </a:fld>
            <a:endParaRPr lang="en-US" altLang="en-US">
              <a:solidFill>
                <a:prstClr val="black"/>
              </a:solidFill>
              <a:ea typeface="ヒラギノ角ゴ ProN W3" charset="-128"/>
              <a:sym typeface="Gill Sans" charset="0"/>
            </a:endParaRPr>
          </a:p>
        </p:txBody>
      </p:sp>
    </p:spTree>
    <p:extLst>
      <p:ext uri="{BB962C8B-B14F-4D97-AF65-F5344CB8AC3E}">
        <p14:creationId xmlns:p14="http://schemas.microsoft.com/office/powerpoint/2010/main" val="75719337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000">
          <a:solidFill>
            <a:srgbClr val="262626"/>
          </a:solidFill>
          <a:latin typeface="Garamond"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000">
          <a:solidFill>
            <a:srgbClr val="262626"/>
          </a:solidFill>
          <a:latin typeface="Garamond"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000">
          <a:solidFill>
            <a:srgbClr val="262626"/>
          </a:solidFill>
          <a:latin typeface="Garamond"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000">
          <a:solidFill>
            <a:srgbClr val="262626"/>
          </a:solidFill>
          <a:latin typeface="Garamond"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S PGothic" panose="020B0600070205080204" pitchFamily="34" charset="-128"/>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S PGothic" panose="020B0600070205080204" pitchFamily="34" charset="-128"/>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S PGothic" panose="020B0600070205080204" pitchFamily="34" charset="-128"/>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S PGothic" panose="020B0600070205080204" pitchFamily="34" charset="-128"/>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51938"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1"/>
                </a:solidFill>
                <a:latin typeface="Garamond" panose="02020404030301010803" pitchFamily="18" charset="0"/>
              </a:defRPr>
            </a:lvl1pPr>
          </a:lstStyle>
          <a:p>
            <a:fld id="{990F5A27-4AE0-45D7-BF15-07622BFD022E}" type="datetimeFigureOut">
              <a:rPr lang="en-US" altLang="en-US">
                <a:solidFill>
                  <a:prstClr val="black"/>
                </a:solidFill>
                <a:ea typeface="ヒラギノ角ゴ ProN W3" charset="-128"/>
                <a:sym typeface="Gill Sans" charset="0"/>
              </a:rPr>
              <a:pPr/>
              <a:t>06/02/2017</a:t>
            </a:fld>
            <a:endParaRPr lang="en-US" altLang="en-US">
              <a:solidFill>
                <a:prstClr val="black"/>
              </a:solidFill>
              <a:ea typeface="ヒラギノ角ゴ ProN W3" charset="-128"/>
              <a:sym typeface="Gill Sans" charset="0"/>
            </a:endParaRPr>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hangingPunct="1">
              <a:defRPr sz="1000" b="0" i="0">
                <a:solidFill>
                  <a:schemeClr val="tx1"/>
                </a:solidFill>
                <a:effectLst/>
                <a:latin typeface="+mn-lt"/>
                <a:ea typeface="ヒラギノ角ゴ ProN W3" charset="0"/>
                <a:cs typeface="ヒラギノ角ゴ ProN W3" charset="0"/>
              </a:defRPr>
            </a:lvl1pPr>
          </a:lstStyle>
          <a:p>
            <a:pPr>
              <a:defRPr/>
            </a:pPr>
            <a:endParaRPr lang="en-US">
              <a:solidFill>
                <a:prstClr val="black"/>
              </a:solidFill>
              <a:sym typeface="Gill Sans" charset="0"/>
            </a:endParaRPr>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1"/>
                </a:solidFill>
                <a:latin typeface="Garamond" panose="02020404030301010803" pitchFamily="18" charset="0"/>
              </a:defRPr>
            </a:lvl1pPr>
          </a:lstStyle>
          <a:p>
            <a:fld id="{FDF362F3-58A3-4E5F-A9B4-B36B44264351}" type="slidenum">
              <a:rPr lang="en-US" altLang="en-US">
                <a:solidFill>
                  <a:prstClr val="black"/>
                </a:solidFill>
                <a:ea typeface="ヒラギノ角ゴ ProN W3" charset="-128"/>
                <a:sym typeface="Gill Sans" charset="0"/>
              </a:rPr>
              <a:pPr/>
              <a:t>‹#›</a:t>
            </a:fld>
            <a:endParaRPr lang="en-US" altLang="en-US">
              <a:solidFill>
                <a:prstClr val="black"/>
              </a:solidFill>
              <a:ea typeface="ヒラギノ角ゴ ProN W3" charset="-128"/>
              <a:sym typeface="Gill Sans" charset="0"/>
            </a:endParaRPr>
          </a:p>
        </p:txBody>
      </p:sp>
    </p:spTree>
    <p:extLst>
      <p:ext uri="{BB962C8B-B14F-4D97-AF65-F5344CB8AC3E}">
        <p14:creationId xmlns:p14="http://schemas.microsoft.com/office/powerpoint/2010/main" val="47241621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000">
          <a:solidFill>
            <a:srgbClr val="262626"/>
          </a:solidFill>
          <a:latin typeface="Garamond"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000">
          <a:solidFill>
            <a:srgbClr val="262626"/>
          </a:solidFill>
          <a:latin typeface="Garamond"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000">
          <a:solidFill>
            <a:srgbClr val="262626"/>
          </a:solidFill>
          <a:latin typeface="Garamond"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000">
          <a:solidFill>
            <a:srgbClr val="262626"/>
          </a:solidFill>
          <a:latin typeface="Garamond" charset="0"/>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S PGothic" panose="020B0600070205080204" pitchFamily="34" charset="-128"/>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S PGothic" panose="020B0600070205080204" pitchFamily="34" charset="-128"/>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S PGothic" panose="020B0600070205080204" pitchFamily="34" charset="-128"/>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S PGothic" panose="020B0600070205080204" pitchFamily="34" charset="-128"/>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olfsonbiology.weebl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2.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LGAfIx5VQ_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76200"/>
            <a:ext cx="4724400" cy="1143000"/>
          </a:xfrm>
        </p:spPr>
        <p:txBody>
          <a:bodyPr/>
          <a:lstStyle/>
          <a:p>
            <a:pPr eaLnBrk="1" fontAlgn="auto" hangingPunct="1">
              <a:spcAft>
                <a:spcPts val="0"/>
              </a:spcAft>
              <a:defRPr/>
            </a:pPr>
            <a:r>
              <a:rPr lang="en-US" sz="4800" dirty="0" smtClean="0">
                <a:solidFill>
                  <a:srgbClr val="0070C0"/>
                </a:solidFill>
                <a:latin typeface="Bookman Old Style" charset="0"/>
                <a:ea typeface="+mj-ea"/>
                <a:cs typeface="+mj-cs"/>
              </a:rPr>
              <a:t>Bell Ringer</a:t>
            </a:r>
            <a:endParaRPr lang="en-US" sz="4800" dirty="0">
              <a:solidFill>
                <a:srgbClr val="0070C0"/>
              </a:solidFill>
              <a:latin typeface="Bookman Old Style" charset="0"/>
              <a:ea typeface="+mj-ea"/>
              <a:cs typeface="+mj-cs"/>
            </a:endParaRPr>
          </a:p>
        </p:txBody>
      </p:sp>
      <p:sp>
        <p:nvSpPr>
          <p:cNvPr id="3" name="Content Placeholder 2"/>
          <p:cNvSpPr>
            <a:spLocks noGrp="1"/>
          </p:cNvSpPr>
          <p:nvPr>
            <p:ph sz="quarter" idx="13"/>
          </p:nvPr>
        </p:nvSpPr>
        <p:spPr>
          <a:xfrm>
            <a:off x="365760" y="1219200"/>
            <a:ext cx="8473440" cy="5410200"/>
          </a:xfrm>
        </p:spPr>
        <p:txBody>
          <a:bodyPr wrap="square" numCol="1" anchor="t" anchorCtr="0" compatLnSpc="1">
            <a:prstTxWarp prst="textNoShape">
              <a:avLst/>
            </a:prstTxWarp>
            <a:noAutofit/>
          </a:bodyPr>
          <a:lstStyle/>
          <a:p>
            <a:pPr eaLnBrk="1" hangingPunct="1">
              <a:lnSpc>
                <a:spcPct val="90000"/>
              </a:lnSpc>
              <a:buFont typeface="Wingdings 3" panose="05040102010807070707" pitchFamily="18" charset="2"/>
              <a:buNone/>
            </a:pPr>
            <a:r>
              <a:rPr lang="en-US" altLang="en-US" sz="3200" dirty="0" smtClean="0">
                <a:solidFill>
                  <a:srgbClr val="0070C0"/>
                </a:solidFill>
                <a:latin typeface="Gill Sans MT" panose="020B0502020104020203" pitchFamily="34" charset="0"/>
              </a:rPr>
              <a:t>Welcome to Biology Honors! Below is the </a:t>
            </a:r>
            <a:r>
              <a:rPr lang="en-US" altLang="en-US" sz="3200" dirty="0" smtClean="0">
                <a:solidFill>
                  <a:srgbClr val="0070C0"/>
                </a:solidFill>
                <a:latin typeface="Gill Sans MT" panose="020B0502020104020203" pitchFamily="34" charset="0"/>
              </a:rPr>
              <a:t>Bell Ringer</a:t>
            </a:r>
            <a:r>
              <a:rPr lang="en-US" altLang="en-US" sz="3200" dirty="0" smtClean="0">
                <a:solidFill>
                  <a:srgbClr val="0070C0"/>
                </a:solidFill>
                <a:latin typeface="Gill Sans MT" panose="020B0502020104020203" pitchFamily="34" charset="0"/>
              </a:rPr>
              <a:t> </a:t>
            </a:r>
            <a:r>
              <a:rPr lang="en-US" altLang="en-US" sz="3200" dirty="0" smtClean="0">
                <a:solidFill>
                  <a:srgbClr val="0070C0"/>
                </a:solidFill>
                <a:latin typeface="Gill Sans MT" panose="020B0502020104020203" pitchFamily="34" charset="0"/>
              </a:rPr>
              <a:t>for the day.  This should be done quietly and quickly at your desk.</a:t>
            </a:r>
          </a:p>
          <a:p>
            <a:pPr eaLnBrk="1" hangingPunct="1">
              <a:lnSpc>
                <a:spcPct val="90000"/>
              </a:lnSpc>
              <a:buFont typeface="Bookman Old Style" panose="02050604050505020204" pitchFamily="18" charset="0"/>
              <a:buAutoNum type="arabicPeriod"/>
            </a:pPr>
            <a:r>
              <a:rPr lang="en-US" altLang="en-US" sz="3200" dirty="0" smtClean="0">
                <a:solidFill>
                  <a:srgbClr val="0070C0"/>
                </a:solidFill>
                <a:latin typeface="Gill Sans MT" panose="020B0502020104020203" pitchFamily="34" charset="0"/>
              </a:rPr>
              <a:t>Pick up the 2 pages on the shelf by the door.</a:t>
            </a:r>
          </a:p>
          <a:p>
            <a:pPr eaLnBrk="1" hangingPunct="1">
              <a:lnSpc>
                <a:spcPct val="90000"/>
              </a:lnSpc>
              <a:buFont typeface="Bookman Old Style" panose="02050604050505020204" pitchFamily="18" charset="0"/>
              <a:buAutoNum type="arabicPeriod"/>
            </a:pPr>
            <a:r>
              <a:rPr lang="en-US" altLang="en-US" sz="3200" dirty="0" smtClean="0">
                <a:solidFill>
                  <a:srgbClr val="0070C0"/>
                </a:solidFill>
                <a:latin typeface="Gill Sans MT" panose="020B0502020104020203" pitchFamily="34" charset="0"/>
              </a:rPr>
              <a:t>Find your assigned seats.</a:t>
            </a:r>
          </a:p>
          <a:p>
            <a:pPr eaLnBrk="1" hangingPunct="1">
              <a:lnSpc>
                <a:spcPct val="90000"/>
              </a:lnSpc>
              <a:buFont typeface="Bookman Old Style" panose="02050604050505020204" pitchFamily="18" charset="0"/>
              <a:buAutoNum type="arabicPeriod"/>
            </a:pPr>
            <a:r>
              <a:rPr lang="en-US" altLang="en-US" sz="3200" dirty="0" smtClean="0">
                <a:solidFill>
                  <a:srgbClr val="0070C0"/>
                </a:solidFill>
                <a:latin typeface="Gill Sans MT" panose="020B0502020104020203" pitchFamily="34" charset="0"/>
              </a:rPr>
              <a:t>Begin Reading the Syllabus – Sign any forms that ask for a student signature.</a:t>
            </a:r>
          </a:p>
          <a:p>
            <a:pPr eaLnBrk="1" hangingPunct="1">
              <a:lnSpc>
                <a:spcPct val="90000"/>
              </a:lnSpc>
              <a:buFont typeface="Bookman Old Style" panose="02050604050505020204" pitchFamily="18" charset="0"/>
              <a:buAutoNum type="arabicPeriod"/>
            </a:pPr>
            <a:r>
              <a:rPr lang="en-US" altLang="en-US" sz="3200" dirty="0" smtClean="0">
                <a:solidFill>
                  <a:srgbClr val="0070C0"/>
                </a:solidFill>
                <a:latin typeface="Gill Sans MT" panose="020B0502020104020203" pitchFamily="34" charset="0"/>
              </a:rPr>
              <a:t>Make sure you have a pencil or pen to write with.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fontAlgn="auto" hangingPunct="1">
              <a:spcAft>
                <a:spcPts val="0"/>
              </a:spcAft>
              <a:defRPr/>
            </a:pPr>
            <a:r>
              <a:rPr lang="en-US">
                <a:latin typeface="Bookman Old Style" charset="0"/>
                <a:ea typeface="+mj-ea"/>
                <a:cs typeface="+mj-cs"/>
              </a:rPr>
              <a:t>What you will need to succeed:</a:t>
            </a:r>
          </a:p>
        </p:txBody>
      </p:sp>
      <p:sp>
        <p:nvSpPr>
          <p:cNvPr id="31747" name="Content Placeholder 2"/>
          <p:cNvSpPr>
            <a:spLocks noGrp="1"/>
          </p:cNvSpPr>
          <p:nvPr>
            <p:ph sz="quarter" idx="13"/>
          </p:nvPr>
        </p:nvSpPr>
        <p:spPr/>
        <p:txBody>
          <a:bodyPr/>
          <a:lstStyle/>
          <a:p>
            <a:pPr eaLnBrk="1" fontAlgn="auto" hangingPunct="1">
              <a:defRPr/>
            </a:pPr>
            <a:r>
              <a:rPr lang="en-US" sz="2800" dirty="0">
                <a:latin typeface="Gill Sans MT" charset="0"/>
                <a:ea typeface="+mn-ea"/>
                <a:cs typeface="+mn-cs"/>
              </a:rPr>
              <a:t>Interactive </a:t>
            </a:r>
            <a:r>
              <a:rPr lang="en-US" sz="2800" dirty="0" smtClean="0">
                <a:latin typeface="Gill Sans MT" charset="0"/>
                <a:ea typeface="+mn-ea"/>
                <a:cs typeface="+mn-cs"/>
              </a:rPr>
              <a:t>notebook- </a:t>
            </a:r>
            <a:r>
              <a:rPr lang="en-US" sz="2800" dirty="0" smtClean="0">
                <a:latin typeface="Gill Sans MT" charset="0"/>
                <a:ea typeface="+mn-ea"/>
                <a:cs typeface="+mn-cs"/>
              </a:rPr>
              <a:t>DO NOT LOSE THIS</a:t>
            </a:r>
            <a:endParaRPr lang="en-US" sz="2800" dirty="0" smtClean="0">
              <a:latin typeface="Gill Sans MT" charset="0"/>
              <a:ea typeface="+mn-ea"/>
              <a:cs typeface="+mn-cs"/>
            </a:endParaRPr>
          </a:p>
          <a:p>
            <a:pPr eaLnBrk="1" fontAlgn="auto" hangingPunct="1">
              <a:defRPr/>
            </a:pPr>
            <a:r>
              <a:rPr lang="en-US" sz="2800" dirty="0" smtClean="0">
                <a:latin typeface="Gill Sans MT" charset="0"/>
                <a:ea typeface="+mn-ea"/>
                <a:cs typeface="+mn-cs"/>
              </a:rPr>
              <a:t>Wolfson Success Binder and Agenda</a:t>
            </a:r>
            <a:endParaRPr lang="en-US" sz="2800" dirty="0">
              <a:latin typeface="Gill Sans MT" charset="0"/>
              <a:ea typeface="+mn-ea"/>
              <a:cs typeface="+mn-cs"/>
            </a:endParaRPr>
          </a:p>
          <a:p>
            <a:pPr eaLnBrk="1" fontAlgn="auto" hangingPunct="1">
              <a:defRPr/>
            </a:pPr>
            <a:r>
              <a:rPr lang="en-US" sz="2800" dirty="0" smtClean="0">
                <a:latin typeface="Gill Sans MT" charset="0"/>
                <a:ea typeface="+mn-ea"/>
                <a:cs typeface="+mn-cs"/>
              </a:rPr>
              <a:t>Pens or pencils-Ms. Speers will not supply</a:t>
            </a:r>
            <a:endParaRPr lang="en-US" sz="2800" dirty="0">
              <a:latin typeface="Gill Sans MT" charset="0"/>
              <a:ea typeface="+mn-ea"/>
              <a:cs typeface="+mn-cs"/>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00400"/>
            <a:ext cx="36195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fontAlgn="auto" hangingPunct="1">
              <a:spcAft>
                <a:spcPts val="0"/>
              </a:spcAft>
              <a:defRPr/>
            </a:pPr>
            <a:r>
              <a:rPr lang="en-US">
                <a:latin typeface="Bookman Old Style" charset="0"/>
                <a:ea typeface="+mj-ea"/>
                <a:cs typeface="+mj-cs"/>
              </a:rPr>
              <a:t>Grading</a:t>
            </a:r>
          </a:p>
        </p:txBody>
      </p:sp>
      <p:sp>
        <p:nvSpPr>
          <p:cNvPr id="30723" name="Content Placeholder 2"/>
          <p:cNvSpPr>
            <a:spLocks noGrp="1"/>
          </p:cNvSpPr>
          <p:nvPr>
            <p:ph sz="quarter" idx="13"/>
          </p:nvPr>
        </p:nvSpPr>
        <p:spPr>
          <a:xfrm>
            <a:off x="609600" y="1600200"/>
            <a:ext cx="7315200" cy="4953000"/>
          </a:xfrm>
        </p:spPr>
        <p:txBody>
          <a:bodyPr>
            <a:normAutofit/>
          </a:bodyPr>
          <a:lstStyle/>
          <a:p>
            <a:pPr eaLnBrk="1" fontAlgn="auto" hangingPunct="1">
              <a:defRPr/>
            </a:pPr>
            <a:r>
              <a:rPr lang="en-US" sz="2800" dirty="0" smtClean="0">
                <a:latin typeface="Gill Sans MT" charset="0"/>
                <a:ea typeface="+mn-ea"/>
                <a:cs typeface="+mn-cs"/>
              </a:rPr>
              <a:t>Tests 40%</a:t>
            </a:r>
          </a:p>
          <a:p>
            <a:pPr eaLnBrk="1" fontAlgn="auto" hangingPunct="1">
              <a:defRPr/>
            </a:pPr>
            <a:r>
              <a:rPr lang="en-US" sz="2800" dirty="0" smtClean="0">
                <a:latin typeface="Gill Sans MT" charset="0"/>
                <a:ea typeface="+mn-ea"/>
                <a:cs typeface="+mn-cs"/>
              </a:rPr>
              <a:t>Quizzes 20%</a:t>
            </a:r>
          </a:p>
          <a:p>
            <a:pPr eaLnBrk="1" fontAlgn="auto" hangingPunct="1">
              <a:defRPr/>
            </a:pPr>
            <a:r>
              <a:rPr lang="en-US" sz="2800" dirty="0" smtClean="0">
                <a:latin typeface="Gill Sans MT" charset="0"/>
                <a:ea typeface="+mn-ea"/>
                <a:cs typeface="+mn-cs"/>
              </a:rPr>
              <a:t>Lab Reports 20%</a:t>
            </a:r>
          </a:p>
          <a:p>
            <a:pPr eaLnBrk="1" fontAlgn="auto" hangingPunct="1">
              <a:defRPr/>
            </a:pPr>
            <a:r>
              <a:rPr lang="en-US" sz="2800" dirty="0" smtClean="0">
                <a:latin typeface="Gill Sans MT" charset="0"/>
                <a:ea typeface="+mn-ea"/>
                <a:cs typeface="+mn-cs"/>
              </a:rPr>
              <a:t>Projects 15%</a:t>
            </a:r>
          </a:p>
          <a:p>
            <a:pPr eaLnBrk="1" fontAlgn="auto" hangingPunct="1">
              <a:defRPr/>
            </a:pPr>
            <a:r>
              <a:rPr lang="en-US" sz="2800" dirty="0" smtClean="0">
                <a:latin typeface="Gill Sans MT" charset="0"/>
                <a:ea typeface="+mn-ea"/>
                <a:cs typeface="+mn-cs"/>
              </a:rPr>
              <a:t>Homework 5</a:t>
            </a:r>
            <a:r>
              <a:rPr lang="en-US" sz="2800" dirty="0" smtClean="0">
                <a:latin typeface="Gill Sans MT" charset="0"/>
                <a:ea typeface="+mn-ea"/>
                <a:cs typeface="+mn-cs"/>
              </a:rPr>
              <a:t>%</a:t>
            </a:r>
            <a:endParaRPr lang="en-US" sz="2800" dirty="0" smtClean="0">
              <a:latin typeface="Gill Sans MT" charset="0"/>
              <a:ea typeface="+mn-ea"/>
              <a:cs typeface="+mn-cs"/>
            </a:endParaRPr>
          </a:p>
          <a:p>
            <a:pPr marL="0" indent="0" eaLnBrk="1" fontAlgn="auto" hangingPunct="1">
              <a:buFont typeface="Arial" panose="020B0604020202020204" pitchFamily="34" charset="0"/>
              <a:buNone/>
              <a:defRPr/>
            </a:pPr>
            <a:endParaRPr lang="en-US" sz="2800" dirty="0" smtClean="0">
              <a:latin typeface="Gill Sans MT" charset="0"/>
              <a:ea typeface="+mn-ea"/>
              <a:cs typeface="+mn-cs"/>
            </a:endParaRP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215265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Retake and make up work policy</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418507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514"/>
            <a:ext cx="7924800" cy="1143000"/>
          </a:xfrm>
        </p:spPr>
        <p:txBody>
          <a:bodyPr/>
          <a:lstStyle/>
          <a:p>
            <a:r>
              <a:rPr lang="en-US" dirty="0" smtClean="0"/>
              <a:t>Homework philosophy</a:t>
            </a:r>
            <a:endParaRPr lang="en-US" dirty="0"/>
          </a:p>
        </p:txBody>
      </p:sp>
      <p:sp>
        <p:nvSpPr>
          <p:cNvPr id="3" name="Content Placeholder 2"/>
          <p:cNvSpPr>
            <a:spLocks noGrp="1"/>
          </p:cNvSpPr>
          <p:nvPr>
            <p:ph sz="quarter" idx="13"/>
          </p:nvPr>
        </p:nvSpPr>
        <p:spPr>
          <a:xfrm>
            <a:off x="586154" y="1180514"/>
            <a:ext cx="7924800" cy="4114800"/>
          </a:xfrm>
        </p:spPr>
        <p:txBody>
          <a:bodyPr>
            <a:noAutofit/>
          </a:bodyPr>
          <a:lstStyle/>
          <a:p>
            <a:r>
              <a:rPr lang="en-US" sz="2400" dirty="0" smtClean="0"/>
              <a:t>This is a fast paced course covering a lot of material. You will need to practice what we learn in class. It is therefore important that you complete your homework. </a:t>
            </a:r>
          </a:p>
          <a:p>
            <a:r>
              <a:rPr lang="en-US" sz="2400" dirty="0" smtClean="0"/>
              <a:t>Be prepared to have daily homework from biology. Additionally, any class work you don’t finish in class you are expected to complete before the next class period. To summarize, don’t waste time in class and get your work done, or you will have double the homework. </a:t>
            </a:r>
          </a:p>
          <a:p>
            <a:r>
              <a:rPr lang="en-US" sz="2400" dirty="0" smtClean="0"/>
              <a:t>Penda Learning is an online website where you will be expected to complete an assignment per week. The assignments will be due Monday by 11pm. This is in addition to worksheets and projects given in class</a:t>
            </a:r>
          </a:p>
          <a:p>
            <a:r>
              <a:rPr lang="en-US" sz="2400" dirty="0" smtClean="0"/>
              <a:t>Extra credit homework- book work! The chapter assessments will be worth 10 points of extra credit. </a:t>
            </a:r>
          </a:p>
        </p:txBody>
      </p:sp>
    </p:spTree>
    <p:extLst>
      <p:ext uri="{BB962C8B-B14F-4D97-AF65-F5344CB8AC3E}">
        <p14:creationId xmlns:p14="http://schemas.microsoft.com/office/powerpoint/2010/main" val="411440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fontAlgn="auto" hangingPunct="1">
              <a:spcAft>
                <a:spcPts val="0"/>
              </a:spcAft>
              <a:defRPr/>
            </a:pPr>
            <a:r>
              <a:rPr lang="en-US" dirty="0">
                <a:latin typeface="Bookman Old Style" charset="0"/>
                <a:ea typeface="+mj-ea"/>
                <a:cs typeface="+mj-cs"/>
              </a:rPr>
              <a:t>Contact </a:t>
            </a:r>
            <a:r>
              <a:rPr lang="en-US" dirty="0" smtClean="0">
                <a:latin typeface="Bookman Old Style" charset="0"/>
                <a:ea typeface="+mj-ea"/>
                <a:cs typeface="+mj-cs"/>
              </a:rPr>
              <a:t>Expectations</a:t>
            </a:r>
            <a:endParaRPr lang="en-US" dirty="0">
              <a:latin typeface="Bookman Old Style" charset="0"/>
              <a:ea typeface="+mj-ea"/>
              <a:cs typeface="+mj-cs"/>
            </a:endParaRPr>
          </a:p>
        </p:txBody>
      </p:sp>
      <p:sp>
        <p:nvSpPr>
          <p:cNvPr id="21507" name="Content Placeholder 2"/>
          <p:cNvSpPr>
            <a:spLocks noGrp="1"/>
          </p:cNvSpPr>
          <p:nvPr>
            <p:ph sz="quarter" idx="13"/>
          </p:nvPr>
        </p:nvSpPr>
        <p:spPr/>
        <p:txBody>
          <a:bodyPr/>
          <a:lstStyle/>
          <a:p>
            <a:pPr eaLnBrk="1" fontAlgn="auto" hangingPunct="1">
              <a:defRPr/>
            </a:pPr>
            <a:r>
              <a:rPr lang="en-US" sz="2800" dirty="0" smtClean="0">
                <a:latin typeface="Gill Sans MT" charset="0"/>
                <a:ea typeface="+mn-ea"/>
                <a:cs typeface="+mn-cs"/>
              </a:rPr>
              <a:t>email</a:t>
            </a:r>
            <a:r>
              <a:rPr lang="en-US" sz="2800" dirty="0">
                <a:latin typeface="Gill Sans MT" charset="0"/>
                <a:ea typeface="+mn-ea"/>
                <a:cs typeface="+mn-cs"/>
              </a:rPr>
              <a:t>: </a:t>
            </a:r>
            <a:r>
              <a:rPr lang="en-US" sz="2800" u="sng" dirty="0" smtClean="0">
                <a:latin typeface="Gill Sans MT" charset="0"/>
                <a:ea typeface="+mn-ea"/>
                <a:cs typeface="+mn-cs"/>
              </a:rPr>
              <a:t>speersa@duvalschools.org</a:t>
            </a:r>
            <a:endParaRPr lang="en-US" sz="2800" dirty="0" smtClean="0">
              <a:latin typeface="Gill Sans MT" charset="0"/>
              <a:ea typeface="+mn-ea"/>
              <a:cs typeface="+mn-cs"/>
            </a:endParaRPr>
          </a:p>
          <a:p>
            <a:pPr eaLnBrk="1" fontAlgn="auto" hangingPunct="1">
              <a:defRPr/>
            </a:pPr>
            <a:r>
              <a:rPr lang="en-US" sz="2800" dirty="0" smtClean="0">
                <a:latin typeface="Gill Sans MT" charset="0"/>
                <a:ea typeface="+mn-ea"/>
                <a:cs typeface="+mn-cs"/>
              </a:rPr>
              <a:t>Website: </a:t>
            </a:r>
            <a:r>
              <a:rPr lang="en-US" sz="2800" dirty="0" smtClean="0">
                <a:latin typeface="Gill Sans MT" charset="0"/>
                <a:ea typeface="+mn-ea"/>
                <a:cs typeface="+mn-cs"/>
                <a:hlinkClick r:id="rId2"/>
              </a:rPr>
              <a:t>http</a:t>
            </a:r>
            <a:r>
              <a:rPr lang="en-US" sz="2800" dirty="0" smtClean="0">
                <a:latin typeface="Gill Sans MT" charset="0"/>
                <a:ea typeface="+mn-ea"/>
                <a:cs typeface="+mn-cs"/>
                <a:hlinkClick r:id="rId2"/>
              </a:rPr>
              <a:t>://wolfsonbiology.weebly.com</a:t>
            </a:r>
            <a:endParaRPr lang="en-US" sz="2800" dirty="0" smtClean="0">
              <a:latin typeface="Gill Sans MT" charset="0"/>
              <a:ea typeface="+mn-ea"/>
              <a:cs typeface="+mn-cs"/>
            </a:endParaRPr>
          </a:p>
          <a:p>
            <a:pPr eaLnBrk="1" fontAlgn="auto" hangingPunct="1">
              <a:defRPr/>
            </a:pPr>
            <a:r>
              <a:rPr lang="en-US" sz="2800" dirty="0" smtClean="0">
                <a:latin typeface="Gill Sans MT" charset="0"/>
                <a:ea typeface="+mn-ea"/>
                <a:cs typeface="+mn-cs"/>
              </a:rPr>
              <a:t>Remind app: Text this code….</a:t>
            </a:r>
            <a:endParaRPr lang="en-US" sz="2800" dirty="0" smtClean="0">
              <a:latin typeface="Gill Sans MT" charset="0"/>
              <a:ea typeface="+mn-ea"/>
              <a:cs typeface="+mn-cs"/>
            </a:endParaRPr>
          </a:p>
          <a:p>
            <a:pPr eaLnBrk="1" fontAlgn="auto" hangingPunct="1">
              <a:defRPr/>
            </a:pPr>
            <a:r>
              <a:rPr lang="en-US" sz="2800" dirty="0" smtClean="0">
                <a:latin typeface="Gill Sans MT" charset="0"/>
                <a:ea typeface="+mn-ea"/>
                <a:cs typeface="+mn-cs"/>
              </a:rPr>
              <a:t>I </a:t>
            </a:r>
            <a:r>
              <a:rPr lang="en-US" sz="2800" dirty="0">
                <a:latin typeface="Gill Sans MT" charset="0"/>
                <a:ea typeface="+mn-ea"/>
                <a:cs typeface="+mn-cs"/>
              </a:rPr>
              <a:t>will do my best to respond within 24 </a:t>
            </a:r>
            <a:r>
              <a:rPr lang="en-US" sz="2800" dirty="0" err="1" smtClean="0">
                <a:latin typeface="Gill Sans MT" charset="0"/>
                <a:ea typeface="+mn-ea"/>
                <a:cs typeface="+mn-cs"/>
              </a:rPr>
              <a:t>hrs</a:t>
            </a:r>
            <a:r>
              <a:rPr lang="en-US" sz="2800" dirty="0" smtClean="0">
                <a:latin typeface="Gill Sans MT" charset="0"/>
                <a:ea typeface="+mn-ea"/>
                <a:cs typeface="+mn-cs"/>
              </a:rPr>
              <a:t> and I will expect you to do the same.</a:t>
            </a:r>
          </a:p>
          <a:p>
            <a:pPr eaLnBrk="1" fontAlgn="auto" hangingPunct="1">
              <a:defRPr/>
            </a:pPr>
            <a:endParaRPr lang="en-US" sz="2800" dirty="0">
              <a:latin typeface="Gill Sans MT"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457200"/>
            <a:ext cx="3352800" cy="1219200"/>
          </a:xfrm>
        </p:spPr>
        <p:txBody>
          <a:bodyPr/>
          <a:lstStyle/>
          <a:p>
            <a:pPr algn="ctr" eaLnBrk="1" fontAlgn="auto" hangingPunct="1">
              <a:spcAft>
                <a:spcPts val="0"/>
              </a:spcAft>
              <a:defRPr/>
            </a:pPr>
            <a:r>
              <a:rPr lang="en-US" dirty="0">
                <a:latin typeface="Bookman Old Style" charset="0"/>
                <a:ea typeface="+mj-ea"/>
                <a:cs typeface="+mj-cs"/>
              </a:rPr>
              <a:t>Classroom Expectations</a:t>
            </a:r>
          </a:p>
        </p:txBody>
      </p:sp>
      <p:pic>
        <p:nvPicPr>
          <p:cNvPr id="19458" name="Content Placeholder 2" descr="free-class-rules-posterdownload-promo.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539" t="23441" r="-3145" b="-972"/>
          <a:stretch/>
        </p:blipFill>
        <p:spPr bwMode="auto">
          <a:xfrm>
            <a:off x="3559175" y="401638"/>
            <a:ext cx="5608638" cy="60753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fontAlgn="auto" hangingPunct="1">
              <a:spcAft>
                <a:spcPts val="0"/>
              </a:spcAft>
              <a:defRPr/>
            </a:pPr>
            <a:r>
              <a:rPr lang="en-US" dirty="0" smtClean="0">
                <a:latin typeface="Bookman Old Style" charset="0"/>
                <a:ea typeface="+mj-ea"/>
                <a:cs typeface="+mj-cs"/>
              </a:rPr>
              <a:t>A note about cell phones…</a:t>
            </a:r>
            <a:endParaRPr lang="en-US" dirty="0">
              <a:latin typeface="Bookman Old Style" charset="0"/>
              <a:ea typeface="+mj-ea"/>
              <a:cs typeface="+mj-cs"/>
            </a:endParaRPr>
          </a:p>
        </p:txBody>
      </p:sp>
      <p:pic>
        <p:nvPicPr>
          <p:cNvPr id="296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0"/>
            <a:ext cx="502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fontAlgn="auto" hangingPunct="1">
              <a:spcAft>
                <a:spcPts val="0"/>
              </a:spcAft>
              <a:defRPr/>
            </a:pPr>
            <a:r>
              <a:rPr lang="en-US">
                <a:latin typeface="Bookman Old Style" charset="0"/>
                <a:ea typeface="+mj-ea"/>
                <a:cs typeface="+mj-cs"/>
              </a:rPr>
              <a:t>Must Know Procedures</a:t>
            </a:r>
          </a:p>
        </p:txBody>
      </p:sp>
      <p:sp>
        <p:nvSpPr>
          <p:cNvPr id="3" name="Content Placeholder 2"/>
          <p:cNvSpPr>
            <a:spLocks noGrp="1"/>
          </p:cNvSpPr>
          <p:nvPr>
            <p:ph sz="quarter" idx="13"/>
          </p:nvPr>
        </p:nvSpPr>
        <p:spPr>
          <a:xfrm>
            <a:off x="609600" y="1600200"/>
            <a:ext cx="4038600" cy="4038600"/>
          </a:xfrm>
        </p:spPr>
        <p:txBody>
          <a:bodyPr/>
          <a:lstStyle/>
          <a:p>
            <a:pPr marL="514350" indent="-514350" eaLnBrk="1" fontAlgn="auto" hangingPunct="1">
              <a:lnSpc>
                <a:spcPct val="80000"/>
              </a:lnSpc>
              <a:spcAft>
                <a:spcPts val="0"/>
              </a:spcAft>
              <a:buFont typeface="+mj-lt"/>
              <a:buAutoNum type="arabicPeriod"/>
              <a:defRPr/>
            </a:pPr>
            <a:r>
              <a:rPr lang="en-US" sz="3600" dirty="0" smtClean="0">
                <a:latin typeface="Gill Sans"/>
                <a:ea typeface="+mn-ea"/>
                <a:cs typeface="Gill Sans"/>
              </a:rPr>
              <a:t>If you need to get my attention or speak you must raise your hand.</a:t>
            </a:r>
          </a:p>
          <a:p>
            <a:pPr marL="514350" indent="-514350" eaLnBrk="1" fontAlgn="auto" hangingPunct="1">
              <a:lnSpc>
                <a:spcPct val="80000"/>
              </a:lnSpc>
              <a:spcAft>
                <a:spcPts val="0"/>
              </a:spcAft>
              <a:buFont typeface="+mj-lt"/>
              <a:buAutoNum type="arabicPeriod"/>
              <a:defRPr/>
            </a:pPr>
            <a:endParaRPr lang="en-US" sz="3600" dirty="0" smtClean="0">
              <a:latin typeface="Gill Sans"/>
              <a:ea typeface="+mn-ea"/>
              <a:cs typeface="Gill Sans"/>
            </a:endParaRPr>
          </a:p>
          <a:p>
            <a:pPr marL="274320" indent="-274320" eaLnBrk="1" fontAlgn="auto" hangingPunct="1">
              <a:spcAft>
                <a:spcPts val="0"/>
              </a:spcAft>
              <a:buFont typeface="Wingdings 3"/>
              <a:buChar char=""/>
              <a:defRPr/>
            </a:pPr>
            <a:endParaRPr lang="en-US" dirty="0">
              <a:ea typeface="+mn-ea"/>
              <a:cs typeface="+mn-cs"/>
            </a:endParaRPr>
          </a:p>
        </p:txBody>
      </p:sp>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3681413"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3"/>
          <p:cNvSpPr txBox="1">
            <a:spLocks noChangeArrowheads="1"/>
          </p:cNvSpPr>
          <p:nvPr/>
        </p:nvSpPr>
        <p:spPr bwMode="auto">
          <a:xfrm>
            <a:off x="1676400" y="4114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t>College Hand</a:t>
            </a:r>
          </a:p>
        </p:txBody>
      </p:sp>
      <p:cxnSp>
        <p:nvCxnSpPr>
          <p:cNvPr id="6" name="Straight Arrow Connector 5"/>
          <p:cNvCxnSpPr>
            <a:cxnSpLocks noChangeShapeType="1"/>
          </p:cNvCxnSpPr>
          <p:nvPr/>
        </p:nvCxnSpPr>
        <p:spPr bwMode="auto">
          <a:xfrm flipV="1">
            <a:off x="3429000" y="2438400"/>
            <a:ext cx="2667000" cy="1828800"/>
          </a:xfrm>
          <a:prstGeom prst="straightConnector1">
            <a:avLst/>
          </a:prstGeom>
          <a:noFill/>
          <a:ln w="76200">
            <a:solidFill>
              <a:schemeClr val="accent1"/>
            </a:solidFill>
            <a:round/>
            <a:headEnd/>
            <a:tailEnd type="arrow" w="med" len="med"/>
          </a:ln>
          <a:effectLst>
            <a:outerShdw blurRad="38100" dist="25400" dir="5400000" rotWithShape="0">
              <a:srgbClr val="808080">
                <a:alpha val="39999"/>
              </a:srgbClr>
            </a:outerShdw>
          </a:effectLst>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fontAlgn="auto" hangingPunct="1">
              <a:spcAft>
                <a:spcPts val="0"/>
              </a:spcAft>
              <a:defRPr/>
            </a:pPr>
            <a:r>
              <a:rPr lang="en-US">
                <a:latin typeface="Bookman Old Style" charset="0"/>
                <a:ea typeface="+mj-ea"/>
                <a:cs typeface="+mj-cs"/>
              </a:rPr>
              <a:t>Must Know Procedures</a:t>
            </a:r>
          </a:p>
        </p:txBody>
      </p:sp>
      <p:sp>
        <p:nvSpPr>
          <p:cNvPr id="3" name="Content Placeholder 2"/>
          <p:cNvSpPr>
            <a:spLocks noGrp="1"/>
          </p:cNvSpPr>
          <p:nvPr>
            <p:ph sz="quarter" idx="13"/>
          </p:nvPr>
        </p:nvSpPr>
        <p:spPr>
          <a:xfrm>
            <a:off x="609600" y="1600200"/>
            <a:ext cx="7239000" cy="4114800"/>
          </a:xfrm>
        </p:spPr>
        <p:txBody>
          <a:bodyPr/>
          <a:lstStyle/>
          <a:p>
            <a:pPr marL="0" indent="0" eaLnBrk="1" fontAlgn="auto" hangingPunct="1">
              <a:lnSpc>
                <a:spcPct val="80000"/>
              </a:lnSpc>
              <a:spcAft>
                <a:spcPts val="0"/>
              </a:spcAft>
              <a:buFont typeface="Arial" panose="020B0604020202020204" pitchFamily="34" charset="0"/>
              <a:buNone/>
              <a:defRPr/>
            </a:pPr>
            <a:endParaRPr lang="en-US" sz="3600" dirty="0" smtClean="0">
              <a:latin typeface="Gill Sans"/>
              <a:ea typeface="+mn-ea"/>
              <a:cs typeface="Gill Sans"/>
            </a:endParaRPr>
          </a:p>
          <a:p>
            <a:pPr marL="742950" indent="-742950" eaLnBrk="1" fontAlgn="auto" hangingPunct="1">
              <a:lnSpc>
                <a:spcPct val="80000"/>
              </a:lnSpc>
              <a:spcAft>
                <a:spcPts val="0"/>
              </a:spcAft>
              <a:buFont typeface="+mj-lt"/>
              <a:buAutoNum type="arabicPeriod" startAt="2"/>
              <a:defRPr/>
            </a:pPr>
            <a:r>
              <a:rPr lang="en-US" sz="3600" dirty="0" smtClean="0">
                <a:latin typeface="Gill Sans"/>
                <a:ea typeface="+mn-ea"/>
                <a:cs typeface="Gill Sans"/>
              </a:rPr>
              <a:t>Attention getting signal.</a:t>
            </a:r>
          </a:p>
          <a:p>
            <a:pPr marL="514350" indent="-514350" eaLnBrk="1" fontAlgn="auto" hangingPunct="1">
              <a:lnSpc>
                <a:spcPct val="80000"/>
              </a:lnSpc>
              <a:spcAft>
                <a:spcPts val="0"/>
              </a:spcAft>
              <a:buFont typeface="+mj-lt"/>
              <a:buAutoNum type="arabicPeriod" startAt="2"/>
              <a:defRPr/>
            </a:pPr>
            <a:endParaRPr lang="en-US" sz="3600" dirty="0" smtClean="0">
              <a:latin typeface="Gill Sans"/>
              <a:ea typeface="+mn-ea"/>
              <a:cs typeface="Gill Sans"/>
            </a:endParaRPr>
          </a:p>
          <a:p>
            <a:pPr marL="274320" indent="-274320" eaLnBrk="1" fontAlgn="auto" hangingPunct="1">
              <a:spcAft>
                <a:spcPts val="0"/>
              </a:spcAft>
              <a:buFont typeface="Wingdings 3"/>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fontAlgn="auto" hangingPunct="1">
              <a:spcAft>
                <a:spcPts val="0"/>
              </a:spcAft>
              <a:defRPr/>
            </a:pPr>
            <a:r>
              <a:rPr lang="en-US">
                <a:latin typeface="Bookman Old Style" charset="0"/>
                <a:ea typeface="+mj-ea"/>
                <a:cs typeface="+mj-cs"/>
              </a:rPr>
              <a:t>Must Know Procedures</a:t>
            </a:r>
          </a:p>
        </p:txBody>
      </p:sp>
      <p:sp>
        <p:nvSpPr>
          <p:cNvPr id="3" name="Content Placeholder 2"/>
          <p:cNvSpPr>
            <a:spLocks noGrp="1"/>
          </p:cNvSpPr>
          <p:nvPr>
            <p:ph sz="quarter" idx="13"/>
          </p:nvPr>
        </p:nvSpPr>
        <p:spPr>
          <a:xfrm>
            <a:off x="609600" y="1066800"/>
            <a:ext cx="7924800" cy="1676400"/>
          </a:xfrm>
        </p:spPr>
        <p:txBody>
          <a:bodyPr>
            <a:normAutofit fontScale="92500"/>
          </a:bodyPr>
          <a:lstStyle/>
          <a:p>
            <a:pPr marL="0" indent="0" eaLnBrk="1" fontAlgn="auto" hangingPunct="1">
              <a:lnSpc>
                <a:spcPct val="80000"/>
              </a:lnSpc>
              <a:spcAft>
                <a:spcPts val="0"/>
              </a:spcAft>
              <a:buFont typeface="Arial" panose="020B0604020202020204" pitchFamily="34" charset="0"/>
              <a:buNone/>
              <a:defRPr/>
            </a:pPr>
            <a:endParaRPr lang="en-US" sz="3600" dirty="0" smtClean="0">
              <a:latin typeface="Gill Sans"/>
              <a:ea typeface="+mn-ea"/>
              <a:cs typeface="Gill Sans"/>
            </a:endParaRPr>
          </a:p>
          <a:p>
            <a:pPr marL="742950" indent="-742950" eaLnBrk="1" fontAlgn="auto" hangingPunct="1">
              <a:lnSpc>
                <a:spcPct val="80000"/>
              </a:lnSpc>
              <a:spcAft>
                <a:spcPts val="0"/>
              </a:spcAft>
              <a:buFont typeface="+mj-lt"/>
              <a:buAutoNum type="arabicPeriod" startAt="3"/>
              <a:defRPr/>
            </a:pPr>
            <a:r>
              <a:rPr lang="en-US" sz="3600" dirty="0" smtClean="0">
                <a:latin typeface="Gill Sans"/>
                <a:ea typeface="+mn-ea"/>
                <a:cs typeface="Gill Sans"/>
              </a:rPr>
              <a:t>Throwing stuff away, getting tissues, pencils, bathroom passes. </a:t>
            </a:r>
          </a:p>
          <a:p>
            <a:pPr marL="514350" indent="-514350" eaLnBrk="1" fontAlgn="auto" hangingPunct="1">
              <a:lnSpc>
                <a:spcPct val="80000"/>
              </a:lnSpc>
              <a:spcAft>
                <a:spcPts val="0"/>
              </a:spcAft>
              <a:buFont typeface="+mj-lt"/>
              <a:buAutoNum type="arabicPeriod" startAt="3"/>
              <a:defRPr/>
            </a:pPr>
            <a:endParaRPr lang="en-US" sz="3600" dirty="0" smtClean="0">
              <a:latin typeface="Gill Sans"/>
              <a:ea typeface="+mn-ea"/>
              <a:cs typeface="Gill Sans"/>
            </a:endParaRPr>
          </a:p>
          <a:p>
            <a:pPr marL="274320" indent="-274320" eaLnBrk="1" fontAlgn="auto" hangingPunct="1">
              <a:spcAft>
                <a:spcPts val="0"/>
              </a:spcAft>
              <a:buFont typeface="Wingdings 3"/>
              <a:buChar char=""/>
              <a:defRPr/>
            </a:pPr>
            <a:endParaRPr lang="en-US" dirty="0">
              <a:ea typeface="+mn-ea"/>
              <a:cs typeface="+mn-cs"/>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l="5608" t="7507" r="4544" b="9665"/>
          <a:stretch>
            <a:fillRect/>
          </a:stretch>
        </p:blipFill>
        <p:spPr bwMode="auto">
          <a:xfrm>
            <a:off x="685800" y="2819400"/>
            <a:ext cx="30448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19400"/>
            <a:ext cx="4191000"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a:latin typeface="Bookman Old Style" charset="0"/>
                <a:ea typeface="+mj-ea"/>
                <a:cs typeface="+mj-cs"/>
              </a:rPr>
              <a:t>Must know procedures-Awesome Arrival</a:t>
            </a:r>
          </a:p>
        </p:txBody>
      </p:sp>
      <p:sp>
        <p:nvSpPr>
          <p:cNvPr id="16387" name="Content Placeholder 2"/>
          <p:cNvSpPr>
            <a:spLocks noGrp="1"/>
          </p:cNvSpPr>
          <p:nvPr>
            <p:ph sz="quarter" idx="13"/>
          </p:nvPr>
        </p:nvSpPr>
        <p:spPr>
          <a:xfrm>
            <a:off x="457200" y="1600200"/>
            <a:ext cx="8229600" cy="4632325"/>
          </a:xfrm>
        </p:spPr>
        <p:txBody>
          <a:bodyPr wrap="square" numCol="1" anchor="t" anchorCtr="0" compatLnSpc="1">
            <a:prstTxWarp prst="textNoShape">
              <a:avLst/>
            </a:prstTxWarp>
          </a:bodyPr>
          <a:lstStyle/>
          <a:p>
            <a:pPr marL="787400" lvl="1" indent="-514350" eaLnBrk="1" hangingPunct="1">
              <a:buFont typeface="Bookman Old Style" panose="02050604050505020204" pitchFamily="18" charset="0"/>
              <a:buAutoNum type="arabicPeriod"/>
            </a:pPr>
            <a:r>
              <a:rPr lang="en-US" altLang="en-US" sz="2800" dirty="0" smtClean="0">
                <a:latin typeface="Gill Sans MT" panose="020B0502020104020203" pitchFamily="34" charset="0"/>
              </a:rPr>
              <a:t>Greeting at the door.</a:t>
            </a:r>
          </a:p>
          <a:p>
            <a:pPr marL="787400" lvl="1" indent="-514350" eaLnBrk="1" hangingPunct="1">
              <a:buFont typeface="Bookman Old Style" panose="02050604050505020204" pitchFamily="18" charset="0"/>
              <a:buAutoNum type="arabicPeriod"/>
            </a:pPr>
            <a:r>
              <a:rPr lang="en-US" altLang="en-US" sz="2800" dirty="0" smtClean="0">
                <a:latin typeface="Gill Sans MT" panose="020B0502020104020203" pitchFamily="34" charset="0"/>
              </a:rPr>
              <a:t>Pick up papers on the shelf</a:t>
            </a:r>
          </a:p>
          <a:p>
            <a:pPr marL="787400" lvl="1" indent="-514350" eaLnBrk="1" hangingPunct="1">
              <a:buFont typeface="Bookman Old Style" panose="02050604050505020204" pitchFamily="18" charset="0"/>
              <a:buAutoNum type="arabicPeriod"/>
            </a:pPr>
            <a:r>
              <a:rPr lang="en-US" altLang="en-US" sz="2800" dirty="0" smtClean="0">
                <a:latin typeface="Gill Sans MT" panose="020B0502020104020203" pitchFamily="34" charset="0"/>
              </a:rPr>
              <a:t>Materials out and Do Now started by the time the bell rings. </a:t>
            </a:r>
          </a:p>
          <a:p>
            <a:pPr marL="787400" lvl="1" indent="-514350" eaLnBrk="1" hangingPunct="1">
              <a:buFont typeface="Bookman Old Style" panose="02050604050505020204" pitchFamily="18" charset="0"/>
              <a:buAutoNum type="arabicPeriod"/>
            </a:pPr>
            <a:r>
              <a:rPr lang="en-US" altLang="en-US" sz="2800" dirty="0" smtClean="0">
                <a:latin typeface="Gill Sans MT" panose="020B0502020104020203" pitchFamily="34" charset="0"/>
              </a:rPr>
              <a:t>Check the notebook set </a:t>
            </a:r>
            <a:r>
              <a:rPr lang="en-US" altLang="en-US" sz="2800" dirty="0" smtClean="0">
                <a:latin typeface="Gill Sans MT" panose="020B0502020104020203" pitchFamily="34" charset="0"/>
              </a:rPr>
              <a:t>up</a:t>
            </a:r>
            <a:endParaRPr lang="en-US" altLang="en-US" sz="2800" dirty="0" smtClean="0">
              <a:latin typeface="Gill Sans MT" panose="020B0502020104020203" pitchFamily="34" charset="0"/>
            </a:endParaRPr>
          </a:p>
          <a:p>
            <a:pPr marL="787400" lvl="1" indent="-514350" eaLnBrk="1" hangingPunct="1">
              <a:buFont typeface="Bookman Old Style" panose="02050604050505020204" pitchFamily="18" charset="0"/>
              <a:buAutoNum type="arabicPeriod"/>
            </a:pPr>
            <a:r>
              <a:rPr lang="en-US" altLang="en-US" sz="2800" dirty="0" smtClean="0">
                <a:latin typeface="Gill Sans MT" panose="020B0502020104020203" pitchFamily="34" charset="0"/>
              </a:rPr>
              <a:t>Take out your </a:t>
            </a:r>
            <a:r>
              <a:rPr lang="en-US" altLang="en-US" sz="2800" dirty="0" smtClean="0">
                <a:latin typeface="Gill Sans MT" panose="020B0502020104020203" pitchFamily="34" charset="0"/>
              </a:rPr>
              <a:t>home</a:t>
            </a:r>
            <a:r>
              <a:rPr lang="en-US" altLang="en-US" sz="2800" dirty="0" smtClean="0">
                <a:latin typeface="Gill Sans MT" panose="020B0502020104020203" pitchFamily="34" charset="0"/>
              </a:rPr>
              <a:t>work </a:t>
            </a:r>
            <a:r>
              <a:rPr lang="en-US" altLang="en-US" sz="2800" dirty="0" smtClean="0">
                <a:latin typeface="Gill Sans MT" panose="020B0502020104020203" pitchFamily="34" charset="0"/>
              </a:rPr>
              <a:t>to be checked. </a:t>
            </a:r>
          </a:p>
          <a:p>
            <a:pPr marL="514350" indent="-514350" eaLnBrk="1" hangingPunct="1">
              <a:buFont typeface="Wingdings 3" panose="05040102010807070707" pitchFamily="18" charset="2"/>
              <a:buNone/>
            </a:pPr>
            <a:endParaRPr lang="en-US" altLang="en-US" dirty="0" smtClean="0">
              <a:latin typeface="Gill Sans MT" panose="020B0502020104020203" pitchFamily="34" charset="0"/>
            </a:endParaRPr>
          </a:p>
          <a:p>
            <a:pPr marL="514350" indent="-514350" eaLnBrk="1" hangingPunct="1">
              <a:buFont typeface="Bookman Old Style" panose="02050604050505020204" pitchFamily="18" charset="0"/>
              <a:buAutoNum type="arabicPeriod"/>
            </a:pPr>
            <a:endParaRPr lang="en-US" altLang="en-US" dirty="0" smtClean="0">
              <a:latin typeface="Gill Sans MT" panose="020B0502020104020203" pitchFamily="34" charset="0"/>
            </a:endParaRPr>
          </a:p>
          <a:p>
            <a:pPr marL="514350" indent="-514350" eaLnBrk="1" hangingPunct="1">
              <a:buFont typeface="Bookman Old Style" panose="02050604050505020204" pitchFamily="18" charset="0"/>
              <a:buAutoNum type="arabicPeriod"/>
            </a:pPr>
            <a:endParaRPr lang="en-US" altLang="en-US" dirty="0" smtClean="0">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Why do these matter?</a:t>
            </a:r>
            <a:endParaRPr lang="en-US" dirty="0">
              <a:ea typeface="+mj-ea"/>
              <a:cs typeface="+mj-cs"/>
            </a:endParaRPr>
          </a:p>
        </p:txBody>
      </p:sp>
      <p:sp>
        <p:nvSpPr>
          <p:cNvPr id="3" name="Content Placeholder 2"/>
          <p:cNvSpPr>
            <a:spLocks noGrp="1"/>
          </p:cNvSpPr>
          <p:nvPr>
            <p:ph sz="quarter" idx="13"/>
          </p:nvPr>
        </p:nvSpPr>
        <p:spPr>
          <a:xfrm>
            <a:off x="304800" y="1600200"/>
            <a:ext cx="5334000" cy="4495800"/>
          </a:xfrm>
        </p:spPr>
        <p:txBody>
          <a:bodyPr>
            <a:normAutofit fontScale="92500"/>
          </a:bodyPr>
          <a:lstStyle/>
          <a:p>
            <a:pPr eaLnBrk="1" fontAlgn="auto" hangingPunct="1">
              <a:defRPr/>
            </a:pPr>
            <a:r>
              <a:rPr lang="en-US" sz="2800" dirty="0" smtClean="0">
                <a:latin typeface="Gill Sans"/>
                <a:ea typeface="+mn-ea"/>
                <a:cs typeface="Gill Sans"/>
              </a:rPr>
              <a:t>We have 10 months of content to cover in about 8.5 months. </a:t>
            </a:r>
          </a:p>
          <a:p>
            <a:pPr eaLnBrk="1" fontAlgn="auto" hangingPunct="1">
              <a:defRPr/>
            </a:pPr>
            <a:r>
              <a:rPr lang="en-US" sz="2800" dirty="0" smtClean="0">
                <a:latin typeface="Gill Sans"/>
                <a:ea typeface="+mn-ea"/>
                <a:cs typeface="Gill Sans"/>
              </a:rPr>
              <a:t>If we waste 5 minutes every class period with side conversations and distractions we will eventually lose an entire week of school time. </a:t>
            </a:r>
          </a:p>
          <a:p>
            <a:pPr eaLnBrk="1" fontAlgn="auto" hangingPunct="1">
              <a:defRPr/>
            </a:pPr>
            <a:r>
              <a:rPr lang="en-US" sz="2800" dirty="0" smtClean="0">
                <a:latin typeface="Gill Sans"/>
                <a:ea typeface="+mn-ea"/>
                <a:cs typeface="Gill Sans"/>
              </a:rPr>
              <a:t>This will equal lower scores and more homework. </a:t>
            </a:r>
            <a:endParaRPr lang="en-US" sz="2800" dirty="0">
              <a:latin typeface="Gill Sans"/>
              <a:ea typeface="+mn-ea"/>
              <a:cs typeface="Gill Sans"/>
            </a:endParaRPr>
          </a:p>
        </p:txBody>
      </p:sp>
      <p:pic>
        <p:nvPicPr>
          <p:cNvPr id="317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288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274638"/>
            <a:ext cx="7924800" cy="715962"/>
          </a:xfrm>
        </p:spPr>
        <p:txBody>
          <a:bodyPr/>
          <a:lstStyle/>
          <a:p>
            <a:pPr eaLnBrk="1" fontAlgn="auto" hangingPunct="1">
              <a:spcAft>
                <a:spcPts val="0"/>
              </a:spcAft>
              <a:defRPr/>
            </a:pPr>
            <a:r>
              <a:rPr lang="en-US" dirty="0">
                <a:latin typeface="Bookman Old Style" charset="0"/>
                <a:ea typeface="+mj-ea"/>
                <a:cs typeface="+mj-cs"/>
              </a:rPr>
              <a:t>Absences     	</a:t>
            </a:r>
          </a:p>
        </p:txBody>
      </p:sp>
      <p:sp>
        <p:nvSpPr>
          <p:cNvPr id="29699" name="Content Placeholder 2"/>
          <p:cNvSpPr>
            <a:spLocks noGrp="1"/>
          </p:cNvSpPr>
          <p:nvPr>
            <p:ph sz="quarter" idx="13"/>
          </p:nvPr>
        </p:nvSpPr>
        <p:spPr>
          <a:xfrm>
            <a:off x="609600" y="1066800"/>
            <a:ext cx="7924800" cy="4648200"/>
          </a:xfrm>
        </p:spPr>
        <p:txBody>
          <a:bodyPr>
            <a:noAutofit/>
          </a:bodyPr>
          <a:lstStyle/>
          <a:p>
            <a:pPr eaLnBrk="1" fontAlgn="auto" hangingPunct="1">
              <a:defRPr/>
            </a:pPr>
            <a:r>
              <a:rPr lang="en-US" sz="2800" dirty="0">
                <a:latin typeface="Gill Sans MT" charset="0"/>
                <a:ea typeface="+mn-ea"/>
                <a:cs typeface="+mn-cs"/>
              </a:rPr>
              <a:t>Missing class is the worst thing you can do for your grade. </a:t>
            </a:r>
          </a:p>
          <a:p>
            <a:r>
              <a:rPr lang="en-US" sz="2800" dirty="0" smtClean="0">
                <a:latin typeface="Gill Sans MT" charset="0"/>
                <a:ea typeface="+mn-ea"/>
                <a:cs typeface="+mn-cs"/>
              </a:rPr>
              <a:t>IT IS YOUR RESPONSIBILLITY TO GET THE WORK YOU MISSED. The best place is on the biology website </a:t>
            </a:r>
            <a:r>
              <a:rPr lang="en-US" sz="2800" dirty="0" smtClean="0">
                <a:latin typeface="Gill Sans MT" charset="0"/>
                <a:ea typeface="+mn-ea"/>
                <a:cs typeface="+mn-cs"/>
              </a:rPr>
              <a:t>and in the master notebook. (NOT your teacher)</a:t>
            </a:r>
          </a:p>
          <a:p>
            <a:r>
              <a:rPr lang="en-US" sz="2800" dirty="0" smtClean="0">
                <a:latin typeface="Gill Sans MT" charset="0"/>
                <a:ea typeface="+mn-ea"/>
                <a:cs typeface="+mn-cs"/>
              </a:rPr>
              <a:t>You </a:t>
            </a:r>
            <a:r>
              <a:rPr lang="en-US" sz="2800" dirty="0" smtClean="0">
                <a:latin typeface="Gill Sans MT" charset="0"/>
                <a:ea typeface="+mn-ea"/>
                <a:cs typeface="+mn-cs"/>
              </a:rPr>
              <a:t>will have one chance to make up a test upon your arrival or you will take an all essay test. </a:t>
            </a:r>
            <a:r>
              <a:rPr lang="en-US" sz="2800" dirty="0" smtClean="0">
                <a:latin typeface="Gill Sans MT" charset="0"/>
                <a:ea typeface="+mn-ea"/>
                <a:cs typeface="+mn-cs"/>
              </a:rPr>
              <a:t> (see retake policy)</a:t>
            </a:r>
            <a:endParaRPr lang="en-US" sz="2800" dirty="0" smtClean="0">
              <a:latin typeface="Gill Sans MT"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593725" y="788988"/>
            <a:ext cx="4268788"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3600">
                <a:latin typeface="Arial Black" panose="020B0A04020102020204" pitchFamily="34" charset="0"/>
                <a:sym typeface="Arial Black" panose="020B0A04020102020204" pitchFamily="34" charset="0"/>
              </a:rPr>
              <a:t>I can't find </a:t>
            </a:r>
          </a:p>
          <a:p>
            <a:pPr algn="ctr" eaLnBrk="1" hangingPunct="1"/>
            <a:r>
              <a:rPr lang="en-US" altLang="en-US" sz="3600">
                <a:latin typeface="Arial Black" panose="020B0A04020102020204" pitchFamily="34" charset="0"/>
                <a:sym typeface="Arial Black" panose="020B0A04020102020204" pitchFamily="34" charset="0"/>
              </a:rPr>
              <a:t>my… </a:t>
            </a:r>
            <a:endParaRPr lang="en-US" altLang="en-US" sz="1200">
              <a:solidFill>
                <a:prstClr val="black"/>
              </a:solidFill>
              <a:latin typeface="Arial" panose="020B0604020202020204" pitchFamily="34" charset="0"/>
              <a:sym typeface="Arial" panose="020B0604020202020204" pitchFamily="34" charset="0"/>
            </a:endParaRPr>
          </a:p>
          <a:p>
            <a:pPr algn="ctr" eaLnBrk="1" hangingPunct="1"/>
            <a:r>
              <a:rPr lang="en-US" altLang="en-US" sz="3600">
                <a:latin typeface="Arial Black" panose="020B0A04020102020204" pitchFamily="34" charset="0"/>
                <a:sym typeface="Arial Black" panose="020B0A04020102020204" pitchFamily="34" charset="0"/>
              </a:rPr>
              <a:t>notes, homework, old quizzes</a:t>
            </a:r>
            <a:r>
              <a:rPr lang="en-US" altLang="en-US" sz="4800">
                <a:latin typeface="Arial Black" panose="020B0A04020102020204" pitchFamily="34" charset="0"/>
                <a:sym typeface="Arial Black" panose="020B0A04020102020204" pitchFamily="34" charset="0"/>
              </a:rPr>
              <a:t> . . .</a:t>
            </a:r>
          </a:p>
        </p:txBody>
      </p:sp>
      <p:sp>
        <p:nvSpPr>
          <p:cNvPr id="22530" name="Rectangle 2"/>
          <p:cNvSpPr>
            <a:spLocks/>
          </p:cNvSpPr>
          <p:nvPr/>
        </p:nvSpPr>
        <p:spPr bwMode="auto">
          <a:xfrm>
            <a:off x="685800" y="4622800"/>
            <a:ext cx="7797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5400">
                <a:solidFill>
                  <a:srgbClr val="800000"/>
                </a:solidFill>
                <a:latin typeface="Impact" panose="020B0806030902050204" pitchFamily="34" charset="0"/>
                <a:sym typeface="Impact" panose="020B0806030902050204" pitchFamily="34" charset="0"/>
              </a:rPr>
              <a:t>I was absent yesterday.  Did I miss anything?</a:t>
            </a:r>
          </a:p>
        </p:txBody>
      </p:sp>
      <p:sp>
        <p:nvSpPr>
          <p:cNvPr id="17412" name="Rectangle 3"/>
          <p:cNvSpPr>
            <a:spLocks/>
          </p:cNvSpPr>
          <p:nvPr/>
        </p:nvSpPr>
        <p:spPr bwMode="auto">
          <a:xfrm>
            <a:off x="3886200" y="533400"/>
            <a:ext cx="4648200" cy="2286000"/>
          </a:xfrm>
          <a:prstGeom prst="rect">
            <a:avLst/>
          </a:prstGeom>
          <a:noFill/>
          <a:ln>
            <a:noFill/>
          </a:ln>
          <a:effectLst>
            <a:outerShdw blurRad="63500" dist="50800" dir="2700000" algn="ctr" rotWithShape="0">
              <a:schemeClr val="bg2">
                <a:alpha val="7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pPr algn="ctr" eaLnBrk="1" hangingPunct="1">
              <a:defRPr/>
            </a:pPr>
            <a:r>
              <a:rPr lang="en-US" sz="4200">
                <a:solidFill>
                  <a:srgbClr val="0000FF"/>
                </a:solidFill>
                <a:latin typeface="Times New Roman" charset="0"/>
                <a:ea typeface="ヒラギノ角ゴ ProN W3" charset="0"/>
                <a:cs typeface="Times New Roman" charset="0"/>
                <a:sym typeface="Times New Roman" charset="0"/>
              </a:rPr>
              <a:t>I can't remember what </a:t>
            </a:r>
            <a:endParaRPr lang="en-US" sz="1200">
              <a:solidFill>
                <a:prstClr val="black"/>
              </a:solidFill>
              <a:latin typeface="Arial" charset="0"/>
              <a:ea typeface="ヒラギノ角ゴ ProN W3" charset="0"/>
              <a:cs typeface="Lucida Grande" charset="0"/>
              <a:sym typeface="Arial" charset="0"/>
            </a:endParaRPr>
          </a:p>
          <a:p>
            <a:pPr algn="ctr" eaLnBrk="1" hangingPunct="1">
              <a:defRPr/>
            </a:pPr>
            <a:r>
              <a:rPr lang="en-US" sz="4200">
                <a:solidFill>
                  <a:srgbClr val="0000FF"/>
                </a:solidFill>
                <a:latin typeface="Times New Roman" charset="0"/>
                <a:ea typeface="ヒラギノ角ゴ ProN W3" charset="0"/>
                <a:cs typeface="Times New Roman" charset="0"/>
                <a:sym typeface="Times New Roman" charset="0"/>
              </a:rPr>
              <a:t>we did in class yesterday.</a:t>
            </a:r>
          </a:p>
        </p:txBody>
      </p:sp>
      <p:sp>
        <p:nvSpPr>
          <p:cNvPr id="17413" name="Rectangle 4"/>
          <p:cNvSpPr>
            <a:spLocks/>
          </p:cNvSpPr>
          <p:nvPr/>
        </p:nvSpPr>
        <p:spPr bwMode="auto">
          <a:xfrm>
            <a:off x="4854575" y="3124200"/>
            <a:ext cx="3127375" cy="1538288"/>
          </a:xfrm>
          <a:prstGeom prst="rect">
            <a:avLst/>
          </a:prstGeom>
          <a:noFill/>
          <a:ln>
            <a:noFill/>
          </a:ln>
          <a:effectLst>
            <a:outerShdw blurRad="63500" dist="38099" dir="2700000" algn="ctr" rotWithShape="0">
              <a:schemeClr val="bg2">
                <a:alpha val="79999"/>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2500">
                <a:solidFill>
                  <a:srgbClr val="9400ED"/>
                </a:solidFill>
                <a:latin typeface="Arial Black" panose="020B0A04020102020204" pitchFamily="34" charset="0"/>
                <a:sym typeface="Arial Black" panose="020B0A04020102020204" pitchFamily="34" charset="0"/>
              </a:rPr>
              <a:t>I'm sure it</a:t>
            </a:r>
            <a:r>
              <a:rPr lang="ja-JP" altLang="en-US" sz="2500">
                <a:solidFill>
                  <a:srgbClr val="9400ED"/>
                </a:solidFill>
                <a:latin typeface="Arial Black" panose="020B0A04020102020204" pitchFamily="34" charset="0"/>
                <a:sym typeface="Arial Black" panose="020B0A04020102020204" pitchFamily="34" charset="0"/>
              </a:rPr>
              <a:t>’</a:t>
            </a:r>
            <a:r>
              <a:rPr lang="en-US" altLang="ja-JP" sz="2500">
                <a:solidFill>
                  <a:srgbClr val="9400ED"/>
                </a:solidFill>
                <a:latin typeface="Arial Black" panose="020B0A04020102020204" pitchFamily="34" charset="0"/>
                <a:sym typeface="Arial Black" panose="020B0A04020102020204" pitchFamily="34" charset="0"/>
              </a:rPr>
              <a:t>s in . . .</a:t>
            </a:r>
            <a:endParaRPr lang="en-US" altLang="ja-JP" sz="1200">
              <a:solidFill>
                <a:prstClr val="black"/>
              </a:solidFill>
              <a:latin typeface="Arial" panose="020B0604020202020204" pitchFamily="34" charset="0"/>
              <a:sym typeface="Arial" panose="020B0604020202020204" pitchFamily="34" charset="0"/>
            </a:endParaRPr>
          </a:p>
          <a:p>
            <a:pPr algn="ctr" eaLnBrk="1" hangingPunct="1"/>
            <a:r>
              <a:rPr lang="en-US" altLang="en-US" sz="2500">
                <a:solidFill>
                  <a:srgbClr val="9400ED"/>
                </a:solidFill>
                <a:latin typeface="Arial Black" panose="020B0A04020102020204" pitchFamily="34" charset="0"/>
                <a:sym typeface="Arial Black" panose="020B0A04020102020204" pitchFamily="34" charset="0"/>
              </a:rPr>
              <a:t>mom</a:t>
            </a:r>
            <a:r>
              <a:rPr lang="ja-JP" altLang="en-US" sz="2500">
                <a:solidFill>
                  <a:srgbClr val="9400ED"/>
                </a:solidFill>
                <a:latin typeface="Arial Black" panose="020B0A04020102020204" pitchFamily="34" charset="0"/>
                <a:sym typeface="Arial Black" panose="020B0A04020102020204" pitchFamily="34" charset="0"/>
              </a:rPr>
              <a:t>’</a:t>
            </a:r>
            <a:r>
              <a:rPr lang="en-US" altLang="ja-JP" sz="2500">
                <a:solidFill>
                  <a:srgbClr val="9400ED"/>
                </a:solidFill>
                <a:latin typeface="Arial Black" panose="020B0A04020102020204" pitchFamily="34" charset="0"/>
                <a:sym typeface="Arial Black" panose="020B0A04020102020204" pitchFamily="34" charset="0"/>
              </a:rPr>
              <a:t>s car . . .</a:t>
            </a:r>
            <a:endParaRPr lang="en-US" altLang="ja-JP" sz="1200">
              <a:solidFill>
                <a:prstClr val="black"/>
              </a:solidFill>
              <a:latin typeface="Arial" panose="020B0604020202020204" pitchFamily="34" charset="0"/>
              <a:sym typeface="Arial" panose="020B0604020202020204" pitchFamily="34" charset="0"/>
            </a:endParaRPr>
          </a:p>
          <a:p>
            <a:pPr algn="ctr" eaLnBrk="1" hangingPunct="1"/>
            <a:r>
              <a:rPr lang="en-US" altLang="en-US" sz="2500">
                <a:solidFill>
                  <a:srgbClr val="9400ED"/>
                </a:solidFill>
                <a:latin typeface="Arial Black" panose="020B0A04020102020204" pitchFamily="34" charset="0"/>
                <a:sym typeface="Arial Black" panose="020B0A04020102020204" pitchFamily="34" charset="0"/>
              </a:rPr>
              <a:t>my book bag . . .</a:t>
            </a:r>
            <a:endParaRPr lang="en-US" altLang="en-US" sz="1200">
              <a:solidFill>
                <a:prstClr val="black"/>
              </a:solidFill>
              <a:latin typeface="Arial" panose="020B0604020202020204" pitchFamily="34" charset="0"/>
              <a:sym typeface="Arial" panose="020B0604020202020204" pitchFamily="34" charset="0"/>
            </a:endParaRPr>
          </a:p>
          <a:p>
            <a:pPr algn="ctr" eaLnBrk="1" hangingPunct="1"/>
            <a:r>
              <a:rPr lang="en-US" altLang="en-US" sz="2500">
                <a:solidFill>
                  <a:srgbClr val="9400ED"/>
                </a:solidFill>
                <a:latin typeface="Arial Black" panose="020B0A04020102020204" pitchFamily="34" charset="0"/>
                <a:sym typeface="Arial Black" panose="020B0A04020102020204" pitchFamily="34" charset="0"/>
              </a:rPr>
              <a:t>my room . . .</a:t>
            </a:r>
          </a:p>
        </p:txBody>
      </p:sp>
    </p:spTree>
    <p:extLst>
      <p:ext uri="{BB962C8B-B14F-4D97-AF65-F5344CB8AC3E}">
        <p14:creationId xmlns:p14="http://schemas.microsoft.com/office/powerpoint/2010/main" val="3230595711"/>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IMG_179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5750"/>
            <a:ext cx="8382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547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33829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2"/>
          <p:cNvSpPr txBox="1">
            <a:spLocks noChangeArrowheads="1"/>
          </p:cNvSpPr>
          <p:nvPr/>
        </p:nvSpPr>
        <p:spPr bwMode="auto">
          <a:xfrm>
            <a:off x="0" y="482600"/>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1800"/>
              <a:t>Darwin</a:t>
            </a:r>
          </a:p>
        </p:txBody>
      </p:sp>
      <p:pic>
        <p:nvPicPr>
          <p:cNvPr id="2457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292100"/>
            <a:ext cx="3856037"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3"/>
          <p:cNvSpPr txBox="1">
            <a:spLocks noChangeArrowheads="1"/>
          </p:cNvSpPr>
          <p:nvPr/>
        </p:nvSpPr>
        <p:spPr bwMode="auto">
          <a:xfrm>
            <a:off x="6134100" y="2641600"/>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1800"/>
              <a:t>Einstein</a:t>
            </a:r>
          </a:p>
        </p:txBody>
      </p:sp>
      <p:pic>
        <p:nvPicPr>
          <p:cNvPr id="2458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3016250"/>
            <a:ext cx="2754313"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6"/>
          <p:cNvSpPr txBox="1">
            <a:spLocks noChangeArrowheads="1"/>
          </p:cNvSpPr>
          <p:nvPr/>
        </p:nvSpPr>
        <p:spPr bwMode="auto">
          <a:xfrm>
            <a:off x="241300" y="33147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1800"/>
              <a:t>Leonardo</a:t>
            </a:r>
          </a:p>
        </p:txBody>
      </p:sp>
      <p:pic>
        <p:nvPicPr>
          <p:cNvPr id="2458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6913" y="2938463"/>
            <a:ext cx="2252662"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8"/>
          <p:cNvSpPr txBox="1">
            <a:spLocks noChangeArrowheads="1"/>
          </p:cNvSpPr>
          <p:nvPr/>
        </p:nvSpPr>
        <p:spPr bwMode="auto">
          <a:xfrm>
            <a:off x="6245225" y="5508625"/>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1800"/>
              <a:t>Edison</a:t>
            </a:r>
          </a:p>
        </p:txBody>
      </p:sp>
    </p:spTree>
    <p:extLst>
      <p:ext uri="{BB962C8B-B14F-4D97-AF65-F5344CB8AC3E}">
        <p14:creationId xmlns:p14="http://schemas.microsoft.com/office/powerpoint/2010/main" val="1110087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IMG_1846.JPG"/>
          <p:cNvPicPr>
            <a:picLocks noChangeAspect="1"/>
          </p:cNvPicPr>
          <p:nvPr/>
        </p:nvPicPr>
        <p:blipFill>
          <a:blip r:embed="rId2">
            <a:extLst>
              <a:ext uri="{28A0092B-C50C-407E-A947-70E740481C1C}">
                <a14:useLocalDpi xmlns:a14="http://schemas.microsoft.com/office/drawing/2010/main" val="0"/>
              </a:ext>
            </a:extLst>
          </a:blip>
          <a:srcRect t="7738"/>
          <a:stretch>
            <a:fillRect/>
          </a:stretch>
        </p:blipFill>
        <p:spPr bwMode="auto">
          <a:xfrm>
            <a:off x="152400" y="457200"/>
            <a:ext cx="9055100"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060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IMG_184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398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IMG_184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018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MG_1503.JPG"/>
          <p:cNvPicPr>
            <a:picLocks noChangeAspect="1"/>
          </p:cNvPicPr>
          <p:nvPr/>
        </p:nvPicPr>
        <p:blipFill>
          <a:blip r:embed="rId2">
            <a:extLst>
              <a:ext uri="{28A0092B-C50C-407E-A947-70E740481C1C}">
                <a14:useLocalDpi xmlns:a14="http://schemas.microsoft.com/office/drawing/2010/main" val="0"/>
              </a:ext>
            </a:extLst>
          </a:blip>
          <a:srcRect l="11607" t="12679" r="27010" b="17976"/>
          <a:stretch>
            <a:fillRect/>
          </a:stretch>
        </p:blipFill>
        <p:spPr bwMode="auto">
          <a:xfrm rot="5400000">
            <a:off x="-259557" y="1173957"/>
            <a:ext cx="53959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descr="IMG_1507.JPG"/>
          <p:cNvPicPr>
            <a:picLocks noChangeAspect="1"/>
          </p:cNvPicPr>
          <p:nvPr/>
        </p:nvPicPr>
        <p:blipFill>
          <a:blip r:embed="rId3">
            <a:extLst>
              <a:ext uri="{28A0092B-C50C-407E-A947-70E740481C1C}">
                <a14:useLocalDpi xmlns:a14="http://schemas.microsoft.com/office/drawing/2010/main" val="0"/>
              </a:ext>
            </a:extLst>
          </a:blip>
          <a:srcRect l="10938" t="17796" r="22768" b="13452"/>
          <a:stretch>
            <a:fillRect/>
          </a:stretch>
        </p:blipFill>
        <p:spPr bwMode="auto">
          <a:xfrm rot="5400000">
            <a:off x="4125912" y="1360488"/>
            <a:ext cx="5387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664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924800" cy="3416320"/>
          </a:xfrm>
          <a:prstGeom prst="rect">
            <a:avLst/>
          </a:prstGeom>
          <a:noFill/>
        </p:spPr>
        <p:txBody>
          <a:bodyPr wrap="square" rtlCol="0">
            <a:spAutoFit/>
          </a:bodyPr>
          <a:lstStyle/>
          <a:p>
            <a:pPr algn="ctr"/>
            <a:r>
              <a:rPr lang="en-US" sz="7200" dirty="0" smtClean="0"/>
              <a:t>Ready to set-up your own notebook?</a:t>
            </a:r>
            <a:endParaRPr lang="en-US" sz="7200" dirty="0"/>
          </a:p>
        </p:txBody>
      </p:sp>
    </p:spTree>
    <p:extLst>
      <p:ext uri="{BB962C8B-B14F-4D97-AF65-F5344CB8AC3E}">
        <p14:creationId xmlns:p14="http://schemas.microsoft.com/office/powerpoint/2010/main" val="2695798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a:solidFill>
                  <a:srgbClr val="0070C0"/>
                </a:solidFill>
                <a:latin typeface="Bookman Old Style" charset="0"/>
                <a:ea typeface="+mj-ea"/>
                <a:cs typeface="+mj-cs"/>
              </a:rPr>
              <a:t>About Me</a:t>
            </a: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8600" y="1417638"/>
            <a:ext cx="4205816" cy="3154362"/>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5400" y="274638"/>
            <a:ext cx="5080000" cy="3810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1878" y="602457"/>
            <a:ext cx="3223022" cy="429736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230" y="2438400"/>
            <a:ext cx="3028950" cy="40386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3424" y="2389163"/>
            <a:ext cx="3034940" cy="40465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down your observations </a:t>
            </a:r>
            <a:endParaRPr lang="en-US" dirty="0"/>
          </a:p>
        </p:txBody>
      </p:sp>
      <p:sp>
        <p:nvSpPr>
          <p:cNvPr id="3" name="Content Placeholder 2"/>
          <p:cNvSpPr>
            <a:spLocks noGrp="1"/>
          </p:cNvSpPr>
          <p:nvPr>
            <p:ph sz="quarter" idx="13"/>
          </p:nvPr>
        </p:nvSpPr>
        <p:spPr/>
        <p:txBody>
          <a:bodyPr/>
          <a:lstStyle/>
          <a:p>
            <a:r>
              <a:rPr lang="en-US" dirty="0" smtClean="0">
                <a:hlinkClick r:id="rId2"/>
              </a:rPr>
              <a:t>https://www.youtube.com/watch?v=LGAfIx5VQ_M</a:t>
            </a:r>
            <a:endParaRPr lang="en-US" dirty="0" smtClean="0"/>
          </a:p>
          <a:p>
            <a:endParaRPr lang="en-US" dirty="0"/>
          </a:p>
        </p:txBody>
      </p:sp>
    </p:spTree>
    <p:extLst>
      <p:ext uri="{BB962C8B-B14F-4D97-AF65-F5344CB8AC3E}">
        <p14:creationId xmlns:p14="http://schemas.microsoft.com/office/powerpoint/2010/main" val="879625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Observations and Inferences</a:t>
            </a:r>
            <a:endParaRPr lang="en-US" dirty="0"/>
          </a:p>
        </p:txBody>
      </p:sp>
      <p:sp>
        <p:nvSpPr>
          <p:cNvPr id="3075" name="Subtitle 2"/>
          <p:cNvSpPr>
            <a:spLocks noGrp="1"/>
          </p:cNvSpPr>
          <p:nvPr>
            <p:ph type="subTitle" idx="1"/>
          </p:nvPr>
        </p:nvSpPr>
        <p:spPr>
          <a:xfrm>
            <a:off x="2171700" y="3356372"/>
            <a:ext cx="4800600" cy="1314450"/>
          </a:xfrm>
        </p:spPr>
        <p:txBody>
          <a:bodyPr/>
          <a:lstStyle/>
          <a:p>
            <a:endParaRPr lang="en-US" altLang="en-US" smtClean="0"/>
          </a:p>
        </p:txBody>
      </p:sp>
    </p:spTree>
    <p:extLst>
      <p:ext uri="{BB962C8B-B14F-4D97-AF65-F5344CB8AC3E}">
        <p14:creationId xmlns:p14="http://schemas.microsoft.com/office/powerpoint/2010/main" val="3191766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Observations</a:t>
            </a:r>
            <a:r>
              <a:rPr lang="en-US" dirty="0" smtClean="0"/>
              <a:t>	</a:t>
            </a:r>
            <a:endParaRPr lang="en-US" dirty="0"/>
          </a:p>
        </p:txBody>
      </p:sp>
      <p:sp>
        <p:nvSpPr>
          <p:cNvPr id="4099" name="Content Placeholder 2"/>
          <p:cNvSpPr>
            <a:spLocks noGrp="1"/>
          </p:cNvSpPr>
          <p:nvPr>
            <p:ph idx="1"/>
          </p:nvPr>
        </p:nvSpPr>
        <p:spPr>
          <a:xfrm>
            <a:off x="971551" y="2678167"/>
            <a:ext cx="7200897" cy="2585984"/>
          </a:xfrm>
        </p:spPr>
        <p:txBody>
          <a:bodyPr>
            <a:normAutofit fontScale="92500" lnSpcReduction="20000"/>
          </a:bodyPr>
          <a:lstStyle/>
          <a:p>
            <a:r>
              <a:rPr lang="en-US" altLang="en-US" sz="2100" dirty="0"/>
              <a:t>An observation is the gathering of information by using our five senses	</a:t>
            </a:r>
          </a:p>
          <a:p>
            <a:pPr lvl="1"/>
            <a:r>
              <a:rPr lang="en-US" altLang="en-US" sz="2100" dirty="0"/>
              <a:t>See		</a:t>
            </a:r>
          </a:p>
          <a:p>
            <a:pPr lvl="1"/>
            <a:r>
              <a:rPr lang="en-US" altLang="en-US" sz="2100" dirty="0"/>
              <a:t>Smell	</a:t>
            </a:r>
          </a:p>
          <a:p>
            <a:pPr lvl="1"/>
            <a:r>
              <a:rPr lang="en-US" altLang="en-US" sz="2100" dirty="0"/>
              <a:t>Hear</a:t>
            </a:r>
          </a:p>
          <a:p>
            <a:pPr lvl="1"/>
            <a:r>
              <a:rPr lang="en-US" altLang="en-US" sz="2100" dirty="0"/>
              <a:t>Taste</a:t>
            </a:r>
          </a:p>
          <a:p>
            <a:pPr lvl="1"/>
            <a:r>
              <a:rPr lang="en-US" altLang="en-US" sz="2100" dirty="0"/>
              <a:t>Feel</a:t>
            </a:r>
          </a:p>
          <a:p>
            <a:pPr lvl="1">
              <a:buFont typeface="Wingdings 2" panose="05020102010507070707" pitchFamily="18" charset="2"/>
              <a:buNone/>
            </a:pPr>
            <a:endParaRPr lang="en-US" altLang="en-US" dirty="0" smtClean="0"/>
          </a:p>
          <a:p>
            <a:pPr lvl="1"/>
            <a:endParaRPr lang="en-US" altLang="en-US" dirty="0" smtClean="0"/>
          </a:p>
        </p:txBody>
      </p:sp>
    </p:spTree>
    <p:extLst>
      <p:ext uri="{BB962C8B-B14F-4D97-AF65-F5344CB8AC3E}">
        <p14:creationId xmlns:p14="http://schemas.microsoft.com/office/powerpoint/2010/main" val="2008657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Observations</a:t>
            </a:r>
            <a:endParaRPr lang="en-US" b="1" dirty="0"/>
          </a:p>
        </p:txBody>
      </p:sp>
      <p:sp>
        <p:nvSpPr>
          <p:cNvPr id="5123" name="Content Placeholder 2"/>
          <p:cNvSpPr>
            <a:spLocks noGrp="1"/>
          </p:cNvSpPr>
          <p:nvPr>
            <p:ph idx="1"/>
          </p:nvPr>
        </p:nvSpPr>
        <p:spPr/>
        <p:txBody>
          <a:bodyPr>
            <a:normAutofit/>
          </a:bodyPr>
          <a:lstStyle/>
          <a:p>
            <a:r>
              <a:rPr lang="en-US" altLang="en-US" sz="2400" dirty="0"/>
              <a:t>There are two types of observations</a:t>
            </a:r>
          </a:p>
          <a:p>
            <a:pPr lvl="1"/>
            <a:r>
              <a:rPr lang="en-US" altLang="en-US" sz="2400" dirty="0" smtClean="0"/>
              <a:t>Qualitative-describe what we observe (quality)</a:t>
            </a:r>
            <a:endParaRPr lang="en-US" altLang="en-US" sz="2400" dirty="0"/>
          </a:p>
          <a:p>
            <a:pPr lvl="1"/>
            <a:r>
              <a:rPr lang="en-US" altLang="en-US" sz="2400" dirty="0" smtClean="0"/>
              <a:t>Quantitative- measures what we observe (numeric)</a:t>
            </a:r>
          </a:p>
          <a:p>
            <a:r>
              <a:rPr lang="en-US" altLang="en-US" sz="2700" dirty="0" smtClean="0"/>
              <a:t>Examples:</a:t>
            </a:r>
          </a:p>
          <a:p>
            <a:pPr lvl="1"/>
            <a:r>
              <a:rPr lang="en-US" altLang="en-US" sz="2400" dirty="0" smtClean="0"/>
              <a:t>Ms. Speers has green eyes</a:t>
            </a:r>
          </a:p>
          <a:p>
            <a:pPr lvl="1"/>
            <a:r>
              <a:rPr lang="en-US" altLang="en-US" sz="2400" dirty="0" smtClean="0"/>
              <a:t>Ms. Speers has two eyes</a:t>
            </a:r>
            <a:endParaRPr lang="en-US" altLang="en-US" sz="2400" dirty="0" smtClean="0"/>
          </a:p>
        </p:txBody>
      </p:sp>
    </p:spTree>
    <p:extLst>
      <p:ext uri="{BB962C8B-B14F-4D97-AF65-F5344CB8AC3E}">
        <p14:creationId xmlns:p14="http://schemas.microsoft.com/office/powerpoint/2010/main" val="546898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Inferences</a:t>
            </a:r>
            <a:endParaRPr lang="en-US" b="1" dirty="0"/>
          </a:p>
        </p:txBody>
      </p:sp>
      <p:sp>
        <p:nvSpPr>
          <p:cNvPr id="8195" name="Content Placeholder 2"/>
          <p:cNvSpPr>
            <a:spLocks noGrp="1"/>
          </p:cNvSpPr>
          <p:nvPr>
            <p:ph idx="1"/>
          </p:nvPr>
        </p:nvSpPr>
        <p:spPr/>
        <p:txBody>
          <a:bodyPr>
            <a:noAutofit/>
          </a:bodyPr>
          <a:lstStyle/>
          <a:p>
            <a:r>
              <a:rPr lang="en-US" altLang="en-US" sz="2400" dirty="0"/>
              <a:t>Inferences are an explanation for an observation you have made</a:t>
            </a:r>
          </a:p>
          <a:p>
            <a:r>
              <a:rPr lang="en-US" altLang="en-US" sz="2400" dirty="0"/>
              <a:t>They are based on your past experiences and prior knowledge.</a:t>
            </a:r>
          </a:p>
          <a:p>
            <a:r>
              <a:rPr lang="en-US" altLang="en-US" sz="2400" dirty="0"/>
              <a:t>Inferences are often changed when new observations are made.</a:t>
            </a:r>
          </a:p>
          <a:p>
            <a:r>
              <a:rPr lang="en-US" altLang="en-US" sz="2400" dirty="0"/>
              <a:t>Again, observations are information we gather directly through our five senses… inferences help explain those observations.</a:t>
            </a:r>
          </a:p>
        </p:txBody>
      </p:sp>
    </p:spTree>
    <p:extLst>
      <p:ext uri="{BB962C8B-B14F-4D97-AF65-F5344CB8AC3E}">
        <p14:creationId xmlns:p14="http://schemas.microsoft.com/office/powerpoint/2010/main" val="3505093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Examples…</a:t>
            </a:r>
            <a:endParaRPr lang="en-US" dirty="0"/>
          </a:p>
        </p:txBody>
      </p:sp>
      <p:sp>
        <p:nvSpPr>
          <p:cNvPr id="3" name="Content Placeholder 2"/>
          <p:cNvSpPr>
            <a:spLocks noGrp="1"/>
          </p:cNvSpPr>
          <p:nvPr>
            <p:ph idx="1"/>
          </p:nvPr>
        </p:nvSpPr>
        <p:spPr>
          <a:xfrm>
            <a:off x="638504" y="2382564"/>
            <a:ext cx="7922172" cy="3003331"/>
          </a:xfrm>
        </p:spPr>
        <p:txBody>
          <a:bodyPr>
            <a:normAutofit/>
          </a:bodyPr>
          <a:lstStyle/>
          <a:p>
            <a:pPr marL="411480" indent="-308610">
              <a:spcAft>
                <a:spcPts val="0"/>
              </a:spcAft>
              <a:buClr>
                <a:schemeClr val="tx1">
                  <a:shade val="95000"/>
                </a:schemeClr>
              </a:buClr>
              <a:buFont typeface="Wingdings 2"/>
              <a:buChar char=""/>
              <a:defRPr/>
            </a:pPr>
            <a:r>
              <a:rPr lang="en-US" dirty="0" smtClean="0"/>
              <a:t>OBSERVATION:   The grass is wet.</a:t>
            </a:r>
          </a:p>
          <a:p>
            <a:pPr marL="411480" indent="-308610">
              <a:spcAft>
                <a:spcPts val="0"/>
              </a:spcAft>
              <a:buClr>
                <a:schemeClr val="tx1">
                  <a:shade val="95000"/>
                </a:schemeClr>
              </a:buClr>
              <a:buFont typeface="Wingdings 2"/>
              <a:buChar char=""/>
              <a:defRPr/>
            </a:pPr>
            <a:endParaRPr lang="en-US" dirty="0" smtClean="0"/>
          </a:p>
          <a:p>
            <a:pPr marL="411480" indent="-308610">
              <a:spcAft>
                <a:spcPts val="0"/>
              </a:spcAft>
              <a:buClr>
                <a:schemeClr val="tx1">
                  <a:shade val="95000"/>
                </a:schemeClr>
              </a:buClr>
              <a:buFont typeface="Wingdings 2"/>
              <a:buChar char=""/>
              <a:defRPr/>
            </a:pPr>
            <a:r>
              <a:rPr lang="en-US" dirty="0" smtClean="0"/>
              <a:t>POSSIBLE INFERENCES:</a:t>
            </a:r>
          </a:p>
          <a:p>
            <a:pPr marL="651510" lvl="1" indent="-212598">
              <a:spcAft>
                <a:spcPts val="0"/>
              </a:spcAft>
              <a:buFont typeface="Wingdings 2"/>
              <a:buChar char=""/>
              <a:defRPr/>
            </a:pPr>
            <a:r>
              <a:rPr lang="en-US" dirty="0" smtClean="0"/>
              <a:t>It rained</a:t>
            </a:r>
          </a:p>
          <a:p>
            <a:pPr marL="651510" lvl="1" indent="-212598">
              <a:spcAft>
                <a:spcPts val="0"/>
              </a:spcAft>
              <a:buFont typeface="Wingdings 2"/>
              <a:buChar char=""/>
              <a:defRPr/>
            </a:pPr>
            <a:r>
              <a:rPr lang="en-US" dirty="0" smtClean="0"/>
              <a:t>The sprinkler was on</a:t>
            </a:r>
          </a:p>
          <a:p>
            <a:pPr marL="651510" lvl="1" indent="-212598">
              <a:spcAft>
                <a:spcPts val="0"/>
              </a:spcAft>
              <a:buFont typeface="Wingdings 2"/>
              <a:buChar char=""/>
              <a:defRPr/>
            </a:pPr>
            <a:r>
              <a:rPr lang="en-US" dirty="0" smtClean="0"/>
              <a:t>There is dew on the grass</a:t>
            </a:r>
          </a:p>
          <a:p>
            <a:pPr marL="651510" lvl="1" indent="-212598">
              <a:spcAft>
                <a:spcPts val="0"/>
              </a:spcAft>
              <a:buFont typeface="Wingdings 2"/>
              <a:buChar char=""/>
              <a:defRPr/>
            </a:pPr>
            <a:r>
              <a:rPr lang="en-US" dirty="0" smtClean="0"/>
              <a:t>A dog urinated on the grass</a:t>
            </a:r>
          </a:p>
          <a:p>
            <a:pPr marL="651510" lvl="1" indent="-212598">
              <a:spcAft>
                <a:spcPts val="0"/>
              </a:spcAft>
              <a:buNone/>
              <a:defRPr/>
            </a:pPr>
            <a:endParaRPr lang="en-US" dirty="0" smtClean="0"/>
          </a:p>
          <a:p>
            <a:pPr marL="411480" indent="-308610">
              <a:spcAft>
                <a:spcPts val="0"/>
              </a:spcAft>
              <a:buClr>
                <a:schemeClr val="tx1">
                  <a:shade val="95000"/>
                </a:schemeClr>
              </a:buClr>
              <a:buFont typeface="Wingdings 2"/>
              <a:buChar char=""/>
              <a:defRPr/>
            </a:pPr>
            <a:r>
              <a:rPr lang="en-US" dirty="0" smtClean="0"/>
              <a:t>All of these inferences could possibly explain why the grass is wet. They are all based on prior experiences.</a:t>
            </a:r>
            <a:endParaRPr lang="en-US" dirty="0"/>
          </a:p>
        </p:txBody>
      </p:sp>
    </p:spTree>
    <p:extLst>
      <p:ext uri="{BB962C8B-B14F-4D97-AF65-F5344CB8AC3E}">
        <p14:creationId xmlns:p14="http://schemas.microsoft.com/office/powerpoint/2010/main" val="910994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And Another…</a:t>
            </a:r>
            <a:endParaRPr lang="en-US" dirty="0"/>
          </a:p>
        </p:txBody>
      </p:sp>
      <p:sp>
        <p:nvSpPr>
          <p:cNvPr id="3" name="Content Placeholder 2"/>
          <p:cNvSpPr>
            <a:spLocks noGrp="1"/>
          </p:cNvSpPr>
          <p:nvPr>
            <p:ph idx="1"/>
          </p:nvPr>
        </p:nvSpPr>
        <p:spPr>
          <a:xfrm>
            <a:off x="685800" y="2394388"/>
            <a:ext cx="7993118" cy="3050628"/>
          </a:xfrm>
        </p:spPr>
        <p:txBody>
          <a:bodyPr>
            <a:normAutofit/>
          </a:bodyPr>
          <a:lstStyle/>
          <a:p>
            <a:pPr marL="411480" indent="-308610">
              <a:spcAft>
                <a:spcPts val="0"/>
              </a:spcAft>
              <a:buClr>
                <a:schemeClr val="tx1">
                  <a:shade val="95000"/>
                </a:schemeClr>
              </a:buClr>
              <a:buFont typeface="Wingdings 2"/>
              <a:buChar char=""/>
              <a:defRPr/>
            </a:pPr>
            <a:r>
              <a:rPr lang="en-US" dirty="0" smtClean="0"/>
              <a:t>OBSERVATION:  The school fire alarm is going off.</a:t>
            </a:r>
          </a:p>
          <a:p>
            <a:pPr marL="411480" indent="-308610">
              <a:spcAft>
                <a:spcPts val="0"/>
              </a:spcAft>
              <a:buClr>
                <a:schemeClr val="tx1">
                  <a:shade val="95000"/>
                </a:schemeClr>
              </a:buClr>
              <a:buFont typeface="Wingdings 2"/>
              <a:buChar char=""/>
              <a:defRPr/>
            </a:pPr>
            <a:endParaRPr lang="en-US" dirty="0" smtClean="0"/>
          </a:p>
          <a:p>
            <a:pPr marL="411480" indent="-308610">
              <a:spcAft>
                <a:spcPts val="0"/>
              </a:spcAft>
              <a:buClr>
                <a:schemeClr val="tx1">
                  <a:shade val="95000"/>
                </a:schemeClr>
              </a:buClr>
              <a:buFont typeface="Wingdings 2"/>
              <a:buChar char=""/>
              <a:defRPr/>
            </a:pPr>
            <a:r>
              <a:rPr lang="en-US" dirty="0" smtClean="0"/>
              <a:t>POSSIBLE  INFERENCES:</a:t>
            </a:r>
          </a:p>
          <a:p>
            <a:pPr marL="651510" lvl="1" indent="-212598">
              <a:spcAft>
                <a:spcPts val="0"/>
              </a:spcAft>
              <a:buFont typeface="Wingdings 2"/>
              <a:buChar char=""/>
              <a:defRPr/>
            </a:pPr>
            <a:r>
              <a:rPr lang="en-US" dirty="0" smtClean="0"/>
              <a:t>The school is on fire</a:t>
            </a:r>
          </a:p>
          <a:p>
            <a:pPr marL="651510" lvl="1" indent="-212598">
              <a:spcAft>
                <a:spcPts val="0"/>
              </a:spcAft>
              <a:buFont typeface="Wingdings 2"/>
              <a:buChar char=""/>
              <a:defRPr/>
            </a:pPr>
            <a:r>
              <a:rPr lang="en-US" dirty="0" smtClean="0"/>
              <a:t>We are having a fire drill</a:t>
            </a:r>
          </a:p>
          <a:p>
            <a:pPr marL="651510" lvl="1" indent="-212598">
              <a:spcAft>
                <a:spcPts val="0"/>
              </a:spcAft>
              <a:buFont typeface="Wingdings 2"/>
              <a:buChar char=""/>
              <a:defRPr/>
            </a:pPr>
            <a:r>
              <a:rPr lang="en-US" dirty="0" smtClean="0"/>
              <a:t>A student pulled the fire alarm</a:t>
            </a:r>
          </a:p>
          <a:p>
            <a:pPr marL="411480" indent="-308610">
              <a:spcAft>
                <a:spcPts val="0"/>
              </a:spcAft>
              <a:buClr>
                <a:schemeClr val="tx1">
                  <a:shade val="95000"/>
                </a:schemeClr>
              </a:buClr>
              <a:buFont typeface="Wingdings 2"/>
              <a:buChar char=""/>
              <a:defRPr/>
            </a:pPr>
            <a:endParaRPr lang="en-US" dirty="0" smtClean="0"/>
          </a:p>
          <a:p>
            <a:pPr marL="411480" indent="-308610">
              <a:spcAft>
                <a:spcPts val="0"/>
              </a:spcAft>
              <a:buClr>
                <a:schemeClr val="tx1">
                  <a:shade val="95000"/>
                </a:schemeClr>
              </a:buClr>
              <a:buFont typeface="Wingdings 2"/>
              <a:buChar char=""/>
              <a:defRPr/>
            </a:pPr>
            <a:r>
              <a:rPr lang="en-US" dirty="0" smtClean="0"/>
              <a:t>Again, these are all logical explanations for why the fire alarm is going off</a:t>
            </a:r>
            <a:endParaRPr lang="en-US" dirty="0"/>
          </a:p>
        </p:txBody>
      </p:sp>
    </p:spTree>
    <p:extLst>
      <p:ext uri="{BB962C8B-B14F-4D97-AF65-F5344CB8AC3E}">
        <p14:creationId xmlns:p14="http://schemas.microsoft.com/office/powerpoint/2010/main" val="4204434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Last one…</a:t>
            </a:r>
            <a:endParaRPr lang="en-US" dirty="0"/>
          </a:p>
        </p:txBody>
      </p:sp>
      <p:sp>
        <p:nvSpPr>
          <p:cNvPr id="11267" name="Content Placeholder 2"/>
          <p:cNvSpPr>
            <a:spLocks noGrp="1"/>
          </p:cNvSpPr>
          <p:nvPr>
            <p:ph idx="1"/>
          </p:nvPr>
        </p:nvSpPr>
        <p:spPr/>
        <p:txBody>
          <a:bodyPr>
            <a:normAutofit lnSpcReduction="10000"/>
          </a:bodyPr>
          <a:lstStyle/>
          <a:p>
            <a:r>
              <a:rPr lang="en-US" altLang="en-US" sz="2100" dirty="0"/>
              <a:t>OBSERVATION:  A student is sitting in the main office.</a:t>
            </a:r>
          </a:p>
          <a:p>
            <a:endParaRPr lang="en-US" altLang="en-US" sz="2100" dirty="0"/>
          </a:p>
          <a:p>
            <a:r>
              <a:rPr lang="en-US" altLang="en-US" sz="2100" dirty="0"/>
              <a:t>POSSIBLE  INFERENCES:</a:t>
            </a:r>
          </a:p>
          <a:p>
            <a:endParaRPr lang="en-US" altLang="en-US" dirty="0" smtClean="0"/>
          </a:p>
          <a:p>
            <a:pPr lvl="2">
              <a:buFont typeface="Wingdings" panose="05000000000000000000" pitchFamily="2" charset="2"/>
              <a:buNone/>
            </a:pPr>
            <a:r>
              <a:rPr lang="en-US" altLang="en-US" sz="6600" dirty="0"/>
              <a:t>      ?</a:t>
            </a:r>
          </a:p>
          <a:p>
            <a:pPr lvl="2"/>
            <a:r>
              <a:rPr lang="en-US" altLang="en-US" sz="2100" dirty="0"/>
              <a:t>Why might a student be sitting there</a:t>
            </a:r>
            <a:r>
              <a:rPr lang="en-US" altLang="en-US" dirty="0"/>
              <a:t>?</a:t>
            </a:r>
          </a:p>
        </p:txBody>
      </p:sp>
    </p:spTree>
    <p:extLst>
      <p:ext uri="{BB962C8B-B14F-4D97-AF65-F5344CB8AC3E}">
        <p14:creationId xmlns:p14="http://schemas.microsoft.com/office/powerpoint/2010/main" val="719598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really make observations about the penguin video?</a:t>
            </a:r>
            <a:endParaRPr lang="en-US" dirty="0"/>
          </a:p>
        </p:txBody>
      </p:sp>
      <p:sp>
        <p:nvSpPr>
          <p:cNvPr id="3" name="Content Placeholder 2"/>
          <p:cNvSpPr>
            <a:spLocks noGrp="1"/>
          </p:cNvSpPr>
          <p:nvPr>
            <p:ph idx="1"/>
          </p:nvPr>
        </p:nvSpPr>
        <p:spPr/>
        <p:txBody>
          <a:bodyPr>
            <a:normAutofit/>
          </a:bodyPr>
          <a:lstStyle/>
          <a:p>
            <a:r>
              <a:rPr lang="en-US" sz="3600" dirty="0" smtClean="0"/>
              <a:t>Write-pair-share</a:t>
            </a:r>
          </a:p>
          <a:p>
            <a:pPr lvl="1"/>
            <a:r>
              <a:rPr lang="en-US" sz="3600" dirty="0" smtClean="0"/>
              <a:t>Did you write down observations or inferences?</a:t>
            </a:r>
          </a:p>
        </p:txBody>
      </p:sp>
    </p:spTree>
    <p:extLst>
      <p:ext uri="{BB962C8B-B14F-4D97-AF65-F5344CB8AC3E}">
        <p14:creationId xmlns:p14="http://schemas.microsoft.com/office/powerpoint/2010/main" val="3297154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Bubble Gum Lab</a:t>
            </a:r>
            <a:endParaRPr lang="en-US" sz="4400" dirty="0"/>
          </a:p>
        </p:txBody>
      </p:sp>
      <p:sp>
        <p:nvSpPr>
          <p:cNvPr id="3" name="Content Placeholder 2"/>
          <p:cNvSpPr>
            <a:spLocks noGrp="1"/>
          </p:cNvSpPr>
          <p:nvPr>
            <p:ph idx="1"/>
          </p:nvPr>
        </p:nvSpPr>
        <p:spPr/>
        <p:txBody>
          <a:bodyPr>
            <a:normAutofit/>
          </a:bodyPr>
          <a:lstStyle/>
          <a:p>
            <a:r>
              <a:rPr lang="en-US" sz="4800" dirty="0" smtClean="0"/>
              <a:t>Lab expectations and safety measures?</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352800"/>
            <a:ext cx="3810000" cy="3313043"/>
          </a:xfrm>
          <a:prstGeom prst="rect">
            <a:avLst/>
          </a:prstGeom>
        </p:spPr>
      </p:pic>
    </p:spTree>
    <p:extLst>
      <p:ext uri="{BB962C8B-B14F-4D97-AF65-F5344CB8AC3E}">
        <p14:creationId xmlns:p14="http://schemas.microsoft.com/office/powerpoint/2010/main" val="1100748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581400" y="1143000"/>
            <a:ext cx="5791200" cy="990600"/>
          </a:xfrm>
        </p:spPr>
        <p:txBody>
          <a:bodyPr/>
          <a:lstStyle/>
          <a:p>
            <a:pPr eaLnBrk="1" fontAlgn="auto" hangingPunct="1">
              <a:spcAft>
                <a:spcPts val="0"/>
              </a:spcAft>
              <a:defRPr/>
            </a:pPr>
            <a:r>
              <a:rPr lang="en-US" sz="6000" b="1">
                <a:latin typeface="Bookman Old Style" charset="0"/>
                <a:ea typeface="+mj-ea"/>
                <a:cs typeface="+mj-cs"/>
              </a:rPr>
              <a:t>The Syllabus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we conduct this lab on the first day of class? What do we need to know?</a:t>
            </a:r>
            <a:endParaRPr lang="en-US" dirty="0"/>
          </a:p>
        </p:txBody>
      </p:sp>
      <p:sp>
        <p:nvSpPr>
          <p:cNvPr id="3" name="Content Placeholder 2"/>
          <p:cNvSpPr>
            <a:spLocks noGrp="1"/>
          </p:cNvSpPr>
          <p:nvPr>
            <p:ph idx="1"/>
          </p:nvPr>
        </p:nvSpPr>
        <p:spPr/>
        <p:txBody>
          <a:bodyPr>
            <a:normAutofit/>
          </a:bodyPr>
          <a:lstStyle/>
          <a:p>
            <a:r>
              <a:rPr lang="en-US" sz="4000" dirty="0" smtClean="0"/>
              <a:t>Scientific Method</a:t>
            </a:r>
          </a:p>
          <a:p>
            <a:r>
              <a:rPr lang="en-US" sz="4000" dirty="0" smtClean="0"/>
              <a:t>Independent and Dependent Variables</a:t>
            </a:r>
            <a:endParaRPr lang="en-US" sz="4000" dirty="0"/>
          </a:p>
        </p:txBody>
      </p:sp>
    </p:spTree>
    <p:extLst>
      <p:ext uri="{BB962C8B-B14F-4D97-AF65-F5344CB8AC3E}">
        <p14:creationId xmlns:p14="http://schemas.microsoft.com/office/powerpoint/2010/main" val="2803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Autofit/>
          </a:bodyPr>
          <a:lstStyle/>
          <a:p>
            <a:pPr marL="342900" indent="-342900">
              <a:buFont typeface="+mj-lt"/>
              <a:buAutoNum type="arabicPeriod"/>
            </a:pPr>
            <a:r>
              <a:rPr lang="en-US" sz="2400" dirty="0" smtClean="0"/>
              <a:t>Identify a testable question</a:t>
            </a:r>
          </a:p>
          <a:p>
            <a:pPr marL="342900" indent="-342900">
              <a:buFont typeface="+mj-lt"/>
              <a:buAutoNum type="arabicPeriod"/>
            </a:pPr>
            <a:r>
              <a:rPr lang="en-US" sz="2400" dirty="0" smtClean="0"/>
              <a:t>State a hypothesis</a:t>
            </a:r>
          </a:p>
          <a:p>
            <a:pPr marL="342900" indent="-342900">
              <a:buFont typeface="+mj-lt"/>
              <a:buAutoNum type="arabicPeriod"/>
            </a:pPr>
            <a:r>
              <a:rPr lang="en-US" sz="2400" dirty="0" smtClean="0"/>
              <a:t>Conduct an experiment</a:t>
            </a:r>
          </a:p>
          <a:p>
            <a:pPr marL="342900" indent="-342900">
              <a:buFont typeface="+mj-lt"/>
              <a:buAutoNum type="arabicPeriod"/>
            </a:pPr>
            <a:r>
              <a:rPr lang="en-US" sz="2400" dirty="0" smtClean="0"/>
              <a:t>Analyze data</a:t>
            </a:r>
          </a:p>
          <a:p>
            <a:pPr marL="342900" indent="-342900">
              <a:buFont typeface="+mj-lt"/>
              <a:buAutoNum type="arabicPeriod"/>
            </a:pPr>
            <a:r>
              <a:rPr lang="en-US" sz="2400" dirty="0" smtClean="0"/>
              <a:t>Draw conclusions</a:t>
            </a:r>
          </a:p>
          <a:p>
            <a:pPr marL="342900" indent="-342900">
              <a:buFont typeface="+mj-lt"/>
              <a:buAutoNum type="arabicPeriod"/>
            </a:pPr>
            <a:r>
              <a:rPr lang="en-US" sz="2400" dirty="0" smtClean="0"/>
              <a:t>Share results</a:t>
            </a:r>
          </a:p>
          <a:p>
            <a:pPr marL="342900" indent="-342900">
              <a:buFont typeface="+mj-lt"/>
              <a:buAutoNum type="arabicPeriod"/>
            </a:pPr>
            <a:r>
              <a:rPr lang="en-US" sz="2400" dirty="0" smtClean="0"/>
              <a:t>Repeat as needed</a:t>
            </a:r>
            <a:endParaRPr lang="en-US" sz="2400" dirty="0"/>
          </a:p>
        </p:txBody>
      </p:sp>
    </p:spTree>
    <p:extLst>
      <p:ext uri="{BB962C8B-B14F-4D97-AF65-F5344CB8AC3E}">
        <p14:creationId xmlns:p14="http://schemas.microsoft.com/office/powerpoint/2010/main" val="2391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and Dependent Variables</a:t>
            </a:r>
            <a:endParaRPr lang="en-US" dirty="0"/>
          </a:p>
        </p:txBody>
      </p:sp>
      <p:sp>
        <p:nvSpPr>
          <p:cNvPr id="3" name="Content Placeholder 2"/>
          <p:cNvSpPr>
            <a:spLocks noGrp="1"/>
          </p:cNvSpPr>
          <p:nvPr>
            <p:ph idx="1"/>
          </p:nvPr>
        </p:nvSpPr>
        <p:spPr/>
        <p:txBody>
          <a:bodyPr>
            <a:normAutofit/>
          </a:bodyPr>
          <a:lstStyle/>
          <a:p>
            <a:r>
              <a:rPr lang="en-US" sz="3200" dirty="0" smtClean="0"/>
              <a:t>Independent variable: it is independent, it does not change when the other variables change</a:t>
            </a:r>
          </a:p>
          <a:p>
            <a:r>
              <a:rPr lang="en-US" sz="3200" dirty="0" smtClean="0"/>
              <a:t>Dependent variable: it changes based on the value of the independent variable</a:t>
            </a:r>
            <a:endParaRPr lang="en-US" sz="3200" dirty="0"/>
          </a:p>
        </p:txBody>
      </p:sp>
    </p:spTree>
    <p:extLst>
      <p:ext uri="{BB962C8B-B14F-4D97-AF65-F5344CB8AC3E}">
        <p14:creationId xmlns:p14="http://schemas.microsoft.com/office/powerpoint/2010/main" val="1767384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Independent and Dependent Variables?</a:t>
            </a:r>
            <a:endParaRPr lang="en-US" dirty="0"/>
          </a:p>
        </p:txBody>
      </p:sp>
      <p:sp>
        <p:nvSpPr>
          <p:cNvPr id="3" name="Content Placeholder 2"/>
          <p:cNvSpPr>
            <a:spLocks noGrp="1"/>
          </p:cNvSpPr>
          <p:nvPr>
            <p:ph idx="1"/>
          </p:nvPr>
        </p:nvSpPr>
        <p:spPr>
          <a:xfrm>
            <a:off x="971551" y="2556932"/>
            <a:ext cx="7200897" cy="3318936"/>
          </a:xfrm>
        </p:spPr>
        <p:txBody>
          <a:bodyPr>
            <a:noAutofit/>
          </a:bodyPr>
          <a:lstStyle/>
          <a:p>
            <a:r>
              <a:rPr lang="en-US" sz="2400" dirty="0" smtClean="0"/>
              <a:t>The time it takes to run a mile depends on the person’s running speed</a:t>
            </a:r>
          </a:p>
          <a:p>
            <a:r>
              <a:rPr lang="en-US" sz="2400" dirty="0" smtClean="0"/>
              <a:t>The higher the temperature of the air in the oven, the faster a cake will bake</a:t>
            </a:r>
          </a:p>
          <a:p>
            <a:r>
              <a:rPr lang="en-US" sz="2400" dirty="0" smtClean="0"/>
              <a:t>Lemon trees receiving the most water produced the most lemons</a:t>
            </a:r>
          </a:p>
          <a:p>
            <a:r>
              <a:rPr lang="en-US" sz="2400" dirty="0" smtClean="0"/>
              <a:t>Students measure the temperature of the water at different depths in the St. John’s river and found that the temperature varied. </a:t>
            </a:r>
            <a:endParaRPr lang="en-US" sz="2400" dirty="0"/>
          </a:p>
        </p:txBody>
      </p:sp>
      <p:sp>
        <p:nvSpPr>
          <p:cNvPr id="4" name="Rectangle 3"/>
          <p:cNvSpPr/>
          <p:nvPr/>
        </p:nvSpPr>
        <p:spPr>
          <a:xfrm>
            <a:off x="3352800" y="1524000"/>
            <a:ext cx="19812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8861" y="3338474"/>
            <a:ext cx="19812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90799" y="3767668"/>
            <a:ext cx="19812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86200" y="4648200"/>
            <a:ext cx="19812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9200" y="5875868"/>
            <a:ext cx="19812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0" y="994116"/>
            <a:ext cx="2076448" cy="834683"/>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33552" y="2393072"/>
            <a:ext cx="3219448" cy="6858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29813" y="3716868"/>
            <a:ext cx="2000248" cy="6858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8200" y="4555068"/>
            <a:ext cx="2000248" cy="6858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33800" y="5098624"/>
            <a:ext cx="2000248" cy="6858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6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Independent and Dependent Variables?</a:t>
            </a:r>
            <a:endParaRPr lang="en-US" dirty="0"/>
          </a:p>
        </p:txBody>
      </p:sp>
      <p:sp>
        <p:nvSpPr>
          <p:cNvPr id="3" name="Content Placeholder 2"/>
          <p:cNvSpPr>
            <a:spLocks noGrp="1"/>
          </p:cNvSpPr>
          <p:nvPr>
            <p:ph idx="1"/>
          </p:nvPr>
        </p:nvSpPr>
        <p:spPr>
          <a:xfrm>
            <a:off x="685800" y="2438400"/>
            <a:ext cx="7924799" cy="4267200"/>
          </a:xfrm>
        </p:spPr>
        <p:txBody>
          <a:bodyPr>
            <a:normAutofit lnSpcReduction="10000"/>
          </a:bodyPr>
          <a:lstStyle/>
          <a:p>
            <a:pPr marL="0" indent="0">
              <a:buNone/>
            </a:pPr>
            <a:r>
              <a:rPr lang="en-US" sz="2800" dirty="0" smtClean="0"/>
              <a:t>Mr. </a:t>
            </a:r>
            <a:r>
              <a:rPr lang="en-US" sz="2800" dirty="0" err="1" smtClean="0"/>
              <a:t>Krabbs</a:t>
            </a:r>
            <a:r>
              <a:rPr lang="en-US" sz="2800" dirty="0" smtClean="0"/>
              <a:t> wants to make Bikini Bottoms a nicer place to live. He has created a new sauce that he thinks will reduce the production of body </a:t>
            </a:r>
            <a:r>
              <a:rPr lang="en-US" sz="2800" dirty="0"/>
              <a:t>g</a:t>
            </a:r>
            <a:r>
              <a:rPr lang="en-US" sz="2800" dirty="0" smtClean="0"/>
              <a:t>as associated with eating crabby patties from the </a:t>
            </a:r>
            <a:r>
              <a:rPr lang="en-US" sz="2800" dirty="0" err="1" smtClean="0"/>
              <a:t>Krusty</a:t>
            </a:r>
            <a:r>
              <a:rPr lang="en-US" sz="2800" dirty="0" smtClean="0"/>
              <a:t> </a:t>
            </a:r>
            <a:r>
              <a:rPr lang="en-US" sz="2800" dirty="0" err="1" smtClean="0"/>
              <a:t>Krab</a:t>
            </a:r>
            <a:r>
              <a:rPr lang="en-US" sz="2800" dirty="0" smtClean="0"/>
              <a:t>. He recruits 100 customers with a history of gas problems. He has 50 of them eat crabby patties with the new sauce and 50 eat them with the old sauce. </a:t>
            </a:r>
            <a:endParaRPr lang="en-US" dirty="0"/>
          </a:p>
          <a:p>
            <a:pPr marL="0" indent="0">
              <a:buNone/>
            </a:pPr>
            <a:r>
              <a:rPr lang="en-US" sz="3200" b="1" dirty="0" smtClean="0">
                <a:solidFill>
                  <a:srgbClr val="FF0000"/>
                </a:solidFill>
              </a:rPr>
              <a:t>Which sauce they are eating</a:t>
            </a:r>
            <a:endParaRPr lang="en-US" sz="3200" b="1" dirty="0">
              <a:solidFill>
                <a:srgbClr val="FF0000"/>
              </a:solidFill>
            </a:endParaRPr>
          </a:p>
          <a:p>
            <a:pPr marL="0" indent="0">
              <a:buNone/>
            </a:pPr>
            <a:r>
              <a:rPr lang="en-US" sz="3200" b="1" dirty="0" smtClean="0">
                <a:solidFill>
                  <a:srgbClr val="0070C0"/>
                </a:solidFill>
              </a:rPr>
              <a:t>How much gas is produced</a:t>
            </a:r>
            <a:endParaRPr lang="en-US" sz="3200" b="1" dirty="0">
              <a:solidFill>
                <a:srgbClr val="0070C0"/>
              </a:solidFill>
            </a:endParaRPr>
          </a:p>
        </p:txBody>
      </p:sp>
    </p:spTree>
    <p:extLst>
      <p:ext uri="{BB962C8B-B14F-4D97-AF65-F5344CB8AC3E}">
        <p14:creationId xmlns:p14="http://schemas.microsoft.com/office/powerpoint/2010/main" val="357303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71551" y="690955"/>
            <a:ext cx="7200897" cy="1399047"/>
          </a:xfrm>
        </p:spPr>
        <p:txBody>
          <a:bodyPr>
            <a:normAutofit/>
          </a:bodyPr>
          <a:lstStyle/>
          <a:p>
            <a:pPr algn="ctr" eaLnBrk="1" hangingPunct="1"/>
            <a:r>
              <a:rPr lang="en-US" altLang="en-US" dirty="0" smtClean="0"/>
              <a:t>What is Science?</a:t>
            </a:r>
          </a:p>
        </p:txBody>
      </p:sp>
      <p:sp>
        <p:nvSpPr>
          <p:cNvPr id="3075" name="Content Placeholder 2"/>
          <p:cNvSpPr>
            <a:spLocks noGrp="1"/>
          </p:cNvSpPr>
          <p:nvPr>
            <p:ph idx="1"/>
          </p:nvPr>
        </p:nvSpPr>
        <p:spPr>
          <a:xfrm>
            <a:off x="838200" y="2090003"/>
            <a:ext cx="6358430" cy="900113"/>
          </a:xfrm>
        </p:spPr>
        <p:txBody>
          <a:bodyPr>
            <a:noAutofit/>
          </a:bodyPr>
          <a:lstStyle/>
          <a:p>
            <a:pPr eaLnBrk="1" hangingPunct="1"/>
            <a:r>
              <a:rPr lang="en-US" altLang="en-US" sz="2400" dirty="0"/>
              <a:t>Science is limited to studying only the problems of the natural world that can be understood by using the processes of science (Scientific Method).</a:t>
            </a:r>
          </a:p>
        </p:txBody>
      </p:sp>
      <p:pic>
        <p:nvPicPr>
          <p:cNvPr id="3076" name="Picture 2" descr="http://sbsugarbaker.edublogs.org/files/2012/04/Krummert-Science-yvie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57600"/>
            <a:ext cx="4121944" cy="214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731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54321" y="1022350"/>
            <a:ext cx="7200897" cy="977900"/>
          </a:xfrm>
        </p:spPr>
        <p:txBody>
          <a:bodyPr/>
          <a:lstStyle/>
          <a:p>
            <a:pPr algn="ctr" eaLnBrk="1" hangingPunct="1"/>
            <a:r>
              <a:rPr lang="en-US" altLang="en-US" dirty="0" smtClean="0"/>
              <a:t>Characteristics of Science</a:t>
            </a:r>
          </a:p>
        </p:txBody>
      </p:sp>
      <p:sp>
        <p:nvSpPr>
          <p:cNvPr id="4099" name="Content Placeholder 2"/>
          <p:cNvSpPr>
            <a:spLocks noGrp="1"/>
          </p:cNvSpPr>
          <p:nvPr>
            <p:ph idx="1"/>
          </p:nvPr>
        </p:nvSpPr>
        <p:spPr>
          <a:xfrm>
            <a:off x="804042" y="1971675"/>
            <a:ext cx="4493173" cy="3602421"/>
          </a:xfrm>
        </p:spPr>
        <p:txBody>
          <a:bodyPr>
            <a:noAutofit/>
          </a:bodyPr>
          <a:lstStyle/>
          <a:p>
            <a:pPr eaLnBrk="1" hangingPunct="1"/>
            <a:r>
              <a:rPr lang="en-US" altLang="en-US" sz="2400" dirty="0"/>
              <a:t>Scientists deal with natural phenomena (events) which can be </a:t>
            </a:r>
            <a:r>
              <a:rPr lang="en-US" altLang="en-US" sz="2400" b="1" dirty="0"/>
              <a:t>observed</a:t>
            </a:r>
            <a:r>
              <a:rPr lang="en-US" altLang="en-US" sz="2400" dirty="0"/>
              <a:t>, measured and tested by scientific methods; they must be able to use their senses to observe and evaluate.</a:t>
            </a:r>
          </a:p>
          <a:p>
            <a:pPr eaLnBrk="1" hangingPunct="1"/>
            <a:r>
              <a:rPr lang="en-US" altLang="en-US" sz="3200" b="1" dirty="0"/>
              <a:t>Scientific theories are always subject to change.</a:t>
            </a:r>
          </a:p>
        </p:txBody>
      </p:sp>
      <p:pic>
        <p:nvPicPr>
          <p:cNvPr id="4100" name="Picture 2" descr="http://www.sciencebuddies.org/science-fair-projects/overview_scientific_method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180" y="1971675"/>
            <a:ext cx="25860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631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CONPTT</a:t>
            </a:r>
          </a:p>
        </p:txBody>
      </p:sp>
      <p:sp>
        <p:nvSpPr>
          <p:cNvPr id="2051" name="Rectangle 3"/>
          <p:cNvSpPr>
            <a:spLocks noGrp="1" noChangeArrowheads="1"/>
          </p:cNvSpPr>
          <p:nvPr>
            <p:ph type="subTitle" idx="1"/>
          </p:nvPr>
        </p:nvSpPr>
        <p:spPr/>
        <p:txBody>
          <a:bodyPr>
            <a:normAutofit/>
          </a:bodyPr>
          <a:lstStyle/>
          <a:p>
            <a:pPr eaLnBrk="1" hangingPunct="1">
              <a:defRPr/>
            </a:pPr>
            <a:r>
              <a:rPr lang="en-US" sz="2100" dirty="0"/>
              <a:t>What is this?</a:t>
            </a:r>
          </a:p>
        </p:txBody>
      </p:sp>
    </p:spTree>
    <p:extLst>
      <p:ext uri="{BB962C8B-B14F-4D97-AF65-F5344CB8AC3E}">
        <p14:creationId xmlns:p14="http://schemas.microsoft.com/office/powerpoint/2010/main" val="16892011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z="3600" b="1" u="sng" dirty="0"/>
              <a:t>C</a:t>
            </a:r>
            <a:r>
              <a:rPr lang="en-US" b="1" dirty="0" smtClean="0"/>
              <a:t>onsistent</a:t>
            </a:r>
          </a:p>
        </p:txBody>
      </p:sp>
      <p:sp>
        <p:nvSpPr>
          <p:cNvPr id="3075" name="Rectangle 3"/>
          <p:cNvSpPr>
            <a:spLocks noGrp="1" noChangeArrowheads="1"/>
          </p:cNvSpPr>
          <p:nvPr>
            <p:ph type="body" idx="1"/>
          </p:nvPr>
        </p:nvSpPr>
        <p:spPr/>
        <p:txBody>
          <a:bodyPr>
            <a:normAutofit/>
          </a:bodyPr>
          <a:lstStyle/>
          <a:p>
            <a:pPr algn="ctr" eaLnBrk="1" hangingPunct="1">
              <a:defRPr/>
            </a:pPr>
            <a:r>
              <a:rPr lang="en-US" sz="3600" dirty="0"/>
              <a:t>Results same time after time.</a:t>
            </a:r>
          </a:p>
          <a:p>
            <a:pPr algn="ctr" eaLnBrk="1" hangingPunct="1">
              <a:defRPr/>
            </a:pPr>
            <a:r>
              <a:rPr lang="en-US" sz="3600" dirty="0"/>
              <a:t>No contradiction.</a:t>
            </a:r>
          </a:p>
        </p:txBody>
      </p:sp>
    </p:spTree>
    <p:extLst>
      <p:ext uri="{BB962C8B-B14F-4D97-AF65-F5344CB8AC3E}">
        <p14:creationId xmlns:p14="http://schemas.microsoft.com/office/powerpoint/2010/main" val="36257170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Reality Check</a:t>
            </a:r>
          </a:p>
        </p:txBody>
      </p:sp>
      <p:sp>
        <p:nvSpPr>
          <p:cNvPr id="5123" name="Rectangle 3"/>
          <p:cNvSpPr>
            <a:spLocks noGrp="1" noChangeArrowheads="1"/>
          </p:cNvSpPr>
          <p:nvPr>
            <p:ph type="body" idx="1"/>
          </p:nvPr>
        </p:nvSpPr>
        <p:spPr/>
        <p:txBody>
          <a:bodyPr>
            <a:normAutofit/>
          </a:bodyPr>
          <a:lstStyle/>
          <a:p>
            <a:pPr eaLnBrk="1" hangingPunct="1">
              <a:defRPr/>
            </a:pPr>
            <a:r>
              <a:rPr lang="en-US" sz="2700" dirty="0"/>
              <a:t>Green plants grow towards light source.</a:t>
            </a:r>
          </a:p>
          <a:p>
            <a:pPr eaLnBrk="1" hangingPunct="1">
              <a:defRPr/>
            </a:pPr>
            <a:r>
              <a:rPr lang="en-US" sz="2700" dirty="0"/>
              <a:t>Walking under a ladder causes bad luck.</a:t>
            </a:r>
          </a:p>
          <a:p>
            <a:pPr eaLnBrk="1" hangingPunct="1">
              <a:defRPr/>
            </a:pPr>
            <a:r>
              <a:rPr lang="en-US" sz="2700" dirty="0"/>
              <a:t>Using consistency-which statement is a scientific one?</a:t>
            </a:r>
          </a:p>
        </p:txBody>
      </p:sp>
    </p:spTree>
    <p:extLst>
      <p:ext uri="{BB962C8B-B14F-4D97-AF65-F5344CB8AC3E}">
        <p14:creationId xmlns:p14="http://schemas.microsoft.com/office/powerpoint/2010/main" val="3230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46196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4800"/>
            <a:ext cx="43434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657600"/>
            <a:ext cx="43434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5242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117105" y="2967335"/>
            <a:ext cx="6909802" cy="923330"/>
          </a:xfrm>
          <a:prstGeom prst="rect">
            <a:avLst/>
          </a:prstGeom>
          <a:solidFill>
            <a:schemeClr val="tx1">
              <a:lumMod val="65000"/>
              <a:lumOff val="35000"/>
            </a:schemeClr>
          </a:solidFill>
          <a:effectLst>
            <a:outerShdw blurRad="50800" dist="38100" dir="2700000" algn="tl" rotWithShape="0">
              <a:prstClr val="black">
                <a:alpha val="40000"/>
              </a:prstClr>
            </a:outerShdw>
          </a:effectLst>
        </p:spPr>
        <p:txBody>
          <a:bodyPr wrap="none">
            <a:spAutoFit/>
          </a:bodyPr>
          <a:lstStyle/>
          <a:p>
            <a:pPr algn="ctr" eaLnBrk="1" fontAlgn="auto" hangingPunct="1">
              <a:spcBef>
                <a:spcPts val="0"/>
              </a:spcBef>
              <a:spcAft>
                <a:spcPts val="0"/>
              </a:spcAft>
              <a:defRPr/>
            </a:pPr>
            <a:r>
              <a:rPr lang="en-US" sz="54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n-lt"/>
                <a:ea typeface="+mn-ea"/>
              </a:rPr>
              <a:t>Biology Is the Study of Life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500"/>
                                  </p:stCondLst>
                                  <p:childTnLst>
                                    <p:set>
                                      <p:cBhvr>
                                        <p:cTn id="9" dur="1" fill="hold">
                                          <p:stCondLst>
                                            <p:cond delay="0"/>
                                          </p:stCondLst>
                                        </p:cTn>
                                        <p:tgtEl>
                                          <p:spTgt spid="1028"/>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1030"/>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1029"/>
                                        </p:tgtEl>
                                        <p:attrNameLst>
                                          <p:attrName>style.visibility</p:attrName>
                                        </p:attrNameLst>
                                      </p:cBhvr>
                                      <p:to>
                                        <p:strVal val="visible"/>
                                      </p:to>
                                    </p:set>
                                  </p:childTnLst>
                                </p:cTn>
                              </p:par>
                            </p:childTnLst>
                          </p:cTn>
                        </p:par>
                        <p:par>
                          <p:cTn id="16" fill="hold" nodeType="afterGroup">
                            <p:stCondLst>
                              <p:cond delay="4500"/>
                            </p:stCondLst>
                            <p:childTnLst>
                              <p:par>
                                <p:cTn id="17" presetID="1" presetClass="entr" presetSubtype="0" fill="hold" nodeType="after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3600" b="1" u="sng" dirty="0"/>
              <a:t>O</a:t>
            </a:r>
            <a:r>
              <a:rPr lang="en-US" b="1" dirty="0" smtClean="0"/>
              <a:t>bservability</a:t>
            </a:r>
          </a:p>
        </p:txBody>
      </p:sp>
      <p:sp>
        <p:nvSpPr>
          <p:cNvPr id="6147" name="Rectangle 3"/>
          <p:cNvSpPr>
            <a:spLocks noGrp="1" noChangeArrowheads="1"/>
          </p:cNvSpPr>
          <p:nvPr>
            <p:ph type="body" idx="1"/>
          </p:nvPr>
        </p:nvSpPr>
        <p:spPr/>
        <p:txBody>
          <a:bodyPr>
            <a:normAutofit/>
          </a:bodyPr>
          <a:lstStyle/>
          <a:p>
            <a:pPr eaLnBrk="1" hangingPunct="1">
              <a:defRPr/>
            </a:pPr>
            <a:r>
              <a:rPr lang="en-US" sz="3000" dirty="0"/>
              <a:t>The event-observed and explained.</a:t>
            </a:r>
          </a:p>
          <a:p>
            <a:pPr eaLnBrk="1" hangingPunct="1">
              <a:defRPr/>
            </a:pPr>
            <a:r>
              <a:rPr lang="en-US" sz="3000" dirty="0"/>
              <a:t>Use human senses.</a:t>
            </a:r>
          </a:p>
        </p:txBody>
      </p:sp>
    </p:spTree>
    <p:extLst>
      <p:ext uri="{BB962C8B-B14F-4D97-AF65-F5344CB8AC3E}">
        <p14:creationId xmlns:p14="http://schemas.microsoft.com/office/powerpoint/2010/main" val="2273787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Reality Check</a:t>
            </a:r>
          </a:p>
        </p:txBody>
      </p:sp>
      <p:sp>
        <p:nvSpPr>
          <p:cNvPr id="7171" name="Rectangle 3"/>
          <p:cNvSpPr>
            <a:spLocks noGrp="1" noChangeArrowheads="1"/>
          </p:cNvSpPr>
          <p:nvPr>
            <p:ph type="body" idx="1"/>
          </p:nvPr>
        </p:nvSpPr>
        <p:spPr/>
        <p:txBody>
          <a:bodyPr>
            <a:normAutofit/>
          </a:bodyPr>
          <a:lstStyle/>
          <a:p>
            <a:pPr eaLnBrk="1" hangingPunct="1">
              <a:defRPr/>
            </a:pPr>
            <a:r>
              <a:rPr lang="en-US" sz="2400" dirty="0"/>
              <a:t>Some plants eat meat.</a:t>
            </a:r>
          </a:p>
          <a:p>
            <a:pPr eaLnBrk="1" hangingPunct="1">
              <a:defRPr/>
            </a:pPr>
            <a:r>
              <a:rPr lang="en-US" sz="2400" dirty="0"/>
              <a:t>Extraterrestrial beings have visited Earth.</a:t>
            </a:r>
          </a:p>
          <a:p>
            <a:pPr eaLnBrk="1" hangingPunct="1">
              <a:defRPr/>
            </a:pPr>
            <a:r>
              <a:rPr lang="en-US" sz="2400" dirty="0"/>
              <a:t>Using observability, which statement above is a scientific one?</a:t>
            </a:r>
          </a:p>
        </p:txBody>
      </p:sp>
    </p:spTree>
    <p:extLst>
      <p:ext uri="{BB962C8B-B14F-4D97-AF65-F5344CB8AC3E}">
        <p14:creationId xmlns:p14="http://schemas.microsoft.com/office/powerpoint/2010/main" val="1064670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3600" b="1" u="sng" dirty="0"/>
              <a:t>N</a:t>
            </a:r>
            <a:r>
              <a:rPr lang="en-US" b="1" dirty="0" smtClean="0"/>
              <a:t>atural</a:t>
            </a:r>
          </a:p>
        </p:txBody>
      </p:sp>
      <p:sp>
        <p:nvSpPr>
          <p:cNvPr id="8195" name="Rectangle 3"/>
          <p:cNvSpPr>
            <a:spLocks noGrp="1" noChangeArrowheads="1"/>
          </p:cNvSpPr>
          <p:nvPr>
            <p:ph type="body" idx="1"/>
          </p:nvPr>
        </p:nvSpPr>
        <p:spPr/>
        <p:txBody>
          <a:bodyPr>
            <a:normAutofit/>
          </a:bodyPr>
          <a:lstStyle/>
          <a:p>
            <a:pPr eaLnBrk="1" hangingPunct="1">
              <a:defRPr/>
            </a:pPr>
            <a:r>
              <a:rPr lang="en-US" sz="3000" dirty="0"/>
              <a:t>A natural cause explains what happened. </a:t>
            </a:r>
          </a:p>
        </p:txBody>
      </p:sp>
    </p:spTree>
    <p:extLst>
      <p:ext uri="{BB962C8B-B14F-4D97-AF65-F5344CB8AC3E}">
        <p14:creationId xmlns:p14="http://schemas.microsoft.com/office/powerpoint/2010/main" val="9054993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Reality Check</a:t>
            </a:r>
          </a:p>
        </p:txBody>
      </p:sp>
      <p:sp>
        <p:nvSpPr>
          <p:cNvPr id="9219" name="Rectangle 3"/>
          <p:cNvSpPr>
            <a:spLocks noGrp="1" noChangeArrowheads="1"/>
          </p:cNvSpPr>
          <p:nvPr>
            <p:ph type="body" idx="1"/>
          </p:nvPr>
        </p:nvSpPr>
        <p:spPr/>
        <p:txBody>
          <a:bodyPr>
            <a:normAutofit/>
          </a:bodyPr>
          <a:lstStyle/>
          <a:p>
            <a:pPr eaLnBrk="1" hangingPunct="1">
              <a:defRPr/>
            </a:pPr>
            <a:r>
              <a:rPr lang="en-US" sz="2400" dirty="0"/>
              <a:t>Green plants convert sunlight into energy.</a:t>
            </a:r>
          </a:p>
          <a:p>
            <a:pPr eaLnBrk="1" hangingPunct="1">
              <a:defRPr/>
            </a:pPr>
            <a:r>
              <a:rPr lang="en-US" sz="2400" dirty="0"/>
              <a:t>By picking up a penny (heads up), you will have good luck all day.</a:t>
            </a:r>
          </a:p>
          <a:p>
            <a:pPr eaLnBrk="1" hangingPunct="1">
              <a:defRPr/>
            </a:pPr>
            <a:r>
              <a:rPr lang="en-US" sz="2400" dirty="0"/>
              <a:t>Using the idea of Natural, which of the statements is a scientific one?</a:t>
            </a:r>
          </a:p>
        </p:txBody>
      </p:sp>
    </p:spTree>
    <p:extLst>
      <p:ext uri="{BB962C8B-B14F-4D97-AF65-F5344CB8AC3E}">
        <p14:creationId xmlns:p14="http://schemas.microsoft.com/office/powerpoint/2010/main" val="3111133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600" b="1" u="sng" dirty="0"/>
              <a:t>P</a:t>
            </a:r>
            <a:r>
              <a:rPr lang="en-US" b="1" dirty="0" smtClean="0"/>
              <a:t>redictability</a:t>
            </a:r>
          </a:p>
        </p:txBody>
      </p:sp>
      <p:sp>
        <p:nvSpPr>
          <p:cNvPr id="10243" name="Rectangle 3"/>
          <p:cNvSpPr>
            <a:spLocks noGrp="1" noChangeArrowheads="1"/>
          </p:cNvSpPr>
          <p:nvPr>
            <p:ph type="body" idx="1"/>
          </p:nvPr>
        </p:nvSpPr>
        <p:spPr/>
        <p:txBody>
          <a:bodyPr>
            <a:normAutofit/>
          </a:bodyPr>
          <a:lstStyle/>
          <a:p>
            <a:pPr algn="ctr" eaLnBrk="1" hangingPunct="1">
              <a:defRPr/>
            </a:pPr>
            <a:r>
              <a:rPr lang="en-US" sz="3000" dirty="0"/>
              <a:t>Make specific predictions.</a:t>
            </a:r>
          </a:p>
          <a:p>
            <a:pPr algn="ctr" eaLnBrk="1" hangingPunct="1">
              <a:defRPr/>
            </a:pPr>
            <a:r>
              <a:rPr lang="en-US" sz="3000" dirty="0"/>
              <a:t>Predictions can be tested.</a:t>
            </a:r>
          </a:p>
        </p:txBody>
      </p:sp>
    </p:spTree>
    <p:extLst>
      <p:ext uri="{BB962C8B-B14F-4D97-AF65-F5344CB8AC3E}">
        <p14:creationId xmlns:p14="http://schemas.microsoft.com/office/powerpoint/2010/main" val="978168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Reality Check</a:t>
            </a:r>
          </a:p>
        </p:txBody>
      </p:sp>
      <p:sp>
        <p:nvSpPr>
          <p:cNvPr id="22531" name="Rectangle 3"/>
          <p:cNvSpPr>
            <a:spLocks noGrp="1" noChangeArrowheads="1"/>
          </p:cNvSpPr>
          <p:nvPr>
            <p:ph type="body" idx="1"/>
          </p:nvPr>
        </p:nvSpPr>
        <p:spPr/>
        <p:txBody>
          <a:bodyPr>
            <a:normAutofit/>
          </a:bodyPr>
          <a:lstStyle/>
          <a:p>
            <a:pPr eaLnBrk="1" hangingPunct="1">
              <a:defRPr/>
            </a:pPr>
            <a:r>
              <a:rPr lang="en-US" sz="2700" dirty="0"/>
              <a:t>Without light, green plants will die.</a:t>
            </a:r>
          </a:p>
          <a:p>
            <a:pPr eaLnBrk="1" hangingPunct="1">
              <a:defRPr/>
            </a:pPr>
            <a:r>
              <a:rPr lang="en-US" sz="2700" dirty="0"/>
              <a:t>If you are a “Scorpio”, today’s horoscope says you will receive money.</a:t>
            </a:r>
          </a:p>
          <a:p>
            <a:pPr eaLnBrk="1" hangingPunct="1">
              <a:defRPr/>
            </a:pPr>
            <a:r>
              <a:rPr lang="en-US" sz="2700" dirty="0"/>
              <a:t>Thinking of Predictability, which statement is a scientific one?</a:t>
            </a:r>
          </a:p>
        </p:txBody>
      </p:sp>
    </p:spTree>
    <p:extLst>
      <p:ext uri="{BB962C8B-B14F-4D97-AF65-F5344CB8AC3E}">
        <p14:creationId xmlns:p14="http://schemas.microsoft.com/office/powerpoint/2010/main" val="5945113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z="3600" b="1" u="sng" dirty="0"/>
              <a:t>T</a:t>
            </a:r>
            <a:r>
              <a:rPr lang="en-US" b="1" dirty="0" smtClean="0"/>
              <a:t>estability</a:t>
            </a:r>
          </a:p>
        </p:txBody>
      </p:sp>
      <p:sp>
        <p:nvSpPr>
          <p:cNvPr id="11267" name="Rectangle 3"/>
          <p:cNvSpPr>
            <a:spLocks noGrp="1" noChangeArrowheads="1"/>
          </p:cNvSpPr>
          <p:nvPr>
            <p:ph type="body" idx="1"/>
          </p:nvPr>
        </p:nvSpPr>
        <p:spPr/>
        <p:txBody>
          <a:bodyPr>
            <a:normAutofit/>
          </a:bodyPr>
          <a:lstStyle/>
          <a:p>
            <a:pPr algn="ctr" eaLnBrk="1" hangingPunct="1">
              <a:defRPr/>
            </a:pPr>
            <a:r>
              <a:rPr lang="en-US" sz="2700" dirty="0"/>
              <a:t>Must be testable through processes of science.</a:t>
            </a:r>
          </a:p>
          <a:p>
            <a:pPr algn="ctr" eaLnBrk="1" hangingPunct="1">
              <a:defRPr/>
            </a:pPr>
            <a:r>
              <a:rPr lang="en-US" sz="2700" dirty="0"/>
              <a:t>Controlled experimentation.</a:t>
            </a:r>
          </a:p>
        </p:txBody>
      </p:sp>
    </p:spTree>
    <p:extLst>
      <p:ext uri="{BB962C8B-B14F-4D97-AF65-F5344CB8AC3E}">
        <p14:creationId xmlns:p14="http://schemas.microsoft.com/office/powerpoint/2010/main" val="4953538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Reality Check</a:t>
            </a:r>
          </a:p>
        </p:txBody>
      </p:sp>
      <p:sp>
        <p:nvSpPr>
          <p:cNvPr id="12291" name="Rectangle 3"/>
          <p:cNvSpPr>
            <a:spLocks noGrp="1" noChangeArrowheads="1"/>
          </p:cNvSpPr>
          <p:nvPr>
            <p:ph type="body" idx="1"/>
          </p:nvPr>
        </p:nvSpPr>
        <p:spPr/>
        <p:txBody>
          <a:bodyPr>
            <a:normAutofit/>
          </a:bodyPr>
          <a:lstStyle/>
          <a:p>
            <a:pPr eaLnBrk="1" hangingPunct="1">
              <a:defRPr/>
            </a:pPr>
            <a:r>
              <a:rPr lang="en-US" sz="2400" dirty="0"/>
              <a:t>The “Bermuda Triangle” causes ships and planes to sink and disappear.</a:t>
            </a:r>
          </a:p>
          <a:p>
            <a:pPr eaLnBrk="1" hangingPunct="1">
              <a:defRPr/>
            </a:pPr>
            <a:r>
              <a:rPr lang="en-US" sz="2400" dirty="0"/>
              <a:t>Life comes from life and cannot come from non-life.</a:t>
            </a:r>
          </a:p>
          <a:p>
            <a:pPr eaLnBrk="1" hangingPunct="1">
              <a:defRPr/>
            </a:pPr>
            <a:r>
              <a:rPr lang="en-US" sz="2400" dirty="0"/>
              <a:t>Using the testability, which statement above is a scientific one?</a:t>
            </a:r>
          </a:p>
        </p:txBody>
      </p:sp>
    </p:spTree>
    <p:extLst>
      <p:ext uri="{BB962C8B-B14F-4D97-AF65-F5344CB8AC3E}">
        <p14:creationId xmlns:p14="http://schemas.microsoft.com/office/powerpoint/2010/main" val="1800951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3600" b="1" u="sng" dirty="0"/>
              <a:t>T</a:t>
            </a:r>
            <a:r>
              <a:rPr lang="en-US" b="1" dirty="0" smtClean="0"/>
              <a:t>entativeness</a:t>
            </a:r>
          </a:p>
        </p:txBody>
      </p:sp>
      <p:sp>
        <p:nvSpPr>
          <p:cNvPr id="13315" name="Rectangle 3"/>
          <p:cNvSpPr>
            <a:spLocks noGrp="1" noChangeArrowheads="1"/>
          </p:cNvSpPr>
          <p:nvPr>
            <p:ph type="body" idx="1"/>
          </p:nvPr>
        </p:nvSpPr>
        <p:spPr/>
        <p:txBody>
          <a:bodyPr>
            <a:normAutofit/>
          </a:bodyPr>
          <a:lstStyle/>
          <a:p>
            <a:pPr algn="ctr" eaLnBrk="1" hangingPunct="1">
              <a:defRPr/>
            </a:pPr>
            <a:r>
              <a:rPr lang="en-US" sz="2700" dirty="0"/>
              <a:t>Science does not have all the answers or solutions.</a:t>
            </a:r>
          </a:p>
          <a:p>
            <a:pPr algn="ctr" eaLnBrk="1" hangingPunct="1">
              <a:defRPr/>
            </a:pPr>
            <a:r>
              <a:rPr lang="en-US" sz="2700" dirty="0"/>
              <a:t>Theories can be modified.</a:t>
            </a:r>
          </a:p>
        </p:txBody>
      </p:sp>
    </p:spTree>
    <p:extLst>
      <p:ext uri="{BB962C8B-B14F-4D97-AF65-F5344CB8AC3E}">
        <p14:creationId xmlns:p14="http://schemas.microsoft.com/office/powerpoint/2010/main" val="22639308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Reality Check</a:t>
            </a:r>
          </a:p>
        </p:txBody>
      </p:sp>
      <p:sp>
        <p:nvSpPr>
          <p:cNvPr id="14339" name="Rectangle 3"/>
          <p:cNvSpPr>
            <a:spLocks noGrp="1" noChangeArrowheads="1"/>
          </p:cNvSpPr>
          <p:nvPr>
            <p:ph type="body" idx="1"/>
          </p:nvPr>
        </p:nvSpPr>
        <p:spPr/>
        <p:txBody>
          <a:bodyPr>
            <a:normAutofit/>
          </a:bodyPr>
          <a:lstStyle/>
          <a:p>
            <a:pPr eaLnBrk="1" hangingPunct="1">
              <a:lnSpc>
                <a:spcPct val="90000"/>
              </a:lnSpc>
              <a:defRPr/>
            </a:pPr>
            <a:r>
              <a:rPr lang="en-US" sz="2400" dirty="0" smtClean="0"/>
              <a:t>The number of human chromosomes was once know to be 48 now it is 46.</a:t>
            </a:r>
          </a:p>
          <a:p>
            <a:pPr eaLnBrk="1" hangingPunct="1">
              <a:lnSpc>
                <a:spcPct val="90000"/>
              </a:lnSpc>
              <a:defRPr/>
            </a:pPr>
            <a:r>
              <a:rPr lang="en-US" sz="2400" dirty="0" smtClean="0"/>
              <a:t>Living things were once grouped into two categories.  Now there are six categories since criteria has changed.</a:t>
            </a:r>
          </a:p>
          <a:p>
            <a:pPr eaLnBrk="1" hangingPunct="1">
              <a:lnSpc>
                <a:spcPct val="90000"/>
              </a:lnSpc>
              <a:buFontTx/>
              <a:buNone/>
              <a:defRPr/>
            </a:pPr>
            <a:endParaRPr lang="en-US" sz="2400" dirty="0" smtClean="0"/>
          </a:p>
          <a:p>
            <a:pPr eaLnBrk="1" hangingPunct="1">
              <a:lnSpc>
                <a:spcPct val="90000"/>
              </a:lnSpc>
              <a:defRPr/>
            </a:pPr>
            <a:r>
              <a:rPr lang="en-US" sz="2400" dirty="0" smtClean="0"/>
              <a:t>Based on tentativeness, which statement is a scientific one?</a:t>
            </a:r>
          </a:p>
        </p:txBody>
      </p:sp>
    </p:spTree>
    <p:extLst>
      <p:ext uri="{BB962C8B-B14F-4D97-AF65-F5344CB8AC3E}">
        <p14:creationId xmlns:p14="http://schemas.microsoft.com/office/powerpoint/2010/main" val="69587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96153" y="-49212"/>
            <a:ext cx="7924800" cy="1143000"/>
          </a:xfrm>
        </p:spPr>
        <p:txBody>
          <a:bodyPr wrap="square" numCol="1" compatLnSpc="1">
            <a:prstTxWarp prst="textNoShape">
              <a:avLst/>
            </a:prstTxWarp>
          </a:bodyPr>
          <a:lstStyle/>
          <a:p>
            <a:pPr eaLnBrk="1" hangingPunct="1"/>
            <a:r>
              <a:rPr lang="en-US" altLang="en-US" cap="none" dirty="0" smtClean="0">
                <a:latin typeface="Bookman Old Style" panose="02050604050505020204" pitchFamily="18" charset="0"/>
              </a:rPr>
              <a:t>We will study…</a:t>
            </a:r>
          </a:p>
        </p:txBody>
      </p:sp>
      <p:sp>
        <p:nvSpPr>
          <p:cNvPr id="3" name="Content Placeholder 2"/>
          <p:cNvSpPr>
            <a:spLocks noGrp="1"/>
          </p:cNvSpPr>
          <p:nvPr>
            <p:ph sz="quarter" idx="13"/>
          </p:nvPr>
        </p:nvSpPr>
        <p:spPr>
          <a:xfrm>
            <a:off x="564777" y="1093788"/>
            <a:ext cx="7924800" cy="4114800"/>
          </a:xfrm>
        </p:spPr>
        <p:txBody>
          <a:bodyPr/>
          <a:lstStyle/>
          <a:p>
            <a:pPr marL="514350" indent="-514350" eaLnBrk="1" fontAlgn="auto" hangingPunct="1">
              <a:spcAft>
                <a:spcPts val="0"/>
              </a:spcAft>
              <a:buFont typeface="+mj-lt"/>
              <a:buAutoNum type="arabicPeriod"/>
              <a:defRPr/>
            </a:pPr>
            <a:r>
              <a:rPr lang="en-US" sz="2400" dirty="0" smtClean="0">
                <a:ea typeface="+mn-ea"/>
                <a:cs typeface="+mn-cs"/>
              </a:rPr>
              <a:t>Nature of Science</a:t>
            </a:r>
          </a:p>
          <a:p>
            <a:pPr marL="514350" indent="-514350" eaLnBrk="1" fontAlgn="auto" hangingPunct="1">
              <a:spcAft>
                <a:spcPts val="0"/>
              </a:spcAft>
              <a:buFont typeface="+mj-lt"/>
              <a:buAutoNum type="arabicPeriod"/>
              <a:defRPr/>
            </a:pPr>
            <a:r>
              <a:rPr lang="en-US" sz="2400" dirty="0" smtClean="0">
                <a:ea typeface="+mn-ea"/>
                <a:cs typeface="+mn-cs"/>
              </a:rPr>
              <a:t>Biochemistry</a:t>
            </a:r>
          </a:p>
          <a:p>
            <a:pPr marL="514350" indent="-514350" eaLnBrk="1" fontAlgn="auto" hangingPunct="1">
              <a:spcAft>
                <a:spcPts val="0"/>
              </a:spcAft>
              <a:buFont typeface="+mj-lt"/>
              <a:buAutoNum type="arabicPeriod"/>
              <a:defRPr/>
            </a:pPr>
            <a:r>
              <a:rPr lang="en-US" sz="2400" dirty="0" smtClean="0">
                <a:ea typeface="+mn-ea"/>
                <a:cs typeface="+mn-cs"/>
              </a:rPr>
              <a:t>Cellular Biology</a:t>
            </a:r>
          </a:p>
          <a:p>
            <a:pPr marL="514350" indent="-514350" eaLnBrk="1" fontAlgn="auto" hangingPunct="1">
              <a:spcAft>
                <a:spcPts val="0"/>
              </a:spcAft>
              <a:buFont typeface="+mj-lt"/>
              <a:buAutoNum type="arabicPeriod"/>
              <a:defRPr/>
            </a:pPr>
            <a:r>
              <a:rPr lang="en-US" sz="2400" dirty="0" smtClean="0">
                <a:ea typeface="+mn-ea"/>
                <a:cs typeface="+mn-cs"/>
              </a:rPr>
              <a:t>Genetics</a:t>
            </a:r>
          </a:p>
          <a:p>
            <a:pPr marL="514350" indent="-514350" eaLnBrk="1" fontAlgn="auto" hangingPunct="1">
              <a:spcAft>
                <a:spcPts val="0"/>
              </a:spcAft>
              <a:buFont typeface="+mj-lt"/>
              <a:buAutoNum type="arabicPeriod"/>
              <a:defRPr/>
            </a:pPr>
            <a:r>
              <a:rPr lang="en-US" sz="2400" dirty="0" smtClean="0">
                <a:ea typeface="+mn-ea"/>
                <a:cs typeface="+mn-cs"/>
              </a:rPr>
              <a:t>Evolution</a:t>
            </a:r>
          </a:p>
          <a:p>
            <a:pPr marL="514350" indent="-514350" eaLnBrk="1" fontAlgn="auto" hangingPunct="1">
              <a:spcAft>
                <a:spcPts val="0"/>
              </a:spcAft>
              <a:buFont typeface="+mj-lt"/>
              <a:buAutoNum type="arabicPeriod"/>
              <a:defRPr/>
            </a:pPr>
            <a:r>
              <a:rPr lang="en-US" sz="2400" dirty="0" smtClean="0">
                <a:ea typeface="+mn-ea"/>
                <a:cs typeface="+mn-cs"/>
              </a:rPr>
              <a:t>Ecology</a:t>
            </a:r>
          </a:p>
          <a:p>
            <a:pPr marL="514350" indent="-514350" eaLnBrk="1" fontAlgn="auto" hangingPunct="1">
              <a:spcAft>
                <a:spcPts val="0"/>
              </a:spcAft>
              <a:buFont typeface="+mj-lt"/>
              <a:buAutoNum type="arabicPeriod"/>
              <a:defRPr/>
            </a:pPr>
            <a:r>
              <a:rPr lang="en-US" sz="2400" dirty="0" smtClean="0">
                <a:ea typeface="+mn-ea"/>
                <a:cs typeface="+mn-cs"/>
              </a:rPr>
              <a:t>Human Physiology</a:t>
            </a:r>
          </a:p>
          <a:p>
            <a:pPr marL="514350" indent="-514350" eaLnBrk="1" fontAlgn="auto" hangingPunct="1">
              <a:spcAft>
                <a:spcPts val="0"/>
              </a:spcAft>
              <a:buFont typeface="+mj-lt"/>
              <a:buAutoNum type="arabicPeriod"/>
              <a:defRPr/>
            </a:pPr>
            <a:r>
              <a:rPr lang="en-US" sz="2400" dirty="0" smtClean="0">
                <a:ea typeface="+mn-ea"/>
                <a:cs typeface="+mn-cs"/>
              </a:rPr>
              <a:t>Post EOC</a:t>
            </a:r>
          </a:p>
          <a:p>
            <a:pPr marL="274320" indent="-274320" eaLnBrk="1" fontAlgn="auto" hangingPunct="1">
              <a:spcAft>
                <a:spcPts val="0"/>
              </a:spcAft>
              <a:buFont typeface="Wingdings 3"/>
              <a:buNone/>
              <a:defRPr/>
            </a:pPr>
            <a:endParaRPr lang="en-US" dirty="0" smtClean="0">
              <a:ea typeface="+mn-ea"/>
              <a:cs typeface="+mn-cs"/>
            </a:endParaRPr>
          </a:p>
          <a:p>
            <a:pPr marL="274320" indent="-274320" eaLnBrk="1" fontAlgn="auto" hangingPunct="1">
              <a:spcAft>
                <a:spcPts val="0"/>
              </a:spcAft>
              <a:buFont typeface="Wingdings 3"/>
              <a:buChar char=""/>
              <a:defRPr/>
            </a:pPr>
            <a:endParaRPr lang="en-US" dirty="0">
              <a:ea typeface="+mn-ea"/>
              <a:cs typeface="+mn-cs"/>
            </a:endParaRP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800600"/>
            <a:ext cx="18288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19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050" y="2743200"/>
            <a:ext cx="16573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724400"/>
            <a:ext cx="2308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3200400"/>
            <a:ext cx="178117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9"/>
          <p:cNvPicPr>
            <a:picLocks noChangeAspect="1" noChangeArrowheads="1"/>
          </p:cNvPicPr>
          <p:nvPr/>
        </p:nvPicPr>
        <p:blipFill>
          <a:blip r:embed="rId7">
            <a:extLst>
              <a:ext uri="{28A0092B-C50C-407E-A947-70E740481C1C}">
                <a14:useLocalDpi xmlns:a14="http://schemas.microsoft.com/office/drawing/2010/main" val="0"/>
              </a:ext>
            </a:extLst>
          </a:blip>
          <a:srcRect l="12000" t="12000" r="10001" b="17999"/>
          <a:stretch>
            <a:fillRect/>
          </a:stretch>
        </p:blipFill>
        <p:spPr bwMode="auto">
          <a:xfrm>
            <a:off x="5105400" y="4648200"/>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533400"/>
            <a:ext cx="17383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b="1" dirty="0" smtClean="0"/>
              <a:t>What is Science?</a:t>
            </a:r>
          </a:p>
        </p:txBody>
      </p:sp>
      <p:sp>
        <p:nvSpPr>
          <p:cNvPr id="84995" name="Rectangle 3"/>
          <p:cNvSpPr>
            <a:spLocks noGrp="1" noChangeArrowheads="1"/>
          </p:cNvSpPr>
          <p:nvPr>
            <p:ph type="body" idx="1"/>
          </p:nvPr>
        </p:nvSpPr>
        <p:spPr/>
        <p:txBody>
          <a:bodyPr>
            <a:noAutofit/>
          </a:bodyPr>
          <a:lstStyle/>
          <a:p>
            <a:pPr eaLnBrk="1" hangingPunct="1">
              <a:defRPr/>
            </a:pPr>
            <a:r>
              <a:rPr lang="en-US" sz="3200" dirty="0"/>
              <a:t>Limited to natural world- use scientific processes</a:t>
            </a:r>
          </a:p>
          <a:p>
            <a:pPr eaLnBrk="1" hangingPunct="1">
              <a:defRPr/>
            </a:pPr>
            <a:r>
              <a:rPr lang="en-US" sz="3200" dirty="0"/>
              <a:t>Offers explanations for events-subject to revision(tentative)</a:t>
            </a:r>
          </a:p>
          <a:p>
            <a:pPr eaLnBrk="1" hangingPunct="1">
              <a:defRPr/>
            </a:pPr>
            <a:r>
              <a:rPr lang="en-US" sz="3200" dirty="0"/>
              <a:t>Not able to answer all the questions in the universe, nor solve all the problems</a:t>
            </a:r>
          </a:p>
        </p:txBody>
      </p:sp>
    </p:spTree>
    <p:extLst>
      <p:ext uri="{BB962C8B-B14F-4D97-AF65-F5344CB8AC3E}">
        <p14:creationId xmlns:p14="http://schemas.microsoft.com/office/powerpoint/2010/main" val="3271990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1419" y="838200"/>
            <a:ext cx="7200897" cy="1303867"/>
          </a:xfrm>
        </p:spPr>
        <p:txBody>
          <a:bodyPr>
            <a:normAutofit/>
          </a:bodyPr>
          <a:lstStyle/>
          <a:p>
            <a:pPr algn="l" eaLnBrk="1" hangingPunct="1">
              <a:defRPr/>
            </a:pPr>
            <a:r>
              <a:rPr lang="en-US" sz="3000" dirty="0"/>
              <a:t>Non-Science</a:t>
            </a:r>
          </a:p>
        </p:txBody>
      </p:sp>
      <p:sp>
        <p:nvSpPr>
          <p:cNvPr id="15363" name="Rectangle 3"/>
          <p:cNvSpPr>
            <a:spLocks noGrp="1" noChangeArrowheads="1"/>
          </p:cNvSpPr>
          <p:nvPr>
            <p:ph type="body" idx="1"/>
          </p:nvPr>
        </p:nvSpPr>
        <p:spPr>
          <a:xfrm>
            <a:off x="711419" y="1905000"/>
            <a:ext cx="7721162" cy="4495800"/>
          </a:xfrm>
        </p:spPr>
        <p:txBody>
          <a:bodyPr>
            <a:normAutofit/>
          </a:bodyPr>
          <a:lstStyle/>
          <a:p>
            <a:pPr eaLnBrk="1" hangingPunct="1">
              <a:defRPr/>
            </a:pPr>
            <a:r>
              <a:rPr lang="en-US" sz="2400" dirty="0" smtClean="0"/>
              <a:t>Does not meet the criteria of CONPTT.</a:t>
            </a:r>
          </a:p>
          <a:p>
            <a:pPr eaLnBrk="1" hangingPunct="1">
              <a:defRPr/>
            </a:pPr>
            <a:r>
              <a:rPr lang="en-US" sz="2400" dirty="0" smtClean="0"/>
              <a:t>Topics may be very logical.</a:t>
            </a:r>
          </a:p>
          <a:p>
            <a:pPr eaLnBrk="1" hangingPunct="1">
              <a:defRPr/>
            </a:pPr>
            <a:r>
              <a:rPr lang="en-US" sz="2400" dirty="0" smtClean="0"/>
              <a:t>Example-philosophy, personal opinions, ethics.</a:t>
            </a:r>
          </a:p>
          <a:p>
            <a:pPr marL="0" indent="0" eaLnBrk="1" hangingPunct="1">
              <a:buNone/>
              <a:defRPr/>
            </a:pPr>
            <a:endParaRPr lang="en-US" sz="2400" dirty="0"/>
          </a:p>
          <a:p>
            <a:pPr marL="0" indent="0">
              <a:buNone/>
              <a:defRPr/>
            </a:pPr>
            <a:r>
              <a:rPr lang="en-US" sz="3200" dirty="0"/>
              <a:t>False Science</a:t>
            </a:r>
          </a:p>
          <a:p>
            <a:pPr>
              <a:defRPr/>
            </a:pPr>
            <a:r>
              <a:rPr lang="en-US" sz="2400" dirty="0"/>
              <a:t>Pseudoscience-non science, sometimes portrayed as a legitimate science.</a:t>
            </a:r>
          </a:p>
          <a:p>
            <a:pPr>
              <a:defRPr/>
            </a:pPr>
            <a:r>
              <a:rPr lang="en-US" sz="2400" dirty="0"/>
              <a:t>Example-astrology.</a:t>
            </a:r>
          </a:p>
          <a:p>
            <a:pPr eaLnBrk="1" hangingPunct="1">
              <a:defRPr/>
            </a:pPr>
            <a:endParaRPr lang="en-US" dirty="0" smtClean="0"/>
          </a:p>
        </p:txBody>
      </p:sp>
    </p:spTree>
    <p:extLst>
      <p:ext uri="{BB962C8B-B14F-4D97-AF65-F5344CB8AC3E}">
        <p14:creationId xmlns:p14="http://schemas.microsoft.com/office/powerpoint/2010/main" val="23805862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a:xfrm>
            <a:off x="662153" y="2666343"/>
            <a:ext cx="7510296" cy="2928884"/>
          </a:xfrm>
        </p:spPr>
        <p:txBody>
          <a:bodyPr>
            <a:normAutofit/>
          </a:bodyPr>
          <a:lstStyle/>
          <a:p>
            <a:r>
              <a:rPr lang="en-US" sz="3600" dirty="0" smtClean="0"/>
              <a:t>Answer the </a:t>
            </a:r>
            <a:r>
              <a:rPr lang="en-US" sz="3600" dirty="0" smtClean="0"/>
              <a:t>questions </a:t>
            </a:r>
            <a:r>
              <a:rPr lang="en-US" sz="3600" dirty="0" smtClean="0"/>
              <a:t>and hold on to the exit ticket </a:t>
            </a:r>
            <a:r>
              <a:rPr lang="en-US" sz="3600" dirty="0" smtClean="0"/>
              <a:t>paper</a:t>
            </a:r>
          </a:p>
          <a:p>
            <a:r>
              <a:rPr lang="en-US" sz="3600" dirty="0" smtClean="0"/>
              <a:t>It will be collected when everyone is done</a:t>
            </a:r>
            <a:endParaRPr lang="en-US" sz="3600" dirty="0" smtClean="0"/>
          </a:p>
        </p:txBody>
      </p:sp>
    </p:spTree>
    <p:extLst>
      <p:ext uri="{BB962C8B-B14F-4D97-AF65-F5344CB8AC3E}">
        <p14:creationId xmlns:p14="http://schemas.microsoft.com/office/powerpoint/2010/main" val="3794288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274638"/>
            <a:ext cx="7924800" cy="715962"/>
          </a:xfrm>
        </p:spPr>
        <p:txBody>
          <a:bodyPr/>
          <a:lstStyle/>
          <a:p>
            <a:pPr eaLnBrk="1" fontAlgn="auto" hangingPunct="1">
              <a:spcAft>
                <a:spcPts val="0"/>
              </a:spcAft>
              <a:defRPr/>
            </a:pPr>
            <a:r>
              <a:rPr lang="en-US" dirty="0">
                <a:latin typeface="Bookman Old Style" charset="0"/>
                <a:ea typeface="+mj-ea"/>
                <a:cs typeface="+mj-cs"/>
              </a:rPr>
              <a:t>Homework:</a:t>
            </a:r>
          </a:p>
        </p:txBody>
      </p:sp>
      <p:sp>
        <p:nvSpPr>
          <p:cNvPr id="33795" name="Content Placeholder 2"/>
          <p:cNvSpPr>
            <a:spLocks noGrp="1"/>
          </p:cNvSpPr>
          <p:nvPr>
            <p:ph sz="quarter" idx="13"/>
          </p:nvPr>
        </p:nvSpPr>
        <p:spPr>
          <a:xfrm>
            <a:off x="304800" y="1143000"/>
            <a:ext cx="8229600" cy="5562600"/>
          </a:xfrm>
        </p:spPr>
        <p:txBody>
          <a:bodyPr>
            <a:noAutofit/>
          </a:bodyPr>
          <a:lstStyle/>
          <a:p>
            <a:pPr eaLnBrk="1" fontAlgn="auto" hangingPunct="1">
              <a:defRPr/>
            </a:pPr>
            <a:r>
              <a:rPr lang="en-US" sz="2800" dirty="0">
                <a:latin typeface="Gill Sans MT" charset="0"/>
                <a:ea typeface="+mn-ea"/>
                <a:cs typeface="+mn-cs"/>
              </a:rPr>
              <a:t>Go over the syllabus with your parents/guardian.</a:t>
            </a:r>
          </a:p>
          <a:p>
            <a:pPr eaLnBrk="1" fontAlgn="auto" hangingPunct="1">
              <a:defRPr/>
            </a:pPr>
            <a:r>
              <a:rPr lang="en-US" sz="2800" dirty="0">
                <a:latin typeface="Gill Sans MT" charset="0"/>
                <a:ea typeface="+mn-ea"/>
                <a:cs typeface="+mn-cs"/>
              </a:rPr>
              <a:t>Tear off the last </a:t>
            </a:r>
            <a:r>
              <a:rPr lang="en-US" sz="2800" dirty="0" smtClean="0">
                <a:latin typeface="Gill Sans MT" charset="0"/>
                <a:ea typeface="+mn-ea"/>
                <a:cs typeface="+mn-cs"/>
              </a:rPr>
              <a:t>sheet and return it</a:t>
            </a:r>
          </a:p>
          <a:p>
            <a:pPr eaLnBrk="1" fontAlgn="auto" hangingPunct="1">
              <a:defRPr/>
            </a:pPr>
            <a:r>
              <a:rPr lang="en-US" sz="2800" dirty="0" smtClean="0">
                <a:latin typeface="Gill Sans MT" charset="0"/>
                <a:ea typeface="+mn-ea"/>
                <a:cs typeface="+mn-cs"/>
              </a:rPr>
              <a:t>Keep the first two pages in your binder</a:t>
            </a:r>
          </a:p>
          <a:p>
            <a:pPr eaLnBrk="1" fontAlgn="auto" hangingPunct="1">
              <a:defRPr/>
            </a:pPr>
            <a:r>
              <a:rPr lang="en-US" sz="2800" u="sng" dirty="0" smtClean="0">
                <a:latin typeface="Gill Sans MT" charset="0"/>
                <a:ea typeface="+mn-ea"/>
                <a:cs typeface="+mn-cs"/>
              </a:rPr>
              <a:t>Due </a:t>
            </a:r>
            <a:r>
              <a:rPr lang="en-US" sz="2800" u="sng" dirty="0">
                <a:latin typeface="Gill Sans MT" charset="0"/>
                <a:ea typeface="+mn-ea"/>
                <a:cs typeface="+mn-cs"/>
              </a:rPr>
              <a:t>Next Class</a:t>
            </a:r>
            <a:r>
              <a:rPr lang="en-US" sz="2000" u="sng" dirty="0">
                <a:latin typeface="Gill Sans MT" charset="0"/>
                <a:ea typeface="+mn-ea"/>
                <a:cs typeface="+mn-cs"/>
              </a:rPr>
              <a:t>:</a:t>
            </a:r>
          </a:p>
          <a:p>
            <a:pPr lvl="1" eaLnBrk="1" fontAlgn="auto" hangingPunct="1">
              <a:defRPr/>
            </a:pPr>
            <a:r>
              <a:rPr lang="en-US" sz="3600" dirty="0">
                <a:latin typeface="Gill Sans MT" charset="0"/>
                <a:ea typeface="+mn-ea"/>
              </a:rPr>
              <a:t>Bring back the signed last </a:t>
            </a:r>
            <a:r>
              <a:rPr lang="en-US" sz="3600" dirty="0" smtClean="0">
                <a:latin typeface="Gill Sans MT" charset="0"/>
                <a:ea typeface="+mn-ea"/>
              </a:rPr>
              <a:t>page of your syllabus</a:t>
            </a:r>
            <a:r>
              <a:rPr lang="en-US" sz="3600" dirty="0" smtClean="0">
                <a:latin typeface="Gill Sans MT" charset="0"/>
                <a:ea typeface="+mn-ea"/>
              </a:rPr>
              <a:t>. (front and back!)</a:t>
            </a:r>
            <a:endParaRPr lang="en-US" sz="3600" dirty="0">
              <a:latin typeface="Gill Sans MT" charset="0"/>
              <a:ea typeface="+mn-ea"/>
            </a:endParaRPr>
          </a:p>
          <a:p>
            <a:pPr lvl="1" eaLnBrk="1" fontAlgn="auto" hangingPunct="1">
              <a:defRPr/>
            </a:pPr>
            <a:r>
              <a:rPr lang="en-US" sz="3600" dirty="0" smtClean="0">
                <a:latin typeface="Gill Sans MT" charset="0"/>
                <a:ea typeface="+mn-ea"/>
              </a:rPr>
              <a:t>Complete Nature of Science worksheet</a:t>
            </a:r>
            <a:endParaRPr lang="en-US" sz="3600" dirty="0">
              <a:latin typeface="Gill Sans MT" charset="0"/>
              <a:ea typeface="+mn-ea"/>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fontAlgn="auto" hangingPunct="1">
              <a:spcAft>
                <a:spcPts val="0"/>
              </a:spcAft>
              <a:defRPr/>
            </a:pPr>
            <a:r>
              <a:rPr lang="en-US">
                <a:latin typeface="Bookman Old Style" charset="0"/>
                <a:ea typeface="+mj-ea"/>
                <a:cs typeface="+mj-cs"/>
              </a:rPr>
              <a:t>Excellent Exit </a:t>
            </a:r>
          </a:p>
        </p:txBody>
      </p:sp>
      <p:sp>
        <p:nvSpPr>
          <p:cNvPr id="37891" name="Content Placeholder 2"/>
          <p:cNvSpPr>
            <a:spLocks noGrp="1"/>
          </p:cNvSpPr>
          <p:nvPr>
            <p:ph sz="quarter" idx="13"/>
          </p:nvPr>
        </p:nvSpPr>
        <p:spPr>
          <a:xfrm>
            <a:off x="609600" y="1600200"/>
            <a:ext cx="7924800" cy="4724400"/>
          </a:xfrm>
        </p:spPr>
        <p:txBody>
          <a:bodyPr>
            <a:normAutofit/>
          </a:bodyPr>
          <a:lstStyle/>
          <a:p>
            <a:pPr marL="787400" lvl="1" indent="-514350" eaLnBrk="1" fontAlgn="auto" hangingPunct="1">
              <a:buFont typeface="Bookman Old Style" charset="0"/>
              <a:buAutoNum type="arabicPeriod"/>
              <a:defRPr/>
            </a:pPr>
            <a:r>
              <a:rPr lang="en-US" sz="2800" dirty="0" smtClean="0">
                <a:latin typeface="Gill Sans MT" charset="0"/>
                <a:ea typeface="+mn-ea"/>
              </a:rPr>
              <a:t>Check </a:t>
            </a:r>
            <a:r>
              <a:rPr lang="en-US" sz="2800" dirty="0">
                <a:latin typeface="Gill Sans MT" charset="0"/>
                <a:ea typeface="+mn-ea"/>
              </a:rPr>
              <a:t>to make sure homework is written </a:t>
            </a:r>
            <a:r>
              <a:rPr lang="en-US" sz="2800" dirty="0" smtClean="0">
                <a:latin typeface="Gill Sans MT" charset="0"/>
                <a:ea typeface="+mn-ea"/>
              </a:rPr>
              <a:t>down in your agenda</a:t>
            </a:r>
            <a:endParaRPr lang="en-US" sz="2800" dirty="0">
              <a:latin typeface="Gill Sans MT" charset="0"/>
              <a:ea typeface="+mn-ea"/>
            </a:endParaRPr>
          </a:p>
          <a:p>
            <a:pPr marL="787400" lvl="1" indent="-514350" eaLnBrk="1" fontAlgn="auto" hangingPunct="1">
              <a:buFont typeface="Bookman Old Style" charset="0"/>
              <a:buAutoNum type="arabicPeriod"/>
              <a:defRPr/>
            </a:pPr>
            <a:r>
              <a:rPr lang="en-US" sz="2800" dirty="0">
                <a:latin typeface="Gill Sans MT" charset="0"/>
                <a:ea typeface="+mn-ea"/>
              </a:rPr>
              <a:t>Check </a:t>
            </a:r>
            <a:r>
              <a:rPr lang="en-US" sz="2800" dirty="0" smtClean="0">
                <a:latin typeface="Gill Sans MT" charset="0"/>
                <a:ea typeface="+mn-ea"/>
              </a:rPr>
              <a:t>your </a:t>
            </a:r>
            <a:r>
              <a:rPr lang="en-US" sz="2800" dirty="0">
                <a:latin typeface="Gill Sans MT" charset="0"/>
                <a:ea typeface="+mn-ea"/>
              </a:rPr>
              <a:t>desks and the room. </a:t>
            </a:r>
            <a:r>
              <a:rPr lang="en-US" sz="2800" dirty="0" smtClean="0">
                <a:latin typeface="Gill Sans MT" charset="0"/>
                <a:ea typeface="+mn-ea"/>
              </a:rPr>
              <a:t> All </a:t>
            </a:r>
            <a:r>
              <a:rPr lang="en-US" sz="2800" dirty="0">
                <a:latin typeface="Gill Sans MT" charset="0"/>
                <a:ea typeface="+mn-ea"/>
              </a:rPr>
              <a:t>materials must be cleaned and put away in the proper location.</a:t>
            </a:r>
          </a:p>
          <a:p>
            <a:pPr marL="787400" lvl="1" indent="-514350" eaLnBrk="1" fontAlgn="auto" hangingPunct="1">
              <a:buFont typeface="Bookman Old Style" charset="0"/>
              <a:buAutoNum type="arabicPeriod"/>
              <a:defRPr/>
            </a:pPr>
            <a:r>
              <a:rPr lang="en-US" sz="2800" dirty="0">
                <a:latin typeface="Gill Sans MT" charset="0"/>
                <a:ea typeface="+mn-ea"/>
              </a:rPr>
              <a:t>The bell does not dismiss you. I will dismiss you when everyone is silently in their seats. </a:t>
            </a:r>
          </a:p>
          <a:p>
            <a:pPr eaLnBrk="1" fontAlgn="auto" hangingPunct="1">
              <a:defRPr/>
            </a:pPr>
            <a:endParaRPr lang="en-US" dirty="0">
              <a:latin typeface="Gill Sans MT"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square" numCol="1" compatLnSpc="1">
            <a:prstTxWarp prst="textNoShape">
              <a:avLst/>
            </a:prstTxWarp>
          </a:bodyPr>
          <a:lstStyle/>
          <a:p>
            <a:pPr eaLnBrk="1" hangingPunct="1"/>
            <a:r>
              <a:rPr lang="en-US" altLang="en-US" cap="none" smtClean="0">
                <a:latin typeface="Bookman Old Style" panose="02050604050505020204" pitchFamily="18" charset="0"/>
              </a:rPr>
              <a:t>We will…</a:t>
            </a:r>
          </a:p>
        </p:txBody>
      </p:sp>
      <p:pic>
        <p:nvPicPr>
          <p:cNvPr id="43010" name="Content Placeholder 3" descr="CHI_NYC 031.JPG"/>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3060700" cy="2286000"/>
          </a:xfrm>
        </p:spPr>
      </p:pic>
      <p:pic>
        <p:nvPicPr>
          <p:cNvPr id="43011" name="Picture 4" descr="photo 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3505200"/>
            <a:ext cx="3683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478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19721355">
            <a:off x="-134923" y="2794306"/>
            <a:ext cx="5147564" cy="923330"/>
          </a:xfrm>
          <a:prstGeom prst="rect">
            <a:avLst/>
          </a:prstGeom>
          <a:solidFill>
            <a:schemeClr val="tx1"/>
          </a:solidFill>
        </p:spPr>
        <p:txBody>
          <a:bodyPr wrap="none">
            <a:spAutoFit/>
          </a:bodyPr>
          <a:lstStyle/>
          <a:p>
            <a:pPr algn="ctr" eaLnBrk="1" fontAlgn="auto" hangingPunct="1">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rPr>
              <a:t>Complete Labs</a:t>
            </a:r>
          </a:p>
        </p:txBody>
      </p:sp>
      <p:sp>
        <p:nvSpPr>
          <p:cNvPr id="8" name="Rectangle 7"/>
          <p:cNvSpPr/>
          <p:nvPr/>
        </p:nvSpPr>
        <p:spPr>
          <a:xfrm rot="660285">
            <a:off x="4620933" y="4360766"/>
            <a:ext cx="4262706" cy="923330"/>
          </a:xfrm>
          <a:prstGeom prst="rect">
            <a:avLst/>
          </a:prstGeom>
          <a:solidFill>
            <a:schemeClr val="tx1"/>
          </a:solidFill>
        </p:spPr>
        <p:txBody>
          <a:bodyPr wrap="none">
            <a:spAutoFit/>
          </a:bodyPr>
          <a:lstStyle/>
          <a:p>
            <a:pPr algn="ctr" eaLnBrk="1" fontAlgn="auto" hangingPunct="1">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rPr>
              <a:t>Keep an INB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fontAlgn="auto" hangingPunct="1">
              <a:spcAft>
                <a:spcPts val="0"/>
              </a:spcAft>
              <a:defRPr/>
            </a:pPr>
            <a:r>
              <a:rPr lang="en-US">
                <a:latin typeface="Bookman Old Style" charset="0"/>
                <a:ea typeface="+mj-ea"/>
                <a:cs typeface="+mj-cs"/>
              </a:rPr>
              <a:t>The End of Course Exam</a:t>
            </a:r>
          </a:p>
        </p:txBody>
      </p:sp>
      <p:sp>
        <p:nvSpPr>
          <p:cNvPr id="26627" name="Content Placeholder 2"/>
          <p:cNvSpPr>
            <a:spLocks noGrp="1"/>
          </p:cNvSpPr>
          <p:nvPr>
            <p:ph sz="quarter" idx="13"/>
          </p:nvPr>
        </p:nvSpPr>
        <p:spPr/>
        <p:txBody>
          <a:bodyPr/>
          <a:lstStyle/>
          <a:p>
            <a:pPr eaLnBrk="1" fontAlgn="auto" hangingPunct="1">
              <a:defRPr/>
            </a:pPr>
            <a:r>
              <a:rPr lang="en-US" sz="2800" dirty="0">
                <a:latin typeface="Gill Sans MT" charset="0"/>
                <a:ea typeface="+mn-ea"/>
                <a:cs typeface="+mn-cs"/>
              </a:rPr>
              <a:t>Counts for 30% of your entire grade for the year!</a:t>
            </a:r>
          </a:p>
          <a:p>
            <a:pPr eaLnBrk="1" fontAlgn="auto" hangingPunct="1">
              <a:defRPr/>
            </a:pPr>
            <a:r>
              <a:rPr lang="en-US" sz="2800" dirty="0">
                <a:latin typeface="Gill Sans MT" charset="0"/>
                <a:ea typeface="+mn-ea"/>
                <a:cs typeface="+mn-cs"/>
              </a:rPr>
              <a:t>You must pass this class to </a:t>
            </a:r>
            <a:r>
              <a:rPr lang="en-US" sz="2800" dirty="0" smtClean="0">
                <a:latin typeface="Gill Sans MT" charset="0"/>
                <a:ea typeface="+mn-ea"/>
                <a:cs typeface="+mn-cs"/>
              </a:rPr>
              <a:t>get a full scholar diploma.</a:t>
            </a:r>
            <a:endParaRPr lang="en-US" sz="2800" dirty="0">
              <a:latin typeface="Gill Sans MT" charset="0"/>
              <a:ea typeface="+mn-ea"/>
              <a:cs typeface="+mn-cs"/>
            </a:endParaRP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124200"/>
            <a:ext cx="254317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fontAlgn="auto" hangingPunct="1">
              <a:spcAft>
                <a:spcPts val="0"/>
              </a:spcAft>
              <a:defRPr/>
            </a:pPr>
            <a:r>
              <a:rPr lang="en-US">
                <a:solidFill>
                  <a:srgbClr val="00B050"/>
                </a:solidFill>
                <a:latin typeface="Bookman Old Style" charset="0"/>
                <a:ea typeface="+mj-ea"/>
                <a:cs typeface="+mj-cs"/>
              </a:rPr>
              <a:t>OUR CLASSROOM GOALS</a:t>
            </a:r>
          </a:p>
        </p:txBody>
      </p:sp>
      <p:sp>
        <p:nvSpPr>
          <p:cNvPr id="3" name="Content Placeholder 2"/>
          <p:cNvSpPr>
            <a:spLocks noGrp="1"/>
          </p:cNvSpPr>
          <p:nvPr>
            <p:ph sz="quarter" idx="13"/>
          </p:nvPr>
        </p:nvSpPr>
        <p:spPr/>
        <p:txBody>
          <a:bodyPr/>
          <a:lstStyle/>
          <a:p>
            <a:pPr algn="ctr" eaLnBrk="1" fontAlgn="auto" hangingPunct="1">
              <a:buFont typeface="Wingdings 3" charset="0"/>
              <a:buNone/>
              <a:defRPr/>
            </a:pPr>
            <a:r>
              <a:rPr lang="en-US" sz="4400" dirty="0">
                <a:solidFill>
                  <a:srgbClr val="0070C0"/>
                </a:solidFill>
                <a:latin typeface="Gill Sans MT" charset="0"/>
                <a:ea typeface="+mn-ea"/>
                <a:cs typeface="+mn-cs"/>
              </a:rPr>
              <a:t>100% will pass the End of Course </a:t>
            </a:r>
            <a:r>
              <a:rPr lang="en-US" sz="4400" dirty="0" smtClean="0">
                <a:solidFill>
                  <a:srgbClr val="0070C0"/>
                </a:solidFill>
                <a:latin typeface="Gill Sans MT" charset="0"/>
                <a:ea typeface="+mn-ea"/>
                <a:cs typeface="+mn-cs"/>
              </a:rPr>
              <a:t>Exam.</a:t>
            </a:r>
            <a:endParaRPr lang="en-US" sz="4400" dirty="0">
              <a:solidFill>
                <a:srgbClr val="0070C0"/>
              </a:solidFill>
              <a:latin typeface="Gill Sans MT" charset="0"/>
              <a:ea typeface="+mn-ea"/>
              <a:cs typeface="+mn-cs"/>
            </a:endParaRPr>
          </a:p>
          <a:p>
            <a:pPr algn="ctr" eaLnBrk="1" fontAlgn="auto" hangingPunct="1">
              <a:buFont typeface="Wingdings 3" charset="0"/>
              <a:buNone/>
              <a:defRPr/>
            </a:pPr>
            <a:r>
              <a:rPr lang="en-US" sz="4400" dirty="0">
                <a:solidFill>
                  <a:srgbClr val="0070C0"/>
                </a:solidFill>
                <a:latin typeface="Gill Sans MT" charset="0"/>
                <a:ea typeface="+mn-ea"/>
                <a:cs typeface="+mn-cs"/>
              </a:rPr>
              <a:t>80% Mastery on each standard</a:t>
            </a:r>
            <a:r>
              <a:rPr lang="en-US" sz="4400" dirty="0" smtClean="0">
                <a:solidFill>
                  <a:srgbClr val="0070C0"/>
                </a:solidFill>
                <a:latin typeface="Gill Sans MT" charset="0"/>
                <a:ea typeface="+mn-ea"/>
                <a:cs typeface="+mn-cs"/>
              </a:rPr>
              <a:t>.</a:t>
            </a:r>
            <a:endParaRPr lang="en-US" sz="4400" dirty="0">
              <a:solidFill>
                <a:srgbClr val="0070C0"/>
              </a:solidFill>
              <a:latin typeface="Gill Sans MT"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3.jpeg"/></Relationships>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1724</TotalTime>
  <Words>2026</Words>
  <Application>Microsoft Office PowerPoint</Application>
  <PresentationFormat>On-screen Show (4:3)</PresentationFormat>
  <Paragraphs>295</Paragraphs>
  <Slides>64</Slides>
  <Notes>30</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64</vt:i4>
      </vt:variant>
    </vt:vector>
  </HeadingPairs>
  <TitlesOfParts>
    <vt:vector size="85" baseType="lpstr">
      <vt:lpstr>ＭＳ Ｐゴシック</vt:lpstr>
      <vt:lpstr>ＭＳ Ｐゴシック</vt:lpstr>
      <vt:lpstr>Arial</vt:lpstr>
      <vt:lpstr>Arial Black</vt:lpstr>
      <vt:lpstr>Arial Narrow</vt:lpstr>
      <vt:lpstr>Bookman Old Style</vt:lpstr>
      <vt:lpstr>Calibri</vt:lpstr>
      <vt:lpstr>Garamond</vt:lpstr>
      <vt:lpstr>Gill Sans</vt:lpstr>
      <vt:lpstr>Gill Sans MT</vt:lpstr>
      <vt:lpstr>Impact</vt:lpstr>
      <vt:lpstr>Lucida Grande</vt:lpstr>
      <vt:lpstr>Times New Roman</vt:lpstr>
      <vt:lpstr>Wingdings</vt:lpstr>
      <vt:lpstr>Wingdings 2</vt:lpstr>
      <vt:lpstr>Wingdings 3</vt:lpstr>
      <vt:lpstr>ヒラギノ角ゴ ProN W3</vt:lpstr>
      <vt:lpstr>Horizon</vt:lpstr>
      <vt:lpstr>Organic</vt:lpstr>
      <vt:lpstr>1_Organic</vt:lpstr>
      <vt:lpstr>2_Organic</vt:lpstr>
      <vt:lpstr>Bell Ringer</vt:lpstr>
      <vt:lpstr>Must know procedures-Awesome Arrival</vt:lpstr>
      <vt:lpstr>About Me</vt:lpstr>
      <vt:lpstr>The Syllabus</vt:lpstr>
      <vt:lpstr>PowerPoint Presentation</vt:lpstr>
      <vt:lpstr>We will study…</vt:lpstr>
      <vt:lpstr>We will…</vt:lpstr>
      <vt:lpstr>The End of Course Exam</vt:lpstr>
      <vt:lpstr>OUR CLASSROOM GOALS</vt:lpstr>
      <vt:lpstr>What you will need to succeed:</vt:lpstr>
      <vt:lpstr>Grading</vt:lpstr>
      <vt:lpstr>Retake and make up work policy</vt:lpstr>
      <vt:lpstr>Homework philosophy</vt:lpstr>
      <vt:lpstr>Contact Expectations</vt:lpstr>
      <vt:lpstr>Classroom Expectations</vt:lpstr>
      <vt:lpstr>A note about cell phones…</vt:lpstr>
      <vt:lpstr>Must Know Procedures</vt:lpstr>
      <vt:lpstr>Must Know Procedures</vt:lpstr>
      <vt:lpstr>Must Know Procedures</vt:lpstr>
      <vt:lpstr>Why do these matter?</vt:lpstr>
      <vt:lpstr>Absences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down your observations </vt:lpstr>
      <vt:lpstr>Observations and Inferences</vt:lpstr>
      <vt:lpstr>Observations </vt:lpstr>
      <vt:lpstr>Observations</vt:lpstr>
      <vt:lpstr>Inferences</vt:lpstr>
      <vt:lpstr>Examples…</vt:lpstr>
      <vt:lpstr>And Another…</vt:lpstr>
      <vt:lpstr>Last one…</vt:lpstr>
      <vt:lpstr>Did you really make observations about the penguin video?</vt:lpstr>
      <vt:lpstr>Bubble Gum Lab</vt:lpstr>
      <vt:lpstr>Why did we conduct this lab on the first day of class? What do we need to know?</vt:lpstr>
      <vt:lpstr>Scientific Method</vt:lpstr>
      <vt:lpstr>Independent and Dependent Variables</vt:lpstr>
      <vt:lpstr>What are the Independent and Dependent Variables?</vt:lpstr>
      <vt:lpstr>What are the Independent and Dependent Variables?</vt:lpstr>
      <vt:lpstr>What is Science?</vt:lpstr>
      <vt:lpstr>Characteristics of Science</vt:lpstr>
      <vt:lpstr>CONPTT</vt:lpstr>
      <vt:lpstr>Consistent</vt:lpstr>
      <vt:lpstr>Reality Check</vt:lpstr>
      <vt:lpstr>Observability</vt:lpstr>
      <vt:lpstr>Reality Check</vt:lpstr>
      <vt:lpstr>Natural</vt:lpstr>
      <vt:lpstr>Reality Check</vt:lpstr>
      <vt:lpstr>Predictability</vt:lpstr>
      <vt:lpstr>Reality Check</vt:lpstr>
      <vt:lpstr>Testability</vt:lpstr>
      <vt:lpstr>Reality Check</vt:lpstr>
      <vt:lpstr>Tentativeness</vt:lpstr>
      <vt:lpstr>Reality Check</vt:lpstr>
      <vt:lpstr>What is Science?</vt:lpstr>
      <vt:lpstr>Non-Science</vt:lpstr>
      <vt:lpstr>Exit Ticket</vt:lpstr>
      <vt:lpstr>Homework:</vt:lpstr>
      <vt:lpstr>Excellent Exit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Amanda Eaton</dc:creator>
  <cp:lastModifiedBy>Speers, Anastasia N.</cp:lastModifiedBy>
  <cp:revision>62</cp:revision>
  <dcterms:created xsi:type="dcterms:W3CDTF">2010-12-24T21:34:01Z</dcterms:created>
  <dcterms:modified xsi:type="dcterms:W3CDTF">2017-06-02T21:28:37Z</dcterms:modified>
</cp:coreProperties>
</file>