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11" r:id="rId2"/>
    <p:sldId id="309" r:id="rId3"/>
    <p:sldId id="256" r:id="rId4"/>
    <p:sldId id="257" r:id="rId5"/>
    <p:sldId id="310" r:id="rId6"/>
    <p:sldId id="312" r:id="rId7"/>
    <p:sldId id="291" r:id="rId8"/>
    <p:sldId id="258" r:id="rId9"/>
    <p:sldId id="260" r:id="rId10"/>
    <p:sldId id="282" r:id="rId11"/>
    <p:sldId id="261" r:id="rId12"/>
    <p:sldId id="259" r:id="rId13"/>
    <p:sldId id="265" r:id="rId14"/>
    <p:sldId id="263" r:id="rId15"/>
    <p:sldId id="283" r:id="rId16"/>
    <p:sldId id="288" r:id="rId17"/>
    <p:sldId id="264" r:id="rId18"/>
    <p:sldId id="290" r:id="rId19"/>
    <p:sldId id="268" r:id="rId20"/>
    <p:sldId id="267" r:id="rId21"/>
    <p:sldId id="269" r:id="rId22"/>
    <p:sldId id="273" r:id="rId23"/>
    <p:sldId id="287" r:id="rId24"/>
    <p:sldId id="270" r:id="rId25"/>
    <p:sldId id="284" r:id="rId26"/>
    <p:sldId id="285" r:id="rId27"/>
    <p:sldId id="286" r:id="rId28"/>
    <p:sldId id="272" r:id="rId29"/>
    <p:sldId id="289" r:id="rId30"/>
    <p:sldId id="313" r:id="rId31"/>
    <p:sldId id="314" r:id="rId32"/>
    <p:sldId id="315" r:id="rId33"/>
    <p:sldId id="316" r:id="rId34"/>
    <p:sldId id="317" r:id="rId35"/>
    <p:sldId id="318" r:id="rId36"/>
    <p:sldId id="319" r:id="rId37"/>
    <p:sldId id="320" r:id="rId38"/>
    <p:sldId id="321" r:id="rId39"/>
    <p:sldId id="32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5D6818D-D22D-41A6-83DE-71A2D64343DE}" type="datetimeFigureOut">
              <a:rPr lang="en-US" altLang="en-US"/>
              <a:pPr/>
              <a:t>06/02/2017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41D5616-62AF-4E1D-BA90-8E1FA6A4A7A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B12230B-9F31-42F7-B92E-0829919BDAEB}" type="datetimeFigureOut">
              <a:rPr lang="en-US" altLang="en-US"/>
              <a:pPr/>
              <a:t>06/02/2017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485F760-E1E1-4D8B-B53D-3AB0F2F8AD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fld id="{B562B8E1-6AFB-4925-9895-BE9F4E33C5CB}"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Click on the picture for a Discovery Channel link.</a:t>
            </a:r>
          </a:p>
          <a:p>
            <a:pPr eaLnBrk="1" hangingPunct="1">
              <a:spcBef>
                <a:spcPct val="0"/>
              </a:spcBef>
            </a:pPr>
            <a:endParaRPr lang="en-US" altLang="en-US" smtClean="0"/>
          </a:p>
          <a:p>
            <a:pPr eaLnBrk="1" hangingPunct="1">
              <a:spcBef>
                <a:spcPct val="0"/>
              </a:spcBef>
            </a:pPr>
            <a:r>
              <a:rPr lang="en-US" altLang="en-US" smtClean="0"/>
              <a:t>A water droplet falls as a sphere because of surface tension. That same tension can keep it from breaking and even allow it to bounce off a miniscule layer of air!</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fld id="{AAF6436D-D2FA-4736-8FE2-A847FFA25F22}"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8DC70791-946C-478F-B2D6-026F83B54AAD}" type="datetimeFigureOut">
              <a:rPr lang="en-US" altLang="en-US"/>
              <a:pPr/>
              <a:t>06/02/2017</a:t>
            </a:fld>
            <a:endParaRPr lang="en-US" alt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DBAF50B-EA26-4800-94FF-3E5E1A479918}" type="slidenum">
              <a:rPr lang="en-US" altLang="en-US"/>
              <a:pPr/>
              <a:t>‹#›</a:t>
            </a:fld>
            <a:endParaRPr lang="en-US" altLang="en-US"/>
          </a:p>
        </p:txBody>
      </p:sp>
    </p:spTree>
    <p:extLst>
      <p:ext uri="{BB962C8B-B14F-4D97-AF65-F5344CB8AC3E}">
        <p14:creationId xmlns:p14="http://schemas.microsoft.com/office/powerpoint/2010/main" val="31270821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64483648-06CF-4309-B263-9FFC04E93402}" type="datetimeFigureOut">
              <a:rPr lang="en-US" altLang="en-US"/>
              <a:pPr/>
              <a:t>06/02/2017</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18BA8DF3-EB6F-4381-BB92-019FEF5DDBB6}" type="slidenum">
              <a:rPr lang="en-US" altLang="en-US"/>
              <a:pPr/>
              <a:t>‹#›</a:t>
            </a:fld>
            <a:endParaRPr lang="en-US" altLang="en-US"/>
          </a:p>
        </p:txBody>
      </p:sp>
    </p:spTree>
    <p:extLst>
      <p:ext uri="{BB962C8B-B14F-4D97-AF65-F5344CB8AC3E}">
        <p14:creationId xmlns:p14="http://schemas.microsoft.com/office/powerpoint/2010/main" val="311649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7CB30FD9-C1A3-4045-8534-77B42814CDD3}" type="datetimeFigureOut">
              <a:rPr lang="en-US" altLang="en-US"/>
              <a:pPr/>
              <a:t>06/02/2017</a:t>
            </a:fld>
            <a:endParaRPr lang="en-US" alt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AE81C6C1-3070-471F-A074-D3D7D29A45F4}" type="slidenum">
              <a:rPr lang="en-US" altLang="en-US"/>
              <a:pPr/>
              <a:t>‹#›</a:t>
            </a:fld>
            <a:endParaRPr lang="en-US" altLang="en-US"/>
          </a:p>
        </p:txBody>
      </p:sp>
    </p:spTree>
    <p:extLst>
      <p:ext uri="{BB962C8B-B14F-4D97-AF65-F5344CB8AC3E}">
        <p14:creationId xmlns:p14="http://schemas.microsoft.com/office/powerpoint/2010/main" val="3842472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074AF377-1738-4003-A61C-3A6A48D6929A}" type="datetimeFigureOut">
              <a:rPr lang="en-US" altLang="en-US"/>
              <a:pPr/>
              <a:t>06/02/2017</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B82A3CB-8F3C-454E-AAB7-5B73B5D7AC41}" type="slidenum">
              <a:rPr lang="en-US" altLang="en-US"/>
              <a:pPr/>
              <a:t>‹#›</a:t>
            </a:fld>
            <a:endParaRPr lang="en-US" altLang="en-US"/>
          </a:p>
        </p:txBody>
      </p:sp>
    </p:spTree>
    <p:extLst>
      <p:ext uri="{BB962C8B-B14F-4D97-AF65-F5344CB8AC3E}">
        <p14:creationId xmlns:p14="http://schemas.microsoft.com/office/powerpoint/2010/main" val="256611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84DBDFE2-904F-434C-88A9-7B57EA4CB24F}" type="datetimeFigureOut">
              <a:rPr lang="en-US" altLang="en-US"/>
              <a:pPr/>
              <a:t>06/02/2017</a:t>
            </a:fld>
            <a:endParaRPr lang="en-US" alt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808DF58D-3730-4057-BCD6-E8943AA7B242}" type="slidenum">
              <a:rPr lang="en-US" altLang="en-US"/>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186349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fld id="{E10E8FD5-7289-4BE2-B940-044E246DAE06}" type="datetimeFigureOut">
              <a:rPr lang="en-US" altLang="en-US"/>
              <a:pPr/>
              <a:t>06/02/2017</a:t>
            </a:fld>
            <a:endParaRPr lang="en-US" altLang="en-US"/>
          </a:p>
        </p:txBody>
      </p:sp>
      <p:sp>
        <p:nvSpPr>
          <p:cNvPr id="6" name="Slide Number Placeholder 9"/>
          <p:cNvSpPr>
            <a:spLocks noGrp="1"/>
          </p:cNvSpPr>
          <p:nvPr>
            <p:ph type="sldNum" sz="quarter" idx="11"/>
          </p:nvPr>
        </p:nvSpPr>
        <p:spPr/>
        <p:txBody>
          <a:bodyPr/>
          <a:lstStyle>
            <a:lvl1pPr>
              <a:defRPr/>
            </a:lvl1pPr>
          </a:lstStyle>
          <a:p>
            <a:fld id="{90B5951F-CB7D-474F-85DD-8772B78B636A}"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77841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a:lvl1pPr>
          </a:lstStyle>
          <a:p>
            <a:fld id="{CEF3A926-BB1C-4EF8-B9D0-C339851D1970}" type="datetimeFigureOut">
              <a:rPr lang="en-US" altLang="en-US"/>
              <a:pPr/>
              <a:t>06/02/2017</a:t>
            </a:fld>
            <a:endParaRPr lang="en-US" altLang="en-US"/>
          </a:p>
        </p:txBody>
      </p:sp>
      <p:sp>
        <p:nvSpPr>
          <p:cNvPr id="8" name="Slide Number Placeholder 11"/>
          <p:cNvSpPr>
            <a:spLocks noGrp="1"/>
          </p:cNvSpPr>
          <p:nvPr>
            <p:ph type="sldNum" sz="quarter" idx="11"/>
          </p:nvPr>
        </p:nvSpPr>
        <p:spPr/>
        <p:txBody>
          <a:bodyPr/>
          <a:lstStyle>
            <a:lvl1pPr>
              <a:defRPr/>
            </a:lvl1pPr>
          </a:lstStyle>
          <a:p>
            <a:fld id="{7F5D7A43-7DAC-4056-82B0-2495891E314F}"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93730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D06EF99C-2EEB-4B22-ADF3-E4893058A14F}" type="datetimeFigureOut">
              <a:rPr lang="en-US" altLang="en-US"/>
              <a:pPr/>
              <a:t>06/02/2017</a:t>
            </a:fld>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3813EDD4-C58C-4364-9827-914A83F8E3D5}" type="slidenum">
              <a:rPr lang="en-US" altLang="en-US"/>
              <a:pPr/>
              <a:t>‹#›</a:t>
            </a:fld>
            <a:endParaRPr lang="en-US" altLang="en-US"/>
          </a:p>
        </p:txBody>
      </p:sp>
    </p:spTree>
    <p:extLst>
      <p:ext uri="{BB962C8B-B14F-4D97-AF65-F5344CB8AC3E}">
        <p14:creationId xmlns:p14="http://schemas.microsoft.com/office/powerpoint/2010/main" val="378327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39ECBC6-2E4B-41CD-9BCD-9B8812FC5246}" type="datetimeFigureOut">
              <a:rPr lang="en-US" altLang="en-US"/>
              <a:pPr/>
              <a:t>06/02/2017</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0111A46-DE0E-4110-ADF5-2D605D3EB7E7}" type="slidenum">
              <a:rPr lang="en-US" altLang="en-US"/>
              <a:pPr/>
              <a:t>‹#›</a:t>
            </a:fld>
            <a:endParaRPr lang="en-US" altLang="en-US"/>
          </a:p>
        </p:txBody>
      </p:sp>
    </p:spTree>
    <p:extLst>
      <p:ext uri="{BB962C8B-B14F-4D97-AF65-F5344CB8AC3E}">
        <p14:creationId xmlns:p14="http://schemas.microsoft.com/office/powerpoint/2010/main" val="204745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8C3B6AFA-8A63-45F8-929F-F44C451B537A}" type="datetimeFigureOut">
              <a:rPr lang="en-US" altLang="en-US"/>
              <a:pPr/>
              <a:t>06/02/2017</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A4BF0281-B3D3-4A6B-84F7-14D3E0191AAB}" type="slidenum">
              <a:rPr lang="en-US" altLang="en-US"/>
              <a:pPr/>
              <a:t>‹#›</a:t>
            </a:fld>
            <a:endParaRPr lang="en-US" altLang="en-US"/>
          </a:p>
        </p:txBody>
      </p:sp>
    </p:spTree>
    <p:extLst>
      <p:ext uri="{BB962C8B-B14F-4D97-AF65-F5344CB8AC3E}">
        <p14:creationId xmlns:p14="http://schemas.microsoft.com/office/powerpoint/2010/main" val="103520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fld id="{4A4AB2F9-CC03-4D56-81CB-3E351700E0ED}" type="datetimeFigureOut">
              <a:rPr lang="en-US" altLang="en-US"/>
              <a:pPr/>
              <a:t>06/02/2017</a:t>
            </a:fld>
            <a:endParaRPr lang="en-US" alt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31C0ADB3-9222-48B6-8E0D-808BCAFC4125}"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9045342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fld id="{ADF4AE08-B42F-45E0-AECD-5311EC6E1A72}" type="datetimeFigureOut">
              <a:rPr lang="en-US" altLang="en-US"/>
              <a:pPr/>
              <a:t>06/02/2017</a:t>
            </a:fld>
            <a:endParaRPr lang="en-US" alt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A490D22B-F77F-4827-B572-0B3F4BB073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7" r:id="rId1"/>
    <p:sldLayoutId id="2147483823" r:id="rId2"/>
    <p:sldLayoutId id="2147483828" r:id="rId3"/>
    <p:sldLayoutId id="2147483829" r:id="rId4"/>
    <p:sldLayoutId id="2147483830" r:id="rId5"/>
    <p:sldLayoutId id="2147483824" r:id="rId6"/>
    <p:sldLayoutId id="2147483831" r:id="rId7"/>
    <p:sldLayoutId id="2147483825" r:id="rId8"/>
    <p:sldLayoutId id="2147483832" r:id="rId9"/>
    <p:sldLayoutId id="2147483826" r:id="rId10"/>
    <p:sldLayoutId id="2147483833" r:id="rId11"/>
  </p:sldLayoutIdLst>
  <p:txStyles>
    <p:titleStyle>
      <a:lvl1pPr algn="l" rtl="0" eaLnBrk="0" fontAlgn="base" hangingPunct="0">
        <a:spcBef>
          <a:spcPct val="0"/>
        </a:spcBef>
        <a:spcAft>
          <a:spcPct val="0"/>
        </a:spcAft>
        <a:defRPr sz="4400"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400">
          <a:solidFill>
            <a:schemeClr val="tx2"/>
          </a:solidFill>
          <a:latin typeface="Tw Cen MT" charset="0"/>
          <a:ea typeface="MS PGothic" panose="020B0600070205080204" pitchFamily="34" charset="-128"/>
          <a:cs typeface="ＭＳ Ｐゴシック" charset="0"/>
        </a:defRPr>
      </a:lvl2pPr>
      <a:lvl3pPr algn="l" rtl="0" eaLnBrk="0" fontAlgn="base" hangingPunct="0">
        <a:spcBef>
          <a:spcPct val="0"/>
        </a:spcBef>
        <a:spcAft>
          <a:spcPct val="0"/>
        </a:spcAft>
        <a:defRPr sz="4400">
          <a:solidFill>
            <a:schemeClr val="tx2"/>
          </a:solidFill>
          <a:latin typeface="Tw Cen MT" charset="0"/>
          <a:ea typeface="MS PGothic" panose="020B0600070205080204" pitchFamily="34" charset="-128"/>
          <a:cs typeface="ＭＳ Ｐゴシック" charset="0"/>
        </a:defRPr>
      </a:lvl3pPr>
      <a:lvl4pPr algn="l" rtl="0" eaLnBrk="0" fontAlgn="base" hangingPunct="0">
        <a:spcBef>
          <a:spcPct val="0"/>
        </a:spcBef>
        <a:spcAft>
          <a:spcPct val="0"/>
        </a:spcAft>
        <a:defRPr sz="4400">
          <a:solidFill>
            <a:schemeClr val="tx2"/>
          </a:solidFill>
          <a:latin typeface="Tw Cen MT" charset="0"/>
          <a:ea typeface="MS PGothic" panose="020B0600070205080204" pitchFamily="34" charset="-128"/>
          <a:cs typeface="ＭＳ Ｐゴシック" charset="0"/>
        </a:defRPr>
      </a:lvl4pPr>
      <a:lvl5pPr algn="l" rtl="0" eaLnBrk="0" fontAlgn="base" hangingPunct="0">
        <a:spcBef>
          <a:spcPct val="0"/>
        </a:spcBef>
        <a:spcAft>
          <a:spcPct val="0"/>
        </a:spcAft>
        <a:defRPr sz="4400">
          <a:solidFill>
            <a:schemeClr val="tx2"/>
          </a:solidFill>
          <a:latin typeface="Tw Cen MT" charset="0"/>
          <a:ea typeface="MS PGothic" panose="020B0600070205080204" pitchFamily="34" charset="-128"/>
          <a:cs typeface="ＭＳ Ｐゴシック"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S PGothic" panose="020B0600070205080204" pitchFamily="34"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S PGothic" panose="020B0600070205080204" pitchFamily="34" charset="-128"/>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S PGothic" panose="020B0600070205080204" pitchFamily="34" charset="-128"/>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S PGothic" panose="020B0600070205080204" pitchFamily="34" charset="-128"/>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S PGothic" panose="020B0600070205080204"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file:///\\localhost\%3ciframe%20width=%22420%22%20height=%22315%22%20src=%22https\::www.youtube.com:embed:60SgZgK3Gss%22%20frameborder=%220%22%20allowfullscreen%3e%3c:iframe%3e"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imgres?imgurl=http://www.kevincraig.us/images/www.maggotsack.com/wp-content/uploads/2008/02/tug-o-war.jpg&amp;imgrefurl=http://www.kevincraig.us/tug.htm&amp;usg=__xIXyIJkvfja4OwAxpidR5C085TI=&amp;h=282&amp;w=425&amp;sz=117&amp;hl=en&amp;start=3&amp;sig2=xyV_NcIEDBaTCYe1iPYXzQ&amp;zoom=1&amp;tbnid=VQCiPX1OS9vAqM:&amp;tbnh=84&amp;tbnw=126&amp;ei=6ChpTo3cB43UgQfVxrHXDA&amp;prev=/search?q=tug+of+war&amp;um=1&amp;hl=en&amp;safe=active&amp;sa=N&amp;tbm=isch&amp;um=1&amp;itbs=1"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imgres?imgurl=http://2.bp.blogspot.com/-J318G42bvX4/Teo9HTRhEYI/AAAAAAAAAZI/JGt8kPJBJSw/s1600/Sweating.jpg&amp;imgrefurl=http://fibroofoz.blogspot.com/2011/05/sweaty-spoonie-cheating-heat.html&amp;usg=__VgFotDVUoPiqUDcpB45ge961Chk=&amp;h=1497&amp;w=1152&amp;sz=198&amp;hl=en&amp;start=20&amp;sig2=nKLltlpA9EFPcJFzP_YPRQ&amp;zoom=1&amp;tbnid=SPbF_UIOz1MBVM:&amp;tbnh=150&amp;tbnw=115&amp;ei=ESxpTsbrOJPEgAeru-DtDA&amp;prev=/search?q=sweating&amp;um=1&amp;hl=en&amp;safe=active&amp;sa=N&amp;tbm=isch&amp;um=1&amp;itbs=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imgres?imgurl=http://www.anointedblog.com/wp1/wp-content/plugins/RSSPoster_PRO/cache/46995_polar-bear-on-ice.jpg&amp;imgrefurl=http://www.anointedblog.com/?p=6700&amp;usg=__HHZAv9DW8CX10tYqddsEPLJ42jo=&amp;h=348&amp;w=355&amp;sz=40&amp;hl=en&amp;start=9&amp;sig2=sExCVRMV86DYX95kEvf8aw&amp;zoom=1&amp;tbnid=r6PRJycHF1JP0M:&amp;tbnh=119&amp;tbnw=121&amp;ei=MStpTsXlMcSBgAeH3YDrDA&amp;prev=/search?q=polar+bear&amp;um=1&amp;hl=en&amp;safe=active&amp;sa=N&amp;tbm=isch&amp;um=1&amp;itbs=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0eNSnj4ZfZ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17231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12775" y="228600"/>
            <a:ext cx="8153400" cy="990600"/>
          </a:xfrm>
        </p:spPr>
        <p:txBody>
          <a:bodyPr/>
          <a:lstStyle/>
          <a:p>
            <a:pPr eaLnBrk="1" hangingPunct="1"/>
            <a:r>
              <a:rPr lang="en-US" altLang="en-US" smtClean="0">
                <a:latin typeface="Impact" panose="020B0806030902050204" pitchFamily="34" charset="0"/>
              </a:rPr>
              <a:t>Why is water polar?</a:t>
            </a:r>
            <a:endParaRPr lang="en-US" altLang="en-US" smtClean="0"/>
          </a:p>
        </p:txBody>
      </p:sp>
      <p:sp>
        <p:nvSpPr>
          <p:cNvPr id="24578" name="Content Placeholder 2"/>
          <p:cNvSpPr>
            <a:spLocks noGrp="1"/>
          </p:cNvSpPr>
          <p:nvPr>
            <p:ph sz="quarter" idx="1"/>
          </p:nvPr>
        </p:nvSpPr>
        <p:spPr>
          <a:xfrm>
            <a:off x="612775" y="1600200"/>
            <a:ext cx="5102225" cy="4495800"/>
          </a:xfrm>
        </p:spPr>
        <p:txBody>
          <a:bodyPr/>
          <a:lstStyle/>
          <a:p>
            <a:pPr eaLnBrk="1" hangingPunct="1"/>
            <a:r>
              <a:rPr lang="en-US" altLang="en-US" smtClean="0">
                <a:latin typeface="Calibri" panose="020F0502020204030204" pitchFamily="34" charset="0"/>
              </a:rPr>
              <a:t>H</a:t>
            </a:r>
            <a:r>
              <a:rPr lang="en-US" altLang="en-US" sz="1800" smtClean="0">
                <a:latin typeface="Calibri" panose="020F0502020204030204" pitchFamily="34" charset="0"/>
              </a:rPr>
              <a:t>2</a:t>
            </a:r>
            <a:r>
              <a:rPr lang="en-US" altLang="en-US" smtClean="0">
                <a:latin typeface="Calibri" panose="020F0502020204030204" pitchFamily="34" charset="0"/>
              </a:rPr>
              <a:t>0 is </a:t>
            </a:r>
            <a:r>
              <a:rPr lang="en-US" altLang="en-US" smtClean="0">
                <a:solidFill>
                  <a:srgbClr val="FF0000"/>
                </a:solidFill>
                <a:latin typeface="Calibri" panose="020F0502020204030204" pitchFamily="34" charset="0"/>
              </a:rPr>
              <a:t>polar</a:t>
            </a:r>
            <a:r>
              <a:rPr lang="en-US" altLang="en-US" smtClean="0">
                <a:latin typeface="Calibri" panose="020F0502020204030204" pitchFamily="34" charset="0"/>
              </a:rPr>
              <a:t> b/c it has a slightly + and a slightly – end.</a:t>
            </a:r>
          </a:p>
          <a:p>
            <a:pPr eaLnBrk="1" hangingPunct="1"/>
            <a:r>
              <a:rPr lang="en-US" altLang="en-US" u="sng" smtClean="0">
                <a:latin typeface="Calibri" panose="020F0502020204030204" pitchFamily="34" charset="0"/>
              </a:rPr>
              <a:t>Polarity</a:t>
            </a:r>
            <a:r>
              <a:rPr lang="en-US" altLang="en-US" smtClean="0">
                <a:latin typeface="Calibri" panose="020F0502020204030204" pitchFamily="34" charset="0"/>
              </a:rPr>
              <a:t>- n. The state of having 2 opposite ends.</a:t>
            </a:r>
          </a:p>
          <a:p>
            <a:pPr lvl="1" eaLnBrk="1" hangingPunct="1"/>
            <a:r>
              <a:rPr lang="en-US" altLang="en-US" smtClean="0">
                <a:latin typeface="Calibri" panose="020F0502020204030204" pitchFamily="34" charset="0"/>
              </a:rPr>
              <a:t>What else has a positive and negative end?</a:t>
            </a:r>
          </a:p>
          <a:p>
            <a:pPr lvl="1" eaLnBrk="1" hangingPunct="1"/>
            <a:r>
              <a:rPr lang="en-US" altLang="en-US" smtClean="0">
                <a:latin typeface="Calibri" panose="020F0502020204030204" pitchFamily="34" charset="0"/>
              </a:rPr>
              <a:t>When else do we use the word polar?</a:t>
            </a:r>
          </a:p>
          <a:p>
            <a:pPr eaLnBrk="1" hangingPunct="1"/>
            <a:endParaRPr lang="en-US" altLang="en-US"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33400"/>
            <a:ext cx="27432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05200"/>
            <a:ext cx="305276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4)">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362200"/>
            <a:ext cx="24384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title"/>
          </p:nvPr>
        </p:nvSpPr>
        <p:spPr>
          <a:xfrm>
            <a:off x="612775" y="228600"/>
            <a:ext cx="8153400" cy="990600"/>
          </a:xfrm>
        </p:spPr>
        <p:txBody>
          <a:bodyPr/>
          <a:lstStyle/>
          <a:p>
            <a:pPr eaLnBrk="1" hangingPunct="1"/>
            <a:r>
              <a:rPr lang="en-US" altLang="en-US" smtClean="0"/>
              <a:t>Practice</a:t>
            </a:r>
          </a:p>
        </p:txBody>
      </p:sp>
      <p:sp>
        <p:nvSpPr>
          <p:cNvPr id="3" name="Content Placeholder 2"/>
          <p:cNvSpPr>
            <a:spLocks noGrp="1"/>
          </p:cNvSpPr>
          <p:nvPr>
            <p:ph sz="quarter" idx="1"/>
          </p:nvPr>
        </p:nvSpPr>
        <p:spPr>
          <a:xfrm>
            <a:off x="612775" y="1600200"/>
            <a:ext cx="8153400" cy="9144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ea typeface="+mn-ea"/>
                <a:cs typeface="+mn-cs"/>
              </a:rPr>
              <a:t>Which diagram of a water molecule is correct?</a:t>
            </a:r>
          </a:p>
          <a:p>
            <a:pPr marL="640080" lvl="1" indent="-274320" eaLnBrk="1" fontAlgn="auto" hangingPunct="1">
              <a:spcAft>
                <a:spcPts val="0"/>
              </a:spcAft>
              <a:buFont typeface="Wingdings 2"/>
              <a:buChar char=""/>
              <a:defRPr/>
            </a:pPr>
            <a:r>
              <a:rPr lang="en-US" b="1" dirty="0" smtClean="0">
                <a:ea typeface="+mn-ea"/>
              </a:rPr>
              <a:t>Choose the answer AND explain why.</a:t>
            </a:r>
            <a:endParaRPr lang="en-US" b="1" dirty="0">
              <a:ea typeface="+mn-ea"/>
            </a:endParaRPr>
          </a:p>
        </p:txBody>
      </p:sp>
      <p:pic>
        <p:nvPicPr>
          <p:cNvPr id="2560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424113"/>
            <a:ext cx="23828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448175"/>
            <a:ext cx="25082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2057400" y="2500313"/>
            <a:ext cx="1828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sz="4400"/>
              <a:t>A</a:t>
            </a:r>
          </a:p>
        </p:txBody>
      </p:sp>
      <p:sp>
        <p:nvSpPr>
          <p:cNvPr id="25607" name="TextBox 6"/>
          <p:cNvSpPr txBox="1">
            <a:spLocks noChangeArrowheads="1"/>
          </p:cNvSpPr>
          <p:nvPr/>
        </p:nvSpPr>
        <p:spPr bwMode="auto">
          <a:xfrm>
            <a:off x="5257800" y="2500313"/>
            <a:ext cx="1828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sz="4400"/>
              <a:t>B</a:t>
            </a:r>
          </a:p>
        </p:txBody>
      </p:sp>
      <p:pic>
        <p:nvPicPr>
          <p:cNvPr id="2560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l="9692" t="9924" r="9746" b="11450"/>
          <a:stretch>
            <a:fillRect/>
          </a:stretch>
        </p:blipFill>
        <p:spPr bwMode="auto">
          <a:xfrm>
            <a:off x="5181600" y="4724400"/>
            <a:ext cx="19050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1"/>
          <p:cNvSpPr txBox="1">
            <a:spLocks noChangeArrowheads="1"/>
          </p:cNvSpPr>
          <p:nvPr/>
        </p:nvSpPr>
        <p:spPr bwMode="auto">
          <a:xfrm>
            <a:off x="1981200" y="4800600"/>
            <a:ext cx="182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sz="4400"/>
              <a:t>C</a:t>
            </a:r>
          </a:p>
        </p:txBody>
      </p:sp>
      <p:sp>
        <p:nvSpPr>
          <p:cNvPr id="25610" name="TextBox 12"/>
          <p:cNvSpPr txBox="1">
            <a:spLocks noChangeArrowheads="1"/>
          </p:cNvSpPr>
          <p:nvPr/>
        </p:nvSpPr>
        <p:spPr bwMode="auto">
          <a:xfrm>
            <a:off x="5257800" y="4724400"/>
            <a:ext cx="182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sz="4400"/>
              <a:t>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hangingPunct="1"/>
            <a:r>
              <a:rPr lang="en-US" altLang="en-US" sz="5400" smtClean="0">
                <a:effectLst>
                  <a:outerShdw blurRad="38100" dist="38100" dir="2700000" algn="tl">
                    <a:srgbClr val="C0C0C0"/>
                  </a:outerShdw>
                </a:effectLst>
                <a:latin typeface="Impact" panose="020B0806030902050204" pitchFamily="34" charset="0"/>
              </a:rPr>
              <a:t>What is Hydrogen Bonding?</a:t>
            </a:r>
          </a:p>
        </p:txBody>
      </p:sp>
      <p:sp>
        <p:nvSpPr>
          <p:cNvPr id="3" name="Content Placeholder 2"/>
          <p:cNvSpPr>
            <a:spLocks noGrp="1"/>
          </p:cNvSpPr>
          <p:nvPr>
            <p:ph sz="quarter" idx="1"/>
          </p:nvPr>
        </p:nvSpPr>
        <p:spPr>
          <a:xfrm>
            <a:off x="612775" y="1600200"/>
            <a:ext cx="4187825" cy="5029200"/>
          </a:xfrm>
        </p:spPr>
        <p:txBody>
          <a:bodyPr/>
          <a:lstStyle/>
          <a:p>
            <a:pPr eaLnBrk="1" hangingPunct="1"/>
            <a:r>
              <a:rPr lang="en-US" altLang="en-US" smtClean="0"/>
              <a:t>The </a:t>
            </a:r>
            <a:r>
              <a:rPr lang="en-US" altLang="en-US" smtClean="0">
                <a:solidFill>
                  <a:srgbClr val="C00000"/>
                </a:solidFill>
              </a:rPr>
              <a:t>bond</a:t>
            </a:r>
            <a:r>
              <a:rPr lang="en-US" altLang="en-US" smtClean="0"/>
              <a:t> between the </a:t>
            </a:r>
            <a:r>
              <a:rPr lang="en-US" altLang="en-US" smtClean="0">
                <a:solidFill>
                  <a:srgbClr val="C00000"/>
                </a:solidFill>
              </a:rPr>
              <a:t>O</a:t>
            </a:r>
            <a:r>
              <a:rPr lang="en-US" altLang="en-US" smtClean="0"/>
              <a:t> and </a:t>
            </a:r>
            <a:r>
              <a:rPr lang="en-US" altLang="en-US" smtClean="0">
                <a:solidFill>
                  <a:srgbClr val="C00000"/>
                </a:solidFill>
              </a:rPr>
              <a:t>H </a:t>
            </a:r>
            <a:r>
              <a:rPr lang="en-US" altLang="en-US" smtClean="0"/>
              <a:t>atoms of different water molecules.</a:t>
            </a:r>
          </a:p>
          <a:p>
            <a:pPr lvl="1" eaLnBrk="1" hangingPunct="1"/>
            <a:r>
              <a:rPr lang="en-US" altLang="en-US" smtClean="0"/>
              <a:t>The positive H is attracted to the negative O.</a:t>
            </a:r>
          </a:p>
          <a:p>
            <a:pPr lvl="1" eaLnBrk="1" hangingPunct="1"/>
            <a:r>
              <a:rPr lang="en-US" altLang="en-US" smtClean="0"/>
              <a:t>Hydrogen bonds are very </a:t>
            </a:r>
            <a:r>
              <a:rPr lang="en-US" altLang="en-US" smtClean="0">
                <a:solidFill>
                  <a:srgbClr val="C00000"/>
                </a:solidFill>
              </a:rPr>
              <a:t>weak</a:t>
            </a:r>
            <a:r>
              <a:rPr lang="en-US" altLang="en-US" smtClean="0"/>
              <a:t>.</a:t>
            </a:r>
          </a:p>
          <a:p>
            <a:pPr lvl="1" eaLnBrk="1" hangingPunct="1">
              <a:buFont typeface="Wingdings 2" panose="05020102010507070707" pitchFamily="18" charset="2"/>
              <a:buNone/>
            </a:pPr>
            <a:r>
              <a:rPr lang="en-US" altLang="en-US" smtClean="0"/>
              <a:t>			</a:t>
            </a:r>
            <a:r>
              <a:rPr lang="en-US" altLang="en-US" smtClean="0">
                <a:solidFill>
                  <a:srgbClr val="7030A0"/>
                </a:solidFill>
              </a:rPr>
              <a:t>Draw this…</a:t>
            </a:r>
          </a:p>
        </p:txBody>
      </p:sp>
      <p:pic>
        <p:nvPicPr>
          <p:cNvPr id="26627" name="Picture 2" descr="http://course1.winona.edu/sberg/ILLUST/H-bond5.gif"/>
          <p:cNvPicPr>
            <a:picLocks noChangeAspect="1" noChangeArrowheads="1"/>
          </p:cNvPicPr>
          <p:nvPr/>
        </p:nvPicPr>
        <p:blipFill>
          <a:blip r:embed="rId2">
            <a:extLst>
              <a:ext uri="{28A0092B-C50C-407E-A947-70E740481C1C}">
                <a14:useLocalDpi xmlns:a14="http://schemas.microsoft.com/office/drawing/2010/main" val="0"/>
              </a:ext>
            </a:extLst>
          </a:blip>
          <a:srcRect l="36365" t="37386"/>
          <a:stretch>
            <a:fillRect/>
          </a:stretch>
        </p:blipFill>
        <p:spPr bwMode="auto">
          <a:xfrm>
            <a:off x="5562600" y="2438400"/>
            <a:ext cx="2667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19956566">
            <a:off x="4095750" y="5303838"/>
            <a:ext cx="16002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12775" y="228600"/>
            <a:ext cx="8153400" cy="990600"/>
          </a:xfrm>
        </p:spPr>
        <p:txBody>
          <a:bodyPr/>
          <a:lstStyle/>
          <a:p>
            <a:pPr eaLnBrk="1" hangingPunct="1"/>
            <a:r>
              <a:rPr lang="en-US" altLang="en-US" smtClean="0"/>
              <a:t>Explore with Pennies!</a:t>
            </a:r>
          </a:p>
        </p:txBody>
      </p:sp>
      <p:sp>
        <p:nvSpPr>
          <p:cNvPr id="27650" name="Content Placeholder 2"/>
          <p:cNvSpPr>
            <a:spLocks noGrp="1"/>
          </p:cNvSpPr>
          <p:nvPr>
            <p:ph sz="quarter" idx="1"/>
          </p:nvPr>
        </p:nvSpPr>
        <p:spPr>
          <a:xfrm>
            <a:off x="612775" y="1600200"/>
            <a:ext cx="8153400" cy="609600"/>
          </a:xfrm>
        </p:spPr>
        <p:txBody>
          <a:bodyPr/>
          <a:lstStyle/>
          <a:p>
            <a:pPr eaLnBrk="1" hangingPunct="1"/>
            <a:r>
              <a:rPr lang="en-US" altLang="en-US" smtClean="0"/>
              <a:t>What property of water was this?</a:t>
            </a:r>
          </a:p>
        </p:txBody>
      </p:sp>
      <p:pic>
        <p:nvPicPr>
          <p:cNvPr id="27651" name="Picture 2" descr="http://2.bp.blogspot.com/_bQsYBGKxf5Y/Sb52G5kyC0I/AAAAAAAALzY/f8f3ldOYcmM/s400/DSCF0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33600"/>
            <a:ext cx="35814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hangingPunct="1"/>
            <a:r>
              <a:rPr lang="en-US" altLang="en-US" sz="5400" smtClean="0">
                <a:effectLst>
                  <a:outerShdw blurRad="38100" dist="38100" dir="2700000" algn="tl">
                    <a:srgbClr val="C0C0C0"/>
                  </a:outerShdw>
                </a:effectLst>
                <a:latin typeface="Impact" panose="020B0806030902050204" pitchFamily="34" charset="0"/>
              </a:rPr>
              <a:t>What is Cohesion?</a:t>
            </a:r>
          </a:p>
        </p:txBody>
      </p:sp>
      <p:sp>
        <p:nvSpPr>
          <p:cNvPr id="3" name="Content Placeholder 2"/>
          <p:cNvSpPr>
            <a:spLocks noGrp="1"/>
          </p:cNvSpPr>
          <p:nvPr>
            <p:ph sz="quarter" idx="1"/>
          </p:nvPr>
        </p:nvSpPr>
        <p:spPr>
          <a:xfrm>
            <a:off x="612775" y="1600200"/>
            <a:ext cx="8153400" cy="2133600"/>
          </a:xfrm>
        </p:spPr>
        <p:txBody>
          <a:bodyPr/>
          <a:lstStyle/>
          <a:p>
            <a:pPr eaLnBrk="1" hangingPunct="1"/>
            <a:r>
              <a:rPr lang="en-US" altLang="en-US" dirty="0" smtClean="0">
                <a:latin typeface="Calibri" panose="020F0502020204030204" pitchFamily="34" charset="0"/>
              </a:rPr>
              <a:t>Cohesion is the </a:t>
            </a:r>
            <a:r>
              <a:rPr lang="en-US" altLang="en-US" dirty="0" smtClean="0">
                <a:solidFill>
                  <a:srgbClr val="C00000"/>
                </a:solidFill>
                <a:latin typeface="Calibri" panose="020F0502020204030204" pitchFamily="34" charset="0"/>
              </a:rPr>
              <a:t>attraction</a:t>
            </a:r>
            <a:r>
              <a:rPr lang="en-US" altLang="en-US" dirty="0" smtClean="0">
                <a:latin typeface="Calibri" panose="020F0502020204030204" pitchFamily="34" charset="0"/>
              </a:rPr>
              <a:t> of water molecules to </a:t>
            </a:r>
            <a:r>
              <a:rPr lang="en-US" altLang="en-US" u="sng" dirty="0" smtClean="0">
                <a:latin typeface="Calibri" panose="020F0502020204030204" pitchFamily="34" charset="0"/>
              </a:rPr>
              <a:t>each other.</a:t>
            </a:r>
          </a:p>
          <a:p>
            <a:pPr lvl="1" eaLnBrk="1" hangingPunct="1"/>
            <a:r>
              <a:rPr lang="en-US" altLang="en-US" dirty="0" smtClean="0">
                <a:latin typeface="Calibri" panose="020F0502020204030204" pitchFamily="34" charset="0"/>
              </a:rPr>
              <a:t>Co= together (ex: cooperate, covalent etc.)</a:t>
            </a:r>
          </a:p>
          <a:p>
            <a:pPr lvl="1" eaLnBrk="1" hangingPunct="1"/>
            <a:r>
              <a:rPr lang="en-US" altLang="en-US" dirty="0" smtClean="0">
                <a:latin typeface="Calibri" panose="020F0502020204030204" pitchFamily="34" charset="0"/>
              </a:rPr>
              <a:t>“</a:t>
            </a:r>
            <a:r>
              <a:rPr lang="en-US" altLang="ja-JP" dirty="0" err="1" smtClean="0">
                <a:latin typeface="Calibri" panose="020F0502020204030204" pitchFamily="34" charset="0"/>
              </a:rPr>
              <a:t>hesion</a:t>
            </a:r>
            <a:r>
              <a:rPr lang="en-US" altLang="en-US" dirty="0" smtClean="0">
                <a:latin typeface="Calibri" panose="020F0502020204030204" pitchFamily="34" charset="0"/>
              </a:rPr>
              <a:t>”</a:t>
            </a:r>
            <a:r>
              <a:rPr lang="en-US" altLang="ja-JP" dirty="0" smtClean="0">
                <a:latin typeface="Calibri" panose="020F0502020204030204" pitchFamily="34" charset="0"/>
              </a:rPr>
              <a:t>= to stick </a:t>
            </a:r>
            <a:endParaRPr lang="en-US" altLang="ja-JP" dirty="0" smtClean="0"/>
          </a:p>
          <a:p>
            <a:pPr eaLnBrk="1" hangingPunct="1"/>
            <a:endParaRPr lang="en-US" altLang="en-US" dirty="0" smtClean="0"/>
          </a:p>
        </p:txBody>
      </p:sp>
      <p:pic>
        <p:nvPicPr>
          <p:cNvPr id="28675" name="Picture 2" descr="http://bio1151b.nicerweb.net/Locked/media/ch03/03_04WaterStrider_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191000"/>
            <a:ext cx="36195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http://thebigblogtheory.files.wordpress.com/2010/09/shuttle-bubb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8600"/>
            <a:ext cx="28194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3"/>
          <p:cNvSpPr txBox="1">
            <a:spLocks noChangeArrowheads="1"/>
          </p:cNvSpPr>
          <p:nvPr/>
        </p:nvSpPr>
        <p:spPr bwMode="auto">
          <a:xfrm>
            <a:off x="4876800" y="37338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sz="1800"/>
              <a:t>Surface Tension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pPr eaLnBrk="1" hangingPunct="1"/>
            <a:r>
              <a:rPr lang="en-US" altLang="en-US" smtClean="0"/>
              <a:t>What causes cohesion?</a:t>
            </a:r>
          </a:p>
        </p:txBody>
      </p:sp>
      <p:sp>
        <p:nvSpPr>
          <p:cNvPr id="29698" name="Content Placeholder 2"/>
          <p:cNvSpPr>
            <a:spLocks noGrp="1"/>
          </p:cNvSpPr>
          <p:nvPr>
            <p:ph sz="quarter" idx="1"/>
          </p:nvPr>
        </p:nvSpPr>
        <p:spPr>
          <a:xfrm>
            <a:off x="612775" y="1600200"/>
            <a:ext cx="8153400" cy="4495800"/>
          </a:xfrm>
        </p:spPr>
        <p:txBody>
          <a:bodyPr/>
          <a:lstStyle/>
          <a:p>
            <a:pPr eaLnBrk="1" hangingPunct="1"/>
            <a:r>
              <a:rPr lang="en-US" altLang="en-US" smtClean="0"/>
              <a:t>Hydrogen bonds hold together the water molecules.</a:t>
            </a:r>
          </a:p>
          <a:p>
            <a:pPr eaLnBrk="1" hangingPunct="1"/>
            <a:endParaRPr lang="en-US" altLang="en-US" smtClean="0"/>
          </a:p>
          <a:p>
            <a:pPr eaLnBrk="1" hangingPunct="1">
              <a:buFont typeface="Wingdings" panose="05000000000000000000" pitchFamily="2" charset="2"/>
              <a:buNone/>
            </a:pPr>
            <a:endParaRPr lang="en-US" altLang="en-US" smtClean="0"/>
          </a:p>
        </p:txBody>
      </p:sp>
      <p:pic>
        <p:nvPicPr>
          <p:cNvPr id="29699" name="Picture 2" descr="http://ecologycenter.org/tfs/images/2006spring/cohe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339975"/>
            <a:ext cx="52578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rot="1574472">
            <a:off x="1708150" y="3390900"/>
            <a:ext cx="1676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p:cNvPicPr>
            <a:picLocks noChangeAspect="1"/>
          </p:cNvPicPr>
          <p:nvPr/>
        </p:nvPicPr>
        <p:blipFill>
          <a:blip r:embed="rId3">
            <a:extLst>
              <a:ext uri="{28A0092B-C50C-407E-A947-70E740481C1C}">
                <a14:useLocalDpi xmlns:a14="http://schemas.microsoft.com/office/drawing/2010/main" val="0"/>
              </a:ext>
            </a:extLst>
          </a:blip>
          <a:srcRect b="3400"/>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noGrp="1"/>
          </p:cNvSpPr>
          <p:nvPr>
            <p:ph type="ctrTitle"/>
          </p:nvPr>
        </p:nvSpPr>
        <p:spPr>
          <a:xfrm>
            <a:off x="3505200" y="1158875"/>
            <a:ext cx="4191000" cy="923925"/>
          </a:xfrm>
        </p:spPr>
        <p:txBody>
          <a:bodyPr>
            <a:spAutoFit/>
          </a:bodyPr>
          <a:lstStyle/>
          <a:p>
            <a:pPr algn="ctr" eaLnBrk="1" hangingPunct="1"/>
            <a:r>
              <a:rPr lang="en-US" altLang="en-US" sz="6000" cap="none" smtClean="0">
                <a:solidFill>
                  <a:schemeClr val="bg1"/>
                </a:solidFill>
                <a:effectLst>
                  <a:outerShdw blurRad="38100" dist="38100" dir="2700000" algn="tl">
                    <a:srgbClr val="FFFFFF"/>
                  </a:outerShdw>
                </a:effectLst>
              </a:rPr>
              <a:t>Water</a:t>
            </a:r>
            <a:r>
              <a:rPr lang="en-US" altLang="en-US" cap="none" smtClean="0">
                <a:solidFill>
                  <a:schemeClr val="bg1"/>
                </a:solidFill>
                <a:effectLst>
                  <a:outerShdw blurRad="38100" dist="38100" dir="2700000" algn="tl">
                    <a:srgbClr val="FFFFFF"/>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hangingPunct="1"/>
            <a:r>
              <a:rPr lang="en-US" altLang="en-US" sz="5400" smtClean="0">
                <a:effectLst>
                  <a:outerShdw blurRad="38100" dist="38100" dir="2700000" algn="tl">
                    <a:srgbClr val="C0C0C0"/>
                  </a:outerShdw>
                </a:effectLst>
                <a:latin typeface="Impact" panose="020B0806030902050204" pitchFamily="34" charset="0"/>
              </a:rPr>
              <a:t>What is Adhesion?</a:t>
            </a:r>
          </a:p>
        </p:txBody>
      </p:sp>
      <p:sp>
        <p:nvSpPr>
          <p:cNvPr id="3" name="Content Placeholder 2"/>
          <p:cNvSpPr>
            <a:spLocks noGrp="1"/>
          </p:cNvSpPr>
          <p:nvPr>
            <p:ph sz="quarter" idx="1"/>
          </p:nvPr>
        </p:nvSpPr>
        <p:spPr>
          <a:xfrm>
            <a:off x="612775" y="1600200"/>
            <a:ext cx="8153400" cy="4495800"/>
          </a:xfrm>
        </p:spPr>
        <p:txBody>
          <a:bodyPr/>
          <a:lstStyle/>
          <a:p>
            <a:pPr eaLnBrk="1" hangingPunct="1"/>
            <a:r>
              <a:rPr lang="en-US" altLang="en-US" dirty="0" smtClean="0">
                <a:latin typeface="Calibri" panose="020F0502020204030204" pitchFamily="34" charset="0"/>
              </a:rPr>
              <a:t>Adhesion is the attraction of water molecules to </a:t>
            </a:r>
            <a:r>
              <a:rPr lang="en-US" altLang="en-US" dirty="0" smtClean="0">
                <a:solidFill>
                  <a:srgbClr val="C00000"/>
                </a:solidFill>
                <a:latin typeface="Calibri" panose="020F0502020204030204" pitchFamily="34" charset="0"/>
              </a:rPr>
              <a:t>other substances</a:t>
            </a:r>
            <a:r>
              <a:rPr lang="en-US" altLang="en-US" dirty="0" smtClean="0">
                <a:latin typeface="Calibri" panose="020F0502020204030204" pitchFamily="34" charset="0"/>
              </a:rPr>
              <a:t>.</a:t>
            </a:r>
          </a:p>
          <a:p>
            <a:pPr eaLnBrk="1" hangingPunct="1"/>
            <a:r>
              <a:rPr lang="en-US" altLang="en-US" dirty="0" smtClean="0">
                <a:latin typeface="Calibri" panose="020F0502020204030204" pitchFamily="34" charset="0"/>
              </a:rPr>
              <a:t>Adhesion is also caused by hydrogen bonds. </a:t>
            </a:r>
            <a:endParaRPr lang="en-US" altLang="en-US" dirty="0" smtClean="0"/>
          </a:p>
        </p:txBody>
      </p:sp>
      <p:pic>
        <p:nvPicPr>
          <p:cNvPr id="32771" name="Picture 2" descr="http://cherokeeteatonic.com/yahoo_site_admin/assets/images/tall_tree.41142004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352800"/>
            <a:ext cx="36576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81000" y="3352800"/>
            <a:ext cx="3886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sz="3200" i="1">
                <a:solidFill>
                  <a:srgbClr val="00B050"/>
                </a:solidFill>
              </a:rPr>
              <a:t>How does water get to the top of the tree if I only watered the soil?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pPr eaLnBrk="1" hangingPunct="1"/>
            <a:r>
              <a:rPr lang="en-US" altLang="en-US" smtClean="0"/>
              <a:t>The water sticks to the inside!</a:t>
            </a:r>
            <a:br>
              <a:rPr lang="en-US" altLang="en-US" smtClean="0"/>
            </a:br>
            <a:r>
              <a:rPr lang="en-US" altLang="en-US" sz="2000" smtClean="0">
                <a:solidFill>
                  <a:srgbClr val="008000"/>
                </a:solidFill>
                <a:hlinkClick r:id="rId2" action="ppaction://hlinkfile"/>
              </a:rPr>
              <a:t>Video</a:t>
            </a:r>
            <a:endParaRPr lang="en-US" altLang="en-US" smtClean="0">
              <a:solidFill>
                <a:srgbClr val="008000"/>
              </a:solidFill>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r="41994"/>
          <a:stretch>
            <a:fillRect/>
          </a:stretch>
        </p:blipFill>
        <p:spPr bwMode="auto">
          <a:xfrm>
            <a:off x="533400" y="1676400"/>
            <a:ext cx="41910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4953000" y="1600200"/>
            <a:ext cx="3810000" cy="508635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pPr eaLnBrk="1" hangingPunct="1"/>
            <a:r>
              <a:rPr lang="en-US" altLang="en-US" sz="3200" smtClean="0"/>
              <a:t>Practice with Adhesion &amp; Cohesion (whiteboard)</a:t>
            </a:r>
          </a:p>
        </p:txBody>
      </p:sp>
      <p:sp>
        <p:nvSpPr>
          <p:cNvPr id="34818" name="Content Placeholder 2"/>
          <p:cNvSpPr>
            <a:spLocks noGrp="1"/>
          </p:cNvSpPr>
          <p:nvPr>
            <p:ph sz="quarter" idx="1"/>
          </p:nvPr>
        </p:nvSpPr>
        <p:spPr>
          <a:xfrm>
            <a:off x="612775" y="1600200"/>
            <a:ext cx="8150225" cy="4495800"/>
          </a:xfrm>
        </p:spPr>
        <p:txBody>
          <a:bodyPr/>
          <a:lstStyle/>
          <a:p>
            <a:pPr eaLnBrk="1" hangingPunct="1"/>
            <a:r>
              <a:rPr lang="en-US" altLang="en-US" sz="2800" smtClean="0"/>
              <a:t>What property of water does this each picture represent?</a:t>
            </a:r>
          </a:p>
          <a:p>
            <a:pPr eaLnBrk="1" hangingPunct="1">
              <a:buFont typeface="Wingdings" panose="05000000000000000000" pitchFamily="2" charset="2"/>
              <a:buNone/>
            </a:pPr>
            <a:endParaRPr lang="en-US" altLang="en-US" sz="2800" smtClean="0"/>
          </a:p>
          <a:p>
            <a:pPr eaLnBrk="1" hangingPunct="1"/>
            <a:endParaRPr lang="en-US" altLang="en-US" sz="2800" smtClean="0"/>
          </a:p>
        </p:txBody>
      </p:sp>
      <p:pic>
        <p:nvPicPr>
          <p:cNvPr id="34819" name="Picture 2" descr="http://www2.mcdaniel.edu/Biology/botf99/xylemweb/cappi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57600"/>
            <a:ext cx="22907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http://fineartamerica.com/images-medium/water-droplets-on-lemon-leaf-ralph-ledergerb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71800"/>
            <a:ext cx="21050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http://www.cherokeesoforangecounty.org/images/spi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81400"/>
            <a:ext cx="26289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4800" y="2743200"/>
            <a:ext cx="731290"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rPr>
              <a:t>1.</a:t>
            </a:r>
          </a:p>
        </p:txBody>
      </p:sp>
      <p:sp>
        <p:nvSpPr>
          <p:cNvPr id="8" name="Rectangle 7"/>
          <p:cNvSpPr/>
          <p:nvPr/>
        </p:nvSpPr>
        <p:spPr>
          <a:xfrm>
            <a:off x="2850110" y="2734270"/>
            <a:ext cx="731290"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rPr>
              <a:t>2.</a:t>
            </a:r>
          </a:p>
        </p:txBody>
      </p:sp>
      <p:sp>
        <p:nvSpPr>
          <p:cNvPr id="9" name="Rectangle 8"/>
          <p:cNvSpPr/>
          <p:nvPr/>
        </p:nvSpPr>
        <p:spPr>
          <a:xfrm>
            <a:off x="5974310" y="2743200"/>
            <a:ext cx="731290"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rPr>
              <a:t>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2775" y="228600"/>
            <a:ext cx="8153400" cy="990600"/>
          </a:xfrm>
        </p:spPr>
        <p:txBody>
          <a:bodyPr/>
          <a:lstStyle/>
          <a:p>
            <a:r>
              <a:rPr lang="en-US" altLang="en-US" dirty="0" smtClean="0"/>
              <a:t>Bell Ringer- complete on page in notebook</a:t>
            </a:r>
          </a:p>
        </p:txBody>
      </p:sp>
      <p:sp>
        <p:nvSpPr>
          <p:cNvPr id="15362" name="Content Placeholder 2"/>
          <p:cNvSpPr>
            <a:spLocks noGrp="1"/>
          </p:cNvSpPr>
          <p:nvPr>
            <p:ph sz="quarter" idx="1"/>
          </p:nvPr>
        </p:nvSpPr>
        <p:spPr>
          <a:xfrm>
            <a:off x="152400" y="1600200"/>
            <a:ext cx="8763000" cy="5105400"/>
          </a:xfrm>
        </p:spPr>
        <p:txBody>
          <a:bodyPr/>
          <a:lstStyle/>
          <a:p>
            <a:pPr marL="0" indent="0">
              <a:buNone/>
            </a:pPr>
            <a:r>
              <a:rPr lang="en-US" sz="2400" dirty="0"/>
              <a:t>Carmen conducted an experiment to determine if listening to different types of music would affect a person’s pulse. Her hypothesis was that pulse rate would change with different types of music. Each person listened to seven different selections of music for 30 seconds each. Each person’s pulse was taken before the music and then after each 30-second interval of music. The pulses were taken again after the music selections were completed. Based on her experiment, Carmen concluded that a person’s pulse rate changed when the person listened to different types of </a:t>
            </a:r>
            <a:r>
              <a:rPr lang="en-US" sz="2400" dirty="0" smtClean="0"/>
              <a:t>music. Which </a:t>
            </a:r>
            <a:r>
              <a:rPr lang="en-US" sz="2400" dirty="0"/>
              <a:t>component is missing from Carmen’s experiment?</a:t>
            </a:r>
          </a:p>
          <a:p>
            <a:pPr marL="0" indent="0">
              <a:buNone/>
            </a:pPr>
            <a:r>
              <a:rPr lang="en-US" sz="2400" b="1" dirty="0"/>
              <a:t>A. a </a:t>
            </a:r>
            <a:r>
              <a:rPr lang="en-US" sz="2400" b="1" dirty="0" smtClean="0"/>
              <a:t>question                                   C. a control group</a:t>
            </a:r>
            <a:endParaRPr lang="en-US" sz="2400" dirty="0"/>
          </a:p>
          <a:p>
            <a:pPr marL="0" indent="0">
              <a:buNone/>
            </a:pPr>
            <a:r>
              <a:rPr lang="en-US" sz="2400" b="1" dirty="0"/>
              <a:t>B. a </a:t>
            </a:r>
            <a:r>
              <a:rPr lang="en-US" sz="2400" b="1" dirty="0" smtClean="0"/>
              <a:t>hypothesis                                D. description of the experiment</a:t>
            </a:r>
            <a:endParaRPr lang="en-US" sz="2400" dirty="0"/>
          </a:p>
          <a:p>
            <a:endParaRPr lang="en-US" alt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pPr eaLnBrk="1" hangingPunct="1"/>
            <a:r>
              <a:rPr lang="en-US" altLang="en-US" smtClean="0"/>
              <a:t>Practice with Adhesion &amp; Cohesion</a:t>
            </a:r>
          </a:p>
        </p:txBody>
      </p:sp>
      <p:sp>
        <p:nvSpPr>
          <p:cNvPr id="24580" name="Rectangle 4"/>
          <p:cNvSpPr>
            <a:spLocks noChangeArrowheads="1"/>
          </p:cNvSpPr>
          <p:nvPr/>
        </p:nvSpPr>
        <p:spPr bwMode="auto">
          <a:xfrm>
            <a:off x="457200" y="3505200"/>
            <a:ext cx="632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dirty="0" smtClean="0">
                <a:solidFill>
                  <a:srgbClr val="000000"/>
                </a:solidFill>
                <a:latin typeface="Cambria" panose="02040503050406030204" pitchFamily="18" charset="0"/>
              </a:rPr>
              <a:t>6. </a:t>
            </a:r>
            <a:r>
              <a:rPr lang="en-US" altLang="en-US" dirty="0">
                <a:solidFill>
                  <a:srgbClr val="000000"/>
                </a:solidFill>
                <a:latin typeface="Cambria" panose="02040503050406030204" pitchFamily="18" charset="0"/>
              </a:rPr>
              <a:t>Why is water able to move against gravity?</a:t>
            </a:r>
          </a:p>
          <a:p>
            <a:pPr eaLnBrk="1" hangingPunct="1"/>
            <a:r>
              <a:rPr lang="en-US" altLang="en-US" dirty="0">
                <a:solidFill>
                  <a:srgbClr val="000000"/>
                </a:solidFill>
                <a:latin typeface="Cambria" panose="02040503050406030204" pitchFamily="18" charset="0"/>
              </a:rPr>
              <a:t>	</a:t>
            </a:r>
            <a:endParaRPr lang="en-US" altLang="en-US" dirty="0">
              <a:latin typeface="Arial" panose="020B0604020202020204" pitchFamily="34" charset="0"/>
              <a:cs typeface="Arial" panose="020B0604020202020204" pitchFamily="34" charset="0"/>
            </a:endParaRPr>
          </a:p>
        </p:txBody>
      </p:sp>
      <p:sp>
        <p:nvSpPr>
          <p:cNvPr id="24581" name="Rectangle 5"/>
          <p:cNvSpPr>
            <a:spLocks noChangeArrowheads="1"/>
          </p:cNvSpPr>
          <p:nvPr/>
        </p:nvSpPr>
        <p:spPr bwMode="auto">
          <a:xfrm>
            <a:off x="381000" y="2481263"/>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dirty="0" smtClean="0">
                <a:solidFill>
                  <a:srgbClr val="000000"/>
                </a:solidFill>
                <a:latin typeface="Cambria" panose="02040503050406030204" pitchFamily="18" charset="0"/>
              </a:rPr>
              <a:t>5. </a:t>
            </a:r>
            <a:r>
              <a:rPr lang="en-US" altLang="en-US" dirty="0">
                <a:solidFill>
                  <a:srgbClr val="000000"/>
                </a:solidFill>
                <a:latin typeface="Cambria" panose="02040503050406030204" pitchFamily="18" charset="0"/>
              </a:rPr>
              <a:t>What property of water allows water spiders to walk across the surface of a pond?</a:t>
            </a:r>
            <a:endParaRPr lang="en-US" altLang="en-US" dirty="0">
              <a:latin typeface="Arial" panose="020B0604020202020204" pitchFamily="34" charset="0"/>
              <a:cs typeface="Arial" panose="020B0604020202020204" pitchFamily="34" charset="0"/>
            </a:endParaRPr>
          </a:p>
          <a:p>
            <a:r>
              <a:rPr lang="en-US" altLang="en-US" dirty="0">
                <a:solidFill>
                  <a:srgbClr val="000000"/>
                </a:solidFill>
                <a:latin typeface="Cambria" panose="02040503050406030204" pitchFamily="18" charset="0"/>
              </a:rPr>
              <a:t>	.</a:t>
            </a:r>
            <a:endParaRPr lang="en-US" altLang="en-US" dirty="0">
              <a:latin typeface="Arial" panose="020B0604020202020204" pitchFamily="34" charset="0"/>
              <a:cs typeface="Arial" panose="020B0604020202020204" pitchFamily="34" charset="0"/>
            </a:endParaRPr>
          </a:p>
        </p:txBody>
      </p:sp>
      <p:sp>
        <p:nvSpPr>
          <p:cNvPr id="5" name="Rectangle 5"/>
          <p:cNvSpPr>
            <a:spLocks noChangeArrowheads="1"/>
          </p:cNvSpPr>
          <p:nvPr/>
        </p:nvSpPr>
        <p:spPr bwMode="auto">
          <a:xfrm>
            <a:off x="381000" y="1631950"/>
            <a:ext cx="853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a:solidFill>
                  <a:srgbClr val="000000"/>
                </a:solidFill>
                <a:latin typeface="Cambria" panose="02040503050406030204" pitchFamily="18" charset="0"/>
              </a:rPr>
              <a:t>4. What does “co-” mean? </a:t>
            </a:r>
            <a:endParaRPr lang="en-US" altLang="en-US">
              <a:latin typeface="Arial" panose="020B0604020202020204" pitchFamily="34" charset="0"/>
              <a:cs typeface="Arial" panose="020B0604020202020204" pitchFamily="34" charset="0"/>
            </a:endParaRPr>
          </a:p>
          <a:p>
            <a:r>
              <a:rPr lang="en-US" altLang="en-US">
                <a:solidFill>
                  <a:srgbClr val="000000"/>
                </a:solidFill>
                <a:latin typeface="Cambria" panose="02040503050406030204" pitchFamily="18" charset="0"/>
              </a:rPr>
              <a:t>	.</a:t>
            </a:r>
            <a:endParaRPr lang="en-US"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4581"/>
                                        </p:tgtEl>
                                        <p:attrNameLst>
                                          <p:attrName>style.visibility</p:attrName>
                                        </p:attrNameLst>
                                      </p:cBhvr>
                                      <p:to>
                                        <p:strVal val="visible"/>
                                      </p:to>
                                    </p:set>
                                    <p:animEffect transition="in" filter="diamond(in)">
                                      <p:cBhvr>
                                        <p:cTn id="11" dur="2000"/>
                                        <p:tgtEl>
                                          <p:spTgt spid="2458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4580"/>
                                        </p:tgtEl>
                                        <p:attrNameLst>
                                          <p:attrName>style.visibility</p:attrName>
                                        </p:attrNameLst>
                                      </p:cBhvr>
                                      <p:to>
                                        <p:strVal val="visible"/>
                                      </p:to>
                                    </p:set>
                                    <p:animEffect transition="in" filter="checkerboard(across)">
                                      <p:cBhvr>
                                        <p:cTn id="16"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hangingPunct="1"/>
            <a:r>
              <a:rPr lang="en-US" altLang="en-US" sz="5400" smtClean="0">
                <a:effectLst>
                  <a:outerShdw blurRad="38100" dist="38100" dir="2700000" algn="tl">
                    <a:srgbClr val="C0C0C0"/>
                  </a:outerShdw>
                </a:effectLst>
                <a:latin typeface="Impact" panose="020B0806030902050204" pitchFamily="34" charset="0"/>
              </a:rPr>
              <a:t>What is Solubility?</a:t>
            </a:r>
          </a:p>
        </p:txBody>
      </p:sp>
      <p:sp>
        <p:nvSpPr>
          <p:cNvPr id="3" name="Content Placeholder 2"/>
          <p:cNvSpPr>
            <a:spLocks noGrp="1"/>
          </p:cNvSpPr>
          <p:nvPr>
            <p:ph sz="quarter" idx="1"/>
          </p:nvPr>
        </p:nvSpPr>
        <p:spPr>
          <a:xfrm>
            <a:off x="612775" y="1600200"/>
            <a:ext cx="8153400" cy="4495800"/>
          </a:xfrm>
        </p:spPr>
        <p:txBody>
          <a:bodyPr/>
          <a:lstStyle/>
          <a:p>
            <a:pPr eaLnBrk="1" hangingPunct="1"/>
            <a:r>
              <a:rPr lang="en-US" altLang="en-US" dirty="0" smtClean="0"/>
              <a:t>A. Solubility is the ability of </a:t>
            </a:r>
            <a:r>
              <a:rPr lang="en-US" altLang="en-US" dirty="0" smtClean="0">
                <a:solidFill>
                  <a:srgbClr val="C00000"/>
                </a:solidFill>
              </a:rPr>
              <a:t>substances</a:t>
            </a:r>
            <a:r>
              <a:rPr lang="en-US" altLang="en-US" dirty="0" smtClean="0"/>
              <a:t> to </a:t>
            </a:r>
            <a:r>
              <a:rPr lang="en-US" altLang="en-US" dirty="0" smtClean="0">
                <a:solidFill>
                  <a:srgbClr val="C00000"/>
                </a:solidFill>
              </a:rPr>
              <a:t>dissolve</a:t>
            </a:r>
            <a:r>
              <a:rPr lang="en-US" altLang="en-US" dirty="0" smtClean="0"/>
              <a:t> in water.</a:t>
            </a:r>
          </a:p>
          <a:p>
            <a:pPr lvl="1" eaLnBrk="1" hangingPunct="1"/>
            <a:r>
              <a:rPr lang="en-US" altLang="en-US" dirty="0" smtClean="0"/>
              <a:t>Water is called the universal </a:t>
            </a:r>
            <a:r>
              <a:rPr lang="en-US" altLang="en-US" dirty="0" smtClean="0">
                <a:solidFill>
                  <a:srgbClr val="C00000"/>
                </a:solidFill>
              </a:rPr>
              <a:t>solvent</a:t>
            </a:r>
            <a:r>
              <a:rPr lang="en-US" altLang="en-US" dirty="0" smtClean="0"/>
              <a:t> because it can dissolve almost </a:t>
            </a:r>
            <a:r>
              <a:rPr lang="en-US" altLang="en-US" dirty="0" smtClean="0">
                <a:solidFill>
                  <a:srgbClr val="C00000"/>
                </a:solidFill>
              </a:rPr>
              <a:t>anything</a:t>
            </a:r>
            <a:r>
              <a:rPr lang="en-US" altLang="en-US" dirty="0" smtClean="0"/>
              <a:t>!</a:t>
            </a:r>
          </a:p>
          <a:p>
            <a:pPr lvl="1" eaLnBrk="1" hangingPunct="1"/>
            <a:endParaRPr lang="en-US" altLang="en-US" dirty="0" smtClean="0"/>
          </a:p>
        </p:txBody>
      </p:sp>
      <p:pic>
        <p:nvPicPr>
          <p:cNvPr id="37891" name="Picture 2" descr="http://www.gunaxin.com/wp-content/uploads/2009/05/kool_aid_man_gl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603625"/>
            <a:ext cx="33528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http://upload.wikimedia.org/wikipedia/commons/8/89/SaltInWaterSolutionLiqui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1738" y="3352800"/>
            <a:ext cx="15668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12775" y="228600"/>
            <a:ext cx="8153400" cy="990600"/>
          </a:xfrm>
        </p:spPr>
        <p:txBody>
          <a:bodyPr/>
          <a:lstStyle/>
          <a:p>
            <a:pPr eaLnBrk="1" hangingPunct="1"/>
            <a:r>
              <a:rPr lang="en-US" altLang="en-US" smtClean="0">
                <a:latin typeface="Impact" panose="020B0806030902050204" pitchFamily="34" charset="0"/>
              </a:rPr>
              <a:t>Why is water such a great solvent?</a:t>
            </a:r>
          </a:p>
        </p:txBody>
      </p:sp>
      <p:sp>
        <p:nvSpPr>
          <p:cNvPr id="38914" name="Content Placeholder 2"/>
          <p:cNvSpPr>
            <a:spLocks noGrp="1"/>
          </p:cNvSpPr>
          <p:nvPr>
            <p:ph sz="quarter" idx="1"/>
          </p:nvPr>
        </p:nvSpPr>
        <p:spPr>
          <a:xfrm>
            <a:off x="304800" y="1600200"/>
            <a:ext cx="4114800" cy="4495800"/>
          </a:xfrm>
        </p:spPr>
        <p:txBody>
          <a:bodyPr/>
          <a:lstStyle/>
          <a:p>
            <a:pPr eaLnBrk="1" hangingPunct="1"/>
            <a:r>
              <a:rPr lang="en-US" altLang="en-US" sz="3200" smtClean="0">
                <a:latin typeface="Calibri" panose="020F0502020204030204" pitchFamily="34" charset="0"/>
              </a:rPr>
              <a:t>Because the positive and negative ends act like magnets that pull apart other substances. </a:t>
            </a:r>
          </a:p>
          <a:p>
            <a:pPr eaLnBrk="1" hangingPunct="1">
              <a:buFont typeface="Wingdings" panose="05000000000000000000" pitchFamily="2" charset="2"/>
              <a:buNone/>
            </a:pPr>
            <a:r>
              <a:rPr lang="en-US" altLang="en-US" sz="3200" smtClean="0">
                <a:latin typeface="Calibri" panose="020F0502020204030204" pitchFamily="34" charset="0"/>
              </a:rPr>
              <a:t>*Animated Biology</a:t>
            </a:r>
          </a:p>
        </p:txBody>
      </p:sp>
      <p:pic>
        <p:nvPicPr>
          <p:cNvPr id="38915" name="Picture 2" descr="http://intro.chem.okstate.edu/chemsource/solutions/image3QT.JPG"/>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4610100" y="1676400"/>
            <a:ext cx="41529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t3.gstatic.com/images?q=tbn:ANd9GcReMaNOMsomPN-pi-9qSci4Zt0EE_ODnjY34hoYPo_HQUas1_-zx684y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80060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12775" y="228600"/>
            <a:ext cx="8153400" cy="990600"/>
          </a:xfrm>
        </p:spPr>
        <p:txBody>
          <a:bodyPr/>
          <a:lstStyle/>
          <a:p>
            <a:pPr eaLnBrk="1" hangingPunct="1"/>
            <a:r>
              <a:rPr lang="en-US" altLang="en-US" smtClean="0"/>
              <a:t>How does solubility impact life?</a:t>
            </a:r>
          </a:p>
        </p:txBody>
      </p:sp>
      <p:sp>
        <p:nvSpPr>
          <p:cNvPr id="39938" name="Content Placeholder 2"/>
          <p:cNvSpPr>
            <a:spLocks noGrp="1"/>
          </p:cNvSpPr>
          <p:nvPr>
            <p:ph sz="quarter" idx="1"/>
          </p:nvPr>
        </p:nvSpPr>
        <p:spPr>
          <a:xfrm>
            <a:off x="612775" y="1600200"/>
            <a:ext cx="8153400" cy="4495800"/>
          </a:xfrm>
        </p:spPr>
        <p:txBody>
          <a:bodyPr/>
          <a:lstStyle/>
          <a:p>
            <a:pPr eaLnBrk="1" hangingPunct="1"/>
            <a:r>
              <a:rPr lang="en-US" altLang="en-US" smtClean="0"/>
              <a:t>We are 70% water! Most our tissues are full of water that has substances dissolved in it.</a:t>
            </a:r>
          </a:p>
          <a:p>
            <a:pPr eaLnBrk="1" hangingPunct="1"/>
            <a:r>
              <a:rPr lang="en-US" altLang="en-US" smtClean="0"/>
              <a:t>Why do you think tears and sweat are salty?</a:t>
            </a:r>
          </a:p>
          <a:p>
            <a:pPr eaLnBrk="1" hangingPunct="1">
              <a:buFont typeface="Wingdings" panose="05000000000000000000" pitchFamily="2" charset="2"/>
              <a:buNone/>
            </a:pPr>
            <a:endParaRPr lang="en-US" altLang="en-US" smtClean="0"/>
          </a:p>
        </p:txBody>
      </p:sp>
      <p:pic>
        <p:nvPicPr>
          <p:cNvPr id="39939" name="Picture 2" descr="http://t0.gstatic.com/images?q=tbn:ANd9GcRwnYlfsCOr4K2VbfF2A9Mo3xH2uMUxgwi4pzZRDWh7d0UY_XFeiQlZOU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25788"/>
            <a:ext cx="25146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175" cy="990600"/>
          </a:xfrm>
        </p:spPr>
        <p:txBody>
          <a:bodyPr>
            <a:noAutofit/>
          </a:bodyPr>
          <a:lstStyle/>
          <a:p>
            <a:pPr eaLnBrk="1" hangingPunct="1"/>
            <a:r>
              <a:rPr lang="en-US" altLang="en-US" sz="4800" smtClean="0">
                <a:effectLst>
                  <a:outerShdw blurRad="38100" dist="38100" dir="2700000" algn="tl">
                    <a:srgbClr val="C0C0C0"/>
                  </a:outerShdw>
                </a:effectLst>
                <a:latin typeface="Impact" panose="020B0806030902050204" pitchFamily="34" charset="0"/>
              </a:rPr>
              <a:t>What is Density?</a:t>
            </a:r>
          </a:p>
        </p:txBody>
      </p:sp>
      <p:sp>
        <p:nvSpPr>
          <p:cNvPr id="3" name="Content Placeholder 2"/>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US" altLang="en-US" dirty="0" smtClean="0">
                <a:latin typeface="Calibri" panose="020F0502020204030204" pitchFamily="34" charset="0"/>
              </a:rPr>
              <a:t>Density is how tightly packed the atoms in a substance are.</a:t>
            </a:r>
          </a:p>
          <a:p>
            <a:pPr lvl="1" eaLnBrk="1" hangingPunct="1"/>
            <a:r>
              <a:rPr lang="en-US" altLang="en-US" dirty="0" smtClean="0">
                <a:latin typeface="Calibri" panose="020F0502020204030204" pitchFamily="34" charset="0"/>
              </a:rPr>
              <a:t>Objects with </a:t>
            </a:r>
            <a:r>
              <a:rPr lang="en-US" altLang="en-US" dirty="0" smtClean="0">
                <a:solidFill>
                  <a:srgbClr val="C00000"/>
                </a:solidFill>
                <a:latin typeface="Calibri" panose="020F0502020204030204" pitchFamily="34" charset="0"/>
              </a:rPr>
              <a:t>greater</a:t>
            </a:r>
            <a:r>
              <a:rPr lang="en-US" altLang="en-US" dirty="0" smtClean="0">
                <a:latin typeface="Calibri" panose="020F0502020204030204" pitchFamily="34" charset="0"/>
              </a:rPr>
              <a:t> density will </a:t>
            </a:r>
            <a:r>
              <a:rPr lang="en-US" altLang="en-US" dirty="0" smtClean="0">
                <a:solidFill>
                  <a:srgbClr val="C00000"/>
                </a:solidFill>
                <a:latin typeface="Calibri" panose="020F0502020204030204" pitchFamily="34" charset="0"/>
              </a:rPr>
              <a:t>sink</a:t>
            </a:r>
            <a:r>
              <a:rPr lang="en-US" altLang="en-US" dirty="0" smtClean="0">
                <a:latin typeface="Calibri" panose="020F0502020204030204" pitchFamily="34" charset="0"/>
              </a:rPr>
              <a:t>.</a:t>
            </a:r>
          </a:p>
          <a:p>
            <a:pPr lvl="1" eaLnBrk="1" hangingPunct="1"/>
            <a:r>
              <a:rPr lang="en-US" altLang="en-US" dirty="0" smtClean="0">
                <a:latin typeface="Calibri" panose="020F0502020204030204" pitchFamily="34" charset="0"/>
              </a:rPr>
              <a:t>Objects with </a:t>
            </a:r>
            <a:r>
              <a:rPr lang="en-US" altLang="en-US" dirty="0" smtClean="0">
                <a:solidFill>
                  <a:srgbClr val="C00000"/>
                </a:solidFill>
                <a:latin typeface="Calibri" panose="020F0502020204030204" pitchFamily="34" charset="0"/>
              </a:rPr>
              <a:t>smaller</a:t>
            </a:r>
            <a:r>
              <a:rPr lang="en-US" altLang="en-US" dirty="0" smtClean="0">
                <a:latin typeface="Calibri" panose="020F0502020204030204" pitchFamily="34" charset="0"/>
              </a:rPr>
              <a:t> density will </a:t>
            </a:r>
            <a:r>
              <a:rPr lang="en-US" altLang="en-US" dirty="0" smtClean="0">
                <a:solidFill>
                  <a:srgbClr val="C00000"/>
                </a:solidFill>
                <a:latin typeface="Calibri" panose="020F0502020204030204" pitchFamily="34" charset="0"/>
              </a:rPr>
              <a:t>float</a:t>
            </a:r>
            <a:r>
              <a:rPr lang="en-US" altLang="en-US" dirty="0" smtClean="0">
                <a:latin typeface="Calibri" panose="020F0502020204030204" pitchFamily="34" charset="0"/>
              </a:rPr>
              <a:t>.</a:t>
            </a:r>
          </a:p>
          <a:p>
            <a:pPr lvl="1" eaLnBrk="1" hangingPunct="1">
              <a:buFont typeface="Wingdings 2" panose="05020102010507070707" pitchFamily="18" charset="2"/>
              <a:buNone/>
            </a:pPr>
            <a:endParaRPr lang="en-US" altLang="en-US" dirty="0" smtClean="0">
              <a:latin typeface="Calibri" panose="020F0502020204030204" pitchFamily="34" charset="0"/>
            </a:endParaRPr>
          </a:p>
          <a:p>
            <a:pPr lvl="1"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175" cy="990600"/>
          </a:xfrm>
        </p:spPr>
        <p:txBody>
          <a:bodyPr>
            <a:noAutofit/>
          </a:bodyPr>
          <a:lstStyle/>
          <a:p>
            <a:pPr eaLnBrk="1" hangingPunct="1"/>
            <a:r>
              <a:rPr lang="en-US" altLang="en-US" smtClean="0">
                <a:effectLst>
                  <a:outerShdw blurRad="38100" dist="38100" dir="2700000" algn="tl">
                    <a:srgbClr val="C0C0C0"/>
                  </a:outerShdw>
                </a:effectLst>
                <a:latin typeface="Impact" panose="020B0806030902050204" pitchFamily="34" charset="0"/>
              </a:rPr>
              <a:t>Is ice less dense than water? Why?</a:t>
            </a:r>
          </a:p>
        </p:txBody>
      </p:sp>
      <p:sp>
        <p:nvSpPr>
          <p:cNvPr id="3" name="Content Placeholder 2"/>
          <p:cNvSpPr>
            <a:spLocks noGrp="1"/>
          </p:cNvSpPr>
          <p:nvPr>
            <p:ph sz="quarter" idx="1"/>
          </p:nvPr>
        </p:nvSpPr>
        <p:spPr>
          <a:xfrm>
            <a:off x="612775" y="1600200"/>
            <a:ext cx="8153400" cy="4495800"/>
          </a:xfrm>
        </p:spPr>
        <p:txBody>
          <a:bodyPr/>
          <a:lstStyle/>
          <a:p>
            <a:pPr eaLnBrk="1" hangingPunct="1"/>
            <a:r>
              <a:rPr lang="en-US" altLang="en-US" smtClean="0">
                <a:latin typeface="Calibri" panose="020F0502020204030204" pitchFamily="34" charset="0"/>
              </a:rPr>
              <a:t>Ice, unlike most solids, is </a:t>
            </a:r>
            <a:r>
              <a:rPr lang="en-US" altLang="en-US" u="sng" smtClean="0">
                <a:latin typeface="Calibri" panose="020F0502020204030204" pitchFamily="34" charset="0"/>
              </a:rPr>
              <a:t>less dense </a:t>
            </a:r>
            <a:r>
              <a:rPr lang="en-US" altLang="en-US" smtClean="0">
                <a:latin typeface="Calibri" panose="020F0502020204030204" pitchFamily="34" charset="0"/>
              </a:rPr>
              <a:t>than water.</a:t>
            </a:r>
          </a:p>
          <a:p>
            <a:pPr eaLnBrk="1" hangingPunct="1"/>
            <a:r>
              <a:rPr lang="en-US" altLang="en-US" smtClean="0">
                <a:latin typeface="Calibri" panose="020F0502020204030204" pitchFamily="34" charset="0"/>
              </a:rPr>
              <a:t>Because Hydrogen bonding creates more space between water molecules so they spread out.</a:t>
            </a:r>
          </a:p>
          <a:p>
            <a:pPr eaLnBrk="1" hangingPunct="1">
              <a:buFont typeface="Wingdings" panose="05000000000000000000" pitchFamily="2" charset="2"/>
              <a:buNone/>
            </a:pPr>
            <a:r>
              <a:rPr lang="en-US" altLang="en-US" smtClean="0">
                <a:latin typeface="Calibri" panose="020F0502020204030204" pitchFamily="34" charset="0"/>
              </a:rPr>
              <a:t>*Animated biology</a:t>
            </a:r>
          </a:p>
          <a:p>
            <a:pPr eaLnBrk="1" hangingPunct="1">
              <a:buFont typeface="Wingdings" panose="05000000000000000000" pitchFamily="2" charset="2"/>
              <a:buNone/>
            </a:pPr>
            <a:r>
              <a:rPr lang="en-US" altLang="en-US" smtClean="0">
                <a:latin typeface="Calibri" panose="020F0502020204030204" pitchFamily="34" charset="0"/>
              </a:rPr>
              <a:t>	Liquid Water		Solid Water (ICE)</a:t>
            </a:r>
          </a:p>
          <a:p>
            <a:pPr lvl="1" eaLnBrk="1" hangingPunct="1"/>
            <a:endParaRPr lang="en-US" altLang="en-US" smtClean="0"/>
          </a:p>
          <a:p>
            <a:pPr eaLnBrk="1" hangingPunct="1"/>
            <a:endParaRPr lang="en-US" alt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r="39999" b="40675"/>
          <a:stretch>
            <a:fillRect/>
          </a:stretch>
        </p:blipFill>
        <p:spPr bwMode="auto">
          <a:xfrm>
            <a:off x="838200" y="4181475"/>
            <a:ext cx="23622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
          <p:cNvPicPr>
            <a:picLocks noChangeAspect="1" noChangeArrowheads="1"/>
          </p:cNvPicPr>
          <p:nvPr/>
        </p:nvPicPr>
        <p:blipFill>
          <a:blip r:embed="rId3">
            <a:extLst>
              <a:ext uri="{28A0092B-C50C-407E-A947-70E740481C1C}">
                <a14:useLocalDpi xmlns:a14="http://schemas.microsoft.com/office/drawing/2010/main" val="0"/>
              </a:ext>
            </a:extLst>
          </a:blip>
          <a:srcRect r="40475" b="47984"/>
          <a:stretch>
            <a:fillRect/>
          </a:stretch>
        </p:blipFill>
        <p:spPr bwMode="auto">
          <a:xfrm>
            <a:off x="3962400" y="4173538"/>
            <a:ext cx="32766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ea typeface="+mj-ea"/>
                <a:cs typeface="+mj-cs"/>
              </a:rPr>
              <a:t>Why does water density impact life?</a:t>
            </a:r>
            <a:endParaRPr lang="en-US" dirty="0">
              <a:ea typeface="+mj-ea"/>
              <a:cs typeface="+mj-cs"/>
            </a:endParaRPr>
          </a:p>
        </p:txBody>
      </p:sp>
      <p:sp>
        <p:nvSpPr>
          <p:cNvPr id="43010" name="Content Placeholder 2"/>
          <p:cNvSpPr>
            <a:spLocks noGrp="1"/>
          </p:cNvSpPr>
          <p:nvPr>
            <p:ph sz="quarter" idx="1"/>
          </p:nvPr>
        </p:nvSpPr>
        <p:spPr>
          <a:xfrm>
            <a:off x="612775" y="1600200"/>
            <a:ext cx="8153400" cy="4495800"/>
          </a:xfrm>
        </p:spPr>
        <p:txBody>
          <a:bodyPr/>
          <a:lstStyle/>
          <a:p>
            <a:pPr eaLnBrk="1" hangingPunct="1"/>
            <a:r>
              <a:rPr lang="en-US" altLang="en-US" dirty="0" smtClean="0">
                <a:latin typeface="Calibri" panose="020F0502020204030204" pitchFamily="34" charset="0"/>
              </a:rPr>
              <a:t> Floating ice will keep the water underneath </a:t>
            </a:r>
            <a:r>
              <a:rPr lang="en-US" altLang="en-US" dirty="0" smtClean="0">
                <a:solidFill>
                  <a:srgbClr val="C00000"/>
                </a:solidFill>
                <a:latin typeface="Calibri" panose="020F0502020204030204" pitchFamily="34" charset="0"/>
              </a:rPr>
              <a:t>warm</a:t>
            </a:r>
            <a:r>
              <a:rPr lang="en-US" altLang="en-US" dirty="0" smtClean="0">
                <a:latin typeface="Calibri" panose="020F0502020204030204" pitchFamily="34" charset="0"/>
              </a:rPr>
              <a:t>.</a:t>
            </a:r>
          </a:p>
          <a:p>
            <a:pPr lvl="1" eaLnBrk="1" hangingPunct="1"/>
            <a:r>
              <a:rPr lang="en-US" altLang="en-US" dirty="0" smtClean="0">
                <a:latin typeface="Calibri" panose="020F0502020204030204" pitchFamily="34" charset="0"/>
              </a:rPr>
              <a:t>This allows fish and other organisms to </a:t>
            </a:r>
            <a:r>
              <a:rPr lang="en-US" altLang="en-US" dirty="0" smtClean="0">
                <a:solidFill>
                  <a:srgbClr val="C00000"/>
                </a:solidFill>
                <a:latin typeface="Calibri" panose="020F0502020204030204" pitchFamily="34" charset="0"/>
              </a:rPr>
              <a:t>survive in the winter</a:t>
            </a:r>
            <a:r>
              <a:rPr lang="en-US" altLang="en-US" dirty="0" smtClean="0">
                <a:latin typeface="Calibri" panose="020F0502020204030204" pitchFamily="34" charset="0"/>
              </a:rPr>
              <a:t>.</a:t>
            </a:r>
          </a:p>
          <a:p>
            <a:pPr lvl="1" eaLnBrk="1" hangingPunct="1"/>
            <a:r>
              <a:rPr lang="en-US" altLang="en-US" dirty="0" smtClean="0">
                <a:latin typeface="Calibri" panose="020F0502020204030204" pitchFamily="34" charset="0"/>
              </a:rPr>
              <a:t>What would happen to pond life if ice was </a:t>
            </a:r>
            <a:r>
              <a:rPr lang="en-US" altLang="en-US" u="sng" dirty="0" smtClean="0">
                <a:latin typeface="Calibri" panose="020F0502020204030204" pitchFamily="34" charset="0"/>
              </a:rPr>
              <a:t>more</a:t>
            </a:r>
            <a:r>
              <a:rPr lang="en-US" altLang="en-US" dirty="0" smtClean="0">
                <a:latin typeface="Calibri" panose="020F0502020204030204" pitchFamily="34" charset="0"/>
              </a:rPr>
              <a:t> dense?</a:t>
            </a:r>
          </a:p>
          <a:p>
            <a:pPr eaLnBrk="1" hangingPunct="1"/>
            <a:endParaRPr lang="en-US" altLang="en-US" dirty="0" smtClean="0"/>
          </a:p>
        </p:txBody>
      </p:sp>
      <p:pic>
        <p:nvPicPr>
          <p:cNvPr id="4" name="Picture 2" descr="http://www.scienceclarified.com/everyday/images/scet_02_img0140.jpg"/>
          <p:cNvPicPr>
            <a:picLocks noChangeAspect="1" noChangeArrowheads="1"/>
          </p:cNvPicPr>
          <p:nvPr/>
        </p:nvPicPr>
        <p:blipFill>
          <a:blip r:embed="rId2">
            <a:extLst>
              <a:ext uri="{28A0092B-C50C-407E-A947-70E740481C1C}">
                <a14:useLocalDpi xmlns:a14="http://schemas.microsoft.com/office/drawing/2010/main" val="0"/>
              </a:ext>
            </a:extLst>
          </a:blip>
          <a:srcRect l="8450" t="4594" r="9859" b="6656"/>
          <a:stretch>
            <a:fillRect/>
          </a:stretch>
        </p:blipFill>
        <p:spPr bwMode="auto">
          <a:xfrm>
            <a:off x="2590800" y="4054475"/>
            <a:ext cx="3733800" cy="257492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ea typeface="+mj-ea"/>
                <a:cs typeface="+mj-cs"/>
              </a:rPr>
              <a:t>How does water density impact life?</a:t>
            </a:r>
            <a:endParaRPr lang="en-US" dirty="0">
              <a:ea typeface="+mj-ea"/>
              <a:cs typeface="+mj-cs"/>
            </a:endParaRPr>
          </a:p>
        </p:txBody>
      </p:sp>
      <p:sp>
        <p:nvSpPr>
          <p:cNvPr id="44034" name="Content Placeholder 2"/>
          <p:cNvSpPr>
            <a:spLocks noGrp="1"/>
          </p:cNvSpPr>
          <p:nvPr>
            <p:ph sz="quarter" idx="1"/>
          </p:nvPr>
        </p:nvSpPr>
        <p:spPr>
          <a:xfrm>
            <a:off x="612775" y="1600200"/>
            <a:ext cx="8153400" cy="4495800"/>
          </a:xfrm>
        </p:spPr>
        <p:txBody>
          <a:bodyPr/>
          <a:lstStyle/>
          <a:p>
            <a:pPr eaLnBrk="1" hangingPunct="1"/>
            <a:r>
              <a:rPr lang="en-US" altLang="en-US" dirty="0" smtClean="0">
                <a:latin typeface="Calibri" panose="020F0502020204030204" pitchFamily="34" charset="0"/>
              </a:rPr>
              <a:t> Many animals in the arctic live on ice.</a:t>
            </a:r>
          </a:p>
          <a:p>
            <a:pPr eaLnBrk="1" hangingPunct="1">
              <a:buFont typeface="Wingdings" panose="05000000000000000000" pitchFamily="2" charset="2"/>
              <a:buNone/>
            </a:pPr>
            <a:r>
              <a:rPr lang="en-US" altLang="en-US" dirty="0" smtClean="0">
                <a:latin typeface="Calibri" panose="020F0502020204030204" pitchFamily="34" charset="0"/>
              </a:rPr>
              <a:t>		ex: polar bears, seals, (What else?)</a:t>
            </a:r>
            <a:endParaRPr lang="en-US" altLang="en-US" dirty="0" smtClean="0"/>
          </a:p>
        </p:txBody>
      </p:sp>
      <p:pic>
        <p:nvPicPr>
          <p:cNvPr id="44035" name="Picture 2" descr="http://t1.gstatic.com/images?q=tbn:ANd9GcSb4KfZLT6i26l4lIP6TG52-noYOcM1g3CjWdCTvX26UEuNG9aFsiKcqy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95600"/>
            <a:ext cx="3429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575" cy="990600"/>
          </a:xfrm>
        </p:spPr>
        <p:txBody>
          <a:bodyPr>
            <a:noAutofit/>
          </a:bodyPr>
          <a:lstStyle/>
          <a:p>
            <a:pPr eaLnBrk="1" hangingPunct="1"/>
            <a:r>
              <a:rPr lang="en-US" altLang="en-US" smtClean="0">
                <a:effectLst>
                  <a:outerShdw blurRad="38100" dist="38100" dir="2700000" algn="tl">
                    <a:srgbClr val="C0C0C0"/>
                  </a:outerShdw>
                </a:effectLst>
                <a:latin typeface="Impact" panose="020B0806030902050204" pitchFamily="34" charset="0"/>
              </a:rPr>
              <a:t>Why does water moderate temperature?</a:t>
            </a:r>
          </a:p>
        </p:txBody>
      </p:sp>
      <p:sp>
        <p:nvSpPr>
          <p:cNvPr id="3" name="Content Placeholder 2"/>
          <p:cNvSpPr>
            <a:spLocks noGrp="1"/>
          </p:cNvSpPr>
          <p:nvPr>
            <p:ph sz="quarter" idx="1"/>
          </p:nvPr>
        </p:nvSpPr>
        <p:spPr>
          <a:xfrm>
            <a:off x="381000" y="1600200"/>
            <a:ext cx="8385175" cy="4495800"/>
          </a:xfrm>
        </p:spPr>
        <p:txBody>
          <a:bodyPr/>
          <a:lstStyle/>
          <a:p>
            <a:pPr eaLnBrk="1" hangingPunct="1"/>
            <a:r>
              <a:rPr lang="en-US" altLang="en-US" dirty="0" smtClean="0"/>
              <a:t>It takes a lot of </a:t>
            </a:r>
            <a:r>
              <a:rPr lang="en-US" altLang="en-US" dirty="0" smtClean="0">
                <a:solidFill>
                  <a:srgbClr val="C00000"/>
                </a:solidFill>
              </a:rPr>
              <a:t>energy</a:t>
            </a:r>
            <a:r>
              <a:rPr lang="en-US" altLang="en-US" dirty="0" smtClean="0"/>
              <a:t> to change the </a:t>
            </a:r>
            <a:r>
              <a:rPr lang="en-US" altLang="en-US" dirty="0" smtClean="0">
                <a:solidFill>
                  <a:srgbClr val="C00000"/>
                </a:solidFill>
              </a:rPr>
              <a:t>temperature</a:t>
            </a:r>
            <a:r>
              <a:rPr lang="en-US" altLang="en-US" dirty="0" smtClean="0"/>
              <a:t> of water.</a:t>
            </a:r>
          </a:p>
          <a:p>
            <a:pPr eaLnBrk="1" hangingPunct="1"/>
            <a:r>
              <a:rPr lang="en-US" altLang="en-US" dirty="0" smtClean="0"/>
              <a:t>Water can protect an ecosystem from extreme temperature differences.</a:t>
            </a:r>
          </a:p>
        </p:txBody>
      </p:sp>
      <p:pic>
        <p:nvPicPr>
          <p:cNvPr id="45059" name="Picture 2" descr="http://motherjones.com/files/legacy/blue_marble_blog/395742119_89e6d6a97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32200"/>
            <a:ext cx="44577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33400" y="3733800"/>
            <a:ext cx="3733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panose="020B0602020104020603" pitchFamily="34" charset="0"/>
                <a:ea typeface="MS PGothic" panose="020B0600070205080204" pitchFamily="34" charset="-128"/>
              </a:defRPr>
            </a:lvl1pPr>
            <a:lvl2pPr marL="742950" indent="-285750" eaLnBrk="0" hangingPunct="0">
              <a:defRPr sz="2400">
                <a:solidFill>
                  <a:schemeClr val="tx1"/>
                </a:solidFill>
                <a:latin typeface="Tw Cen MT" panose="020B0602020104020603" pitchFamily="34" charset="0"/>
                <a:ea typeface="MS PGothic" panose="020B0600070205080204" pitchFamily="34" charset="-128"/>
              </a:defRPr>
            </a:lvl2pPr>
            <a:lvl3pPr marL="1143000" indent="-228600" eaLnBrk="0" hangingPunct="0">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defRPr sz="2400">
                <a:solidFill>
                  <a:schemeClr val="tx1"/>
                </a:solidFill>
                <a:latin typeface="Tw Cen MT" panose="020B0602020104020603" pitchFamily="34" charset="0"/>
                <a:ea typeface="MS PGothic" panose="020B0600070205080204" pitchFamily="34" charset="-128"/>
              </a:defRPr>
            </a:lvl4pPr>
            <a:lvl5pPr marL="2057400" indent="-228600" eaLnBrk="0" hangingPunct="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eaLnBrk="1" hangingPunct="1"/>
            <a:r>
              <a:rPr lang="en-US" altLang="en-US" sz="3200" i="1"/>
              <a:t>In the picture, what is going to heat up and cool down faster? Land or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304800" y="228600"/>
            <a:ext cx="8610600" cy="990600"/>
          </a:xfrm>
        </p:spPr>
        <p:txBody>
          <a:bodyPr/>
          <a:lstStyle/>
          <a:p>
            <a:pPr eaLnBrk="1" hangingPunct="1"/>
            <a:r>
              <a:rPr lang="en-US" altLang="en-US" sz="2800" smtClean="0"/>
              <a:t>Rank the following in the order which they will cool down at night: Air, plants, water, soil. </a:t>
            </a:r>
          </a:p>
        </p:txBody>
      </p:sp>
      <p:sp>
        <p:nvSpPr>
          <p:cNvPr id="46082" name="Content Placeholder 5"/>
          <p:cNvSpPr>
            <a:spLocks noGrp="1"/>
          </p:cNvSpPr>
          <p:nvPr>
            <p:ph sz="quarter" idx="1"/>
          </p:nvPr>
        </p:nvSpPr>
        <p:spPr>
          <a:xfrm>
            <a:off x="612775" y="1600200"/>
            <a:ext cx="8153400" cy="4495800"/>
          </a:xfrm>
        </p:spPr>
        <p:txBody>
          <a:bodyPr/>
          <a:lstStyle/>
          <a:p>
            <a:pPr eaLnBrk="1" hangingPunct="1"/>
            <a:endParaRPr lang="en-US" altLang="en-US" smtClean="0"/>
          </a:p>
        </p:txBody>
      </p:sp>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7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extLst>
              <a:ext uri="{28A0092B-C50C-407E-A947-70E740481C1C}">
                <a14:useLocalDpi xmlns:a14="http://schemas.microsoft.com/office/drawing/2010/main" val="0"/>
              </a:ext>
            </a:extLst>
          </a:blip>
          <a:srcRect l="4698" r="6279"/>
          <a:stretch>
            <a:fillRect/>
          </a:stretch>
        </p:blipFill>
        <p:spPr bwMode="auto">
          <a:xfrm>
            <a:off x="-106363" y="0"/>
            <a:ext cx="9250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876800"/>
            <a:ext cx="8153400" cy="1828800"/>
          </a:xfrm>
        </p:spPr>
        <p:txBody>
          <a:bodyPr>
            <a:normAutofit/>
          </a:bodyPr>
          <a:lstStyle/>
          <a:p>
            <a:pPr eaLnBrk="1" fontAlgn="auto" hangingPunct="1">
              <a:spcAft>
                <a:spcPts val="0"/>
              </a:spcAft>
              <a:defRPr/>
            </a:pPr>
            <a:r>
              <a:rPr lang="en-US" dirty="0" smtClean="0">
                <a:ea typeface="+mj-ea"/>
                <a:cs typeface="+mj-cs"/>
              </a:rPr>
              <a:t>Properties of water</a:t>
            </a:r>
            <a:endParaRPr lang="en-US" dirty="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Do- Read article whole class</a:t>
            </a:r>
            <a:endParaRPr lang="en-US" dirty="0"/>
          </a:p>
        </p:txBody>
      </p:sp>
      <p:sp>
        <p:nvSpPr>
          <p:cNvPr id="3" name="Content Placeholder 2"/>
          <p:cNvSpPr>
            <a:spLocks noGrp="1"/>
          </p:cNvSpPr>
          <p:nvPr>
            <p:ph sz="quarter" idx="1"/>
          </p:nvPr>
        </p:nvSpPr>
        <p:spPr/>
        <p:txBody>
          <a:bodyPr/>
          <a:lstStyle/>
          <a:p>
            <a:r>
              <a:rPr lang="en-US" dirty="0" smtClean="0"/>
              <a:t>We will popcorn read an article</a:t>
            </a:r>
          </a:p>
          <a:p>
            <a:r>
              <a:rPr lang="en-US" dirty="0" smtClean="0"/>
              <a:t>I will call on people randomly to answer the accompanying questions</a:t>
            </a:r>
          </a:p>
          <a:p>
            <a:r>
              <a:rPr lang="en-US" dirty="0" smtClean="0"/>
              <a:t>Everyone needs to be paying attention and quietly writing down the answers as we go over them</a:t>
            </a:r>
            <a:endParaRPr lang="en-US" dirty="0"/>
          </a:p>
        </p:txBody>
      </p:sp>
    </p:spTree>
    <p:extLst>
      <p:ext uri="{BB962C8B-B14F-4D97-AF65-F5344CB8AC3E}">
        <p14:creationId xmlns:p14="http://schemas.microsoft.com/office/powerpoint/2010/main" val="194818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p:txBody>
          <a:bodyPr/>
          <a:lstStyle/>
          <a:p>
            <a:r>
              <a:rPr lang="en-US" dirty="0" smtClean="0"/>
              <a:t>Complete silently and independently</a:t>
            </a:r>
          </a:p>
          <a:p>
            <a:r>
              <a:rPr lang="en-US" dirty="0" smtClean="0"/>
              <a:t>When completed, sit quietly until Ms. Speers collects them</a:t>
            </a:r>
          </a:p>
          <a:p>
            <a:r>
              <a:rPr lang="en-US" dirty="0" smtClean="0"/>
              <a:t>Don’t use your notes or your neighbor</a:t>
            </a:r>
          </a:p>
        </p:txBody>
      </p:sp>
    </p:spTree>
    <p:extLst>
      <p:ext uri="{BB962C8B-B14F-4D97-AF65-F5344CB8AC3E}">
        <p14:creationId xmlns:p14="http://schemas.microsoft.com/office/powerpoint/2010/main" val="2395612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Homework-Water Project</a:t>
            </a:r>
            <a:endParaRPr lang="en-US" dirty="0"/>
          </a:p>
        </p:txBody>
      </p:sp>
      <p:sp>
        <p:nvSpPr>
          <p:cNvPr id="3" name="Content Placeholder 2"/>
          <p:cNvSpPr>
            <a:spLocks noGrp="1"/>
          </p:cNvSpPr>
          <p:nvPr>
            <p:ph sz="quarter" idx="1"/>
          </p:nvPr>
        </p:nvSpPr>
        <p:spPr/>
        <p:txBody>
          <a:bodyPr/>
          <a:lstStyle/>
          <a:p>
            <a:r>
              <a:rPr lang="en-US" dirty="0" smtClean="0"/>
              <a:t>Complete the project due next class (first thing during bell ringer it will be collected)</a:t>
            </a:r>
          </a:p>
          <a:p>
            <a:r>
              <a:rPr lang="en-US" dirty="0" smtClean="0"/>
              <a:t>The rubric is attached to the assignment description</a:t>
            </a:r>
          </a:p>
          <a:p>
            <a:r>
              <a:rPr lang="en-US" dirty="0" smtClean="0"/>
              <a:t>It will go in as a project grade (15% of total grade)</a:t>
            </a:r>
          </a:p>
          <a:p>
            <a:r>
              <a:rPr lang="en-US" dirty="0" smtClean="0"/>
              <a:t>Be creative with this one!</a:t>
            </a:r>
          </a:p>
          <a:p>
            <a:r>
              <a:rPr lang="en-US" dirty="0" smtClean="0"/>
              <a:t>Additionally, your first quiz is 8/22 (A) and 8/23 (B) one week away! It will be on the Nature of Science and Properties of Water</a:t>
            </a:r>
            <a:endParaRPr lang="en-US" dirty="0"/>
          </a:p>
        </p:txBody>
      </p:sp>
    </p:spTree>
    <p:extLst>
      <p:ext uri="{BB962C8B-B14F-4D97-AF65-F5344CB8AC3E}">
        <p14:creationId xmlns:p14="http://schemas.microsoft.com/office/powerpoint/2010/main" val="4152421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522820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on page in notebook and turn in the water project</a:t>
            </a:r>
            <a:endParaRPr lang="en-US" dirty="0"/>
          </a:p>
        </p:txBody>
      </p:sp>
      <p:sp>
        <p:nvSpPr>
          <p:cNvPr id="3" name="Content Placeholder 2"/>
          <p:cNvSpPr>
            <a:spLocks noGrp="1"/>
          </p:cNvSpPr>
          <p:nvPr>
            <p:ph sz="quarter" idx="1"/>
          </p:nvPr>
        </p:nvSpPr>
        <p:spPr>
          <a:xfrm>
            <a:off x="304800" y="1600200"/>
            <a:ext cx="8461248" cy="4800600"/>
          </a:xfrm>
        </p:spPr>
        <p:txBody>
          <a:bodyPr/>
          <a:lstStyle/>
          <a:p>
            <a:pPr marL="0" indent="0">
              <a:buNone/>
            </a:pPr>
            <a:r>
              <a:rPr lang="en-US" dirty="0"/>
              <a:t>Water is essential for life. Its special properties make water the single most important molecule in plant life. Which of the following properties of water enables it to move from the roots to the leaves of plants?</a:t>
            </a:r>
          </a:p>
          <a:p>
            <a:pPr marL="0" indent="0">
              <a:buNone/>
            </a:pPr>
            <a:r>
              <a:rPr lang="en-US" b="1" dirty="0"/>
              <a:t>A. Water expands as it freezes.</a:t>
            </a:r>
            <a:endParaRPr lang="en-US" dirty="0"/>
          </a:p>
          <a:p>
            <a:pPr marL="0" indent="0">
              <a:buNone/>
            </a:pPr>
            <a:r>
              <a:rPr lang="en-US" b="1" dirty="0"/>
              <a:t>B. Water is an excellent solvent.</a:t>
            </a:r>
            <a:endParaRPr lang="en-US" dirty="0"/>
          </a:p>
          <a:p>
            <a:pPr marL="0" indent="0">
              <a:buNone/>
            </a:pPr>
            <a:r>
              <a:rPr lang="en-US" b="1" dirty="0"/>
              <a:t>C. Water exhibits cohesive behavior.</a:t>
            </a:r>
            <a:endParaRPr lang="en-US" dirty="0"/>
          </a:p>
          <a:p>
            <a:pPr marL="0" indent="0">
              <a:buNone/>
            </a:pPr>
            <a:r>
              <a:rPr lang="en-US" b="1" dirty="0"/>
              <a:t>D. Water is able to moderate temperature</a:t>
            </a:r>
            <a:endParaRPr lang="en-US" dirty="0"/>
          </a:p>
          <a:p>
            <a:pPr marL="0" indent="0">
              <a:buNone/>
            </a:pPr>
            <a:endParaRPr lang="en-US" dirty="0"/>
          </a:p>
        </p:txBody>
      </p:sp>
    </p:spTree>
    <p:extLst>
      <p:ext uri="{BB962C8B-B14F-4D97-AF65-F5344CB8AC3E}">
        <p14:creationId xmlns:p14="http://schemas.microsoft.com/office/powerpoint/2010/main" val="2664709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Safety Reminders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69848" y="1447800"/>
            <a:ext cx="7239000" cy="5264728"/>
          </a:xfrm>
        </p:spPr>
      </p:pic>
    </p:spTree>
    <p:extLst>
      <p:ext uri="{BB962C8B-B14F-4D97-AF65-F5344CB8AC3E}">
        <p14:creationId xmlns:p14="http://schemas.microsoft.com/office/powerpoint/2010/main" val="836039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Groups:</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150067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Instructions</a:t>
            </a:r>
            <a:endParaRPr lang="en-US" dirty="0"/>
          </a:p>
        </p:txBody>
      </p:sp>
      <p:sp>
        <p:nvSpPr>
          <p:cNvPr id="3" name="Content Placeholder 2"/>
          <p:cNvSpPr>
            <a:spLocks noGrp="1"/>
          </p:cNvSpPr>
          <p:nvPr>
            <p:ph sz="quarter" idx="1"/>
          </p:nvPr>
        </p:nvSpPr>
        <p:spPr/>
        <p:txBody>
          <a:bodyPr/>
          <a:lstStyle/>
          <a:p>
            <a:r>
              <a:rPr lang="en-US" dirty="0" smtClean="0"/>
              <a:t>Follow the directions at each station for the lab</a:t>
            </a:r>
          </a:p>
          <a:p>
            <a:r>
              <a:rPr lang="en-US" dirty="0" smtClean="0"/>
              <a:t>You will have 15 </a:t>
            </a:r>
            <a:r>
              <a:rPr lang="en-US" dirty="0" err="1" smtClean="0"/>
              <a:t>mins</a:t>
            </a:r>
            <a:r>
              <a:rPr lang="en-US" dirty="0" smtClean="0"/>
              <a:t> per station and then you will rotate as a lab group to the next station</a:t>
            </a:r>
          </a:p>
          <a:p>
            <a:r>
              <a:rPr lang="en-US" dirty="0" smtClean="0"/>
              <a:t>There will be a timer on the board so you know how much time you have left</a:t>
            </a:r>
          </a:p>
          <a:p>
            <a:r>
              <a:rPr lang="en-US" dirty="0" smtClean="0"/>
              <a:t>Raise your hand with any questions</a:t>
            </a:r>
          </a:p>
        </p:txBody>
      </p:sp>
    </p:spTree>
    <p:extLst>
      <p:ext uri="{BB962C8B-B14F-4D97-AF65-F5344CB8AC3E}">
        <p14:creationId xmlns:p14="http://schemas.microsoft.com/office/powerpoint/2010/main" val="2862109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Done with the lab?...Not yet</a:t>
            </a:r>
            <a:endParaRPr lang="en-US" dirty="0"/>
          </a:p>
        </p:txBody>
      </p:sp>
      <p:sp>
        <p:nvSpPr>
          <p:cNvPr id="3" name="Content Placeholder 2"/>
          <p:cNvSpPr>
            <a:spLocks noGrp="1"/>
          </p:cNvSpPr>
          <p:nvPr>
            <p:ph sz="quarter" idx="1"/>
          </p:nvPr>
        </p:nvSpPr>
        <p:spPr/>
        <p:txBody>
          <a:bodyPr/>
          <a:lstStyle/>
          <a:p>
            <a:r>
              <a:rPr lang="en-US" dirty="0" smtClean="0"/>
              <a:t>Points will be taken off of the class grade if the lab area is not clean and ready for the next class</a:t>
            </a:r>
          </a:p>
          <a:p>
            <a:r>
              <a:rPr lang="en-US" dirty="0" smtClean="0"/>
              <a:t>Now comes the analysis part– answer the post lab questions on your lab handout</a:t>
            </a:r>
          </a:p>
          <a:p>
            <a:r>
              <a:rPr lang="en-US" dirty="0" smtClean="0"/>
              <a:t>Let’s review the major parts of this lab together!</a:t>
            </a:r>
          </a:p>
        </p:txBody>
      </p:sp>
    </p:spTree>
    <p:extLst>
      <p:ext uri="{BB962C8B-B14F-4D97-AF65-F5344CB8AC3E}">
        <p14:creationId xmlns:p14="http://schemas.microsoft.com/office/powerpoint/2010/main" val="1653334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
          </p:nvPr>
        </p:nvSpPr>
        <p:spPr/>
        <p:txBody>
          <a:bodyPr/>
          <a:lstStyle/>
          <a:p>
            <a:r>
              <a:rPr lang="en-US" dirty="0" smtClean="0"/>
              <a:t>Finish any post lab questions you didn’t complete in class</a:t>
            </a:r>
          </a:p>
          <a:p>
            <a:r>
              <a:rPr lang="en-US" dirty="0" smtClean="0"/>
              <a:t>Study for your first quiz, which is next class! </a:t>
            </a:r>
          </a:p>
          <a:p>
            <a:pPr lvl="1"/>
            <a:r>
              <a:rPr lang="en-US" dirty="0" smtClean="0"/>
              <a:t>The quiz will be on the Nature of Science and Properties of Water</a:t>
            </a:r>
          </a:p>
          <a:p>
            <a:pPr lvl="1"/>
            <a:r>
              <a:rPr lang="en-US" dirty="0" smtClean="0"/>
              <a:t>Quizzes are worth 20% of your overall grade</a:t>
            </a:r>
          </a:p>
          <a:p>
            <a:endParaRPr lang="en-US" dirty="0"/>
          </a:p>
        </p:txBody>
      </p:sp>
    </p:spTree>
    <p:extLst>
      <p:ext uri="{BB962C8B-B14F-4D97-AF65-F5344CB8AC3E}">
        <p14:creationId xmlns:p14="http://schemas.microsoft.com/office/powerpoint/2010/main" val="31291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hangingPunct="1"/>
            <a:r>
              <a:rPr lang="en-US" altLang="en-US" smtClean="0">
                <a:effectLst>
                  <a:outerShdw blurRad="38100" dist="38100" dir="2700000" algn="tl">
                    <a:srgbClr val="C0C0C0"/>
                  </a:outerShdw>
                </a:effectLst>
                <a:latin typeface="Impact" panose="020B0806030902050204" pitchFamily="34" charset="0"/>
              </a:rPr>
              <a:t>The Importance of Water </a:t>
            </a:r>
          </a:p>
        </p:txBody>
      </p:sp>
      <p:sp>
        <p:nvSpPr>
          <p:cNvPr id="17410" name="Content Placeholder 2"/>
          <p:cNvSpPr>
            <a:spLocks noGrp="1"/>
          </p:cNvSpPr>
          <p:nvPr>
            <p:ph sz="quarter" idx="1"/>
          </p:nvPr>
        </p:nvSpPr>
        <p:spPr>
          <a:xfrm>
            <a:off x="609600" y="1600200"/>
            <a:ext cx="8153400" cy="5105400"/>
          </a:xfrm>
        </p:spPr>
        <p:txBody>
          <a:bodyPr/>
          <a:lstStyle/>
          <a:p>
            <a:pPr marL="514350" indent="-514350" eaLnBrk="1" hangingPunct="1">
              <a:buFont typeface="Tw Cen MT" panose="020B0602020104020603" pitchFamily="34" charset="0"/>
              <a:buAutoNum type="arabicPeriod"/>
            </a:pPr>
            <a:r>
              <a:rPr lang="en-US" altLang="en-US" sz="2400" smtClean="0"/>
              <a:t>All living things need water, so as biologists we need to understand how it acts.</a:t>
            </a:r>
          </a:p>
          <a:p>
            <a:pPr marL="514350" indent="-514350" eaLnBrk="1" hangingPunct="1">
              <a:buFont typeface="Tw Cen MT" panose="020B0602020104020603" pitchFamily="34" charset="0"/>
              <a:buAutoNum type="arabicPeriod"/>
            </a:pPr>
            <a:r>
              <a:rPr lang="en-US" altLang="en-US" sz="2400" smtClean="0"/>
              <a:t>We will continue to practice our lab skills of making observations and collecting data.</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l="13882"/>
          <a:stretch>
            <a:fillRect/>
          </a:stretch>
        </p:blipFill>
        <p:spPr bwMode="auto">
          <a:xfrm>
            <a:off x="990600" y="3810000"/>
            <a:ext cx="34290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b="13889"/>
          <a:stretch>
            <a:fillRect/>
          </a:stretch>
        </p:blipFill>
        <p:spPr bwMode="auto">
          <a:xfrm>
            <a:off x="4800600" y="3810000"/>
            <a:ext cx="31242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38400" y="3124200"/>
            <a:ext cx="533400" cy="769441"/>
          </a:xfrm>
          <a:prstGeom prst="rect">
            <a:avLst/>
          </a:prstGeom>
          <a:noFill/>
        </p:spPr>
        <p:txBody>
          <a:bodyPr>
            <a:spAutoFit/>
          </a:bodyPr>
          <a:lstStyle/>
          <a:p>
            <a:pPr fontAlgn="auto">
              <a:spcBef>
                <a:spcPts val="0"/>
              </a:spcBef>
              <a:spcAft>
                <a:spcPts val="0"/>
              </a:spcAft>
              <a:defRPr/>
            </a:pP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A</a:t>
            </a:r>
          </a:p>
        </p:txBody>
      </p:sp>
      <p:sp>
        <p:nvSpPr>
          <p:cNvPr id="7" name="TextBox 6"/>
          <p:cNvSpPr txBox="1"/>
          <p:nvPr/>
        </p:nvSpPr>
        <p:spPr>
          <a:xfrm>
            <a:off x="6096000" y="3124200"/>
            <a:ext cx="533400" cy="769441"/>
          </a:xfrm>
          <a:prstGeom prst="rect">
            <a:avLst/>
          </a:prstGeom>
          <a:noFill/>
        </p:spPr>
        <p:txBody>
          <a:bodyPr>
            <a:spAutoFit/>
          </a:bodyPr>
          <a:lstStyle/>
          <a:p>
            <a:pPr fontAlgn="auto">
              <a:spcBef>
                <a:spcPts val="0"/>
              </a:spcBef>
              <a:spcAft>
                <a:spcPts val="0"/>
              </a:spcAft>
              <a:defRPr/>
            </a:pP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r>
              <a:rPr lang="en-US" altLang="en-US" smtClean="0"/>
              <a:t>Learning Goals</a:t>
            </a:r>
          </a:p>
        </p:txBody>
      </p:sp>
      <p:sp>
        <p:nvSpPr>
          <p:cNvPr id="18434" name="Content Placeholder 2"/>
          <p:cNvSpPr>
            <a:spLocks noGrp="1"/>
          </p:cNvSpPr>
          <p:nvPr>
            <p:ph sz="quarter" idx="1"/>
          </p:nvPr>
        </p:nvSpPr>
        <p:spPr>
          <a:xfrm>
            <a:off x="612775" y="1600200"/>
            <a:ext cx="8153400" cy="4495800"/>
          </a:xfrm>
        </p:spPr>
        <p:txBody>
          <a:bodyPr/>
          <a:lstStyle/>
          <a:p>
            <a:r>
              <a:rPr lang="en-US" altLang="en-US" i="1" u="sng" smtClean="0"/>
              <a:t>I will be able to: </a:t>
            </a:r>
          </a:p>
          <a:p>
            <a:r>
              <a:rPr lang="en-US" altLang="en-US" smtClean="0"/>
              <a:t>Explain the concept of polarity in terms of negative and positive charges in water</a:t>
            </a:r>
          </a:p>
          <a:p>
            <a:r>
              <a:rPr lang="en-US" altLang="en-US" smtClean="0"/>
              <a:t>Distinguish between covalent bonds and hydrogen bonds.</a:t>
            </a:r>
          </a:p>
          <a:p>
            <a:r>
              <a:rPr lang="en-US" altLang="en-US" smtClean="0"/>
              <a:t>Describe the following properties of water:  cohesion, adhesion, expansion upon freezing, solubility, and temperature moderation.</a:t>
            </a:r>
          </a:p>
          <a:p>
            <a:r>
              <a:rPr lang="en-US" altLang="en-US" smtClean="0"/>
              <a:t>Justify why the properties of water make life possible</a:t>
            </a:r>
          </a:p>
          <a:p>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Notes!</a:t>
            </a:r>
            <a:endParaRPr lang="en-US" dirty="0"/>
          </a:p>
        </p:txBody>
      </p:sp>
      <p:sp>
        <p:nvSpPr>
          <p:cNvPr id="3" name="Content Placeholder 2"/>
          <p:cNvSpPr>
            <a:spLocks noGrp="1"/>
          </p:cNvSpPr>
          <p:nvPr>
            <p:ph sz="quarter" idx="1"/>
          </p:nvPr>
        </p:nvSpPr>
        <p:spPr/>
        <p:txBody>
          <a:bodyPr/>
          <a:lstStyle/>
          <a:p>
            <a:r>
              <a:rPr lang="en-US" dirty="0" smtClean="0">
                <a:hlinkClick r:id="rId2"/>
              </a:rPr>
              <a:t>https://www.youtube.com/watch?v=0eNSnj4ZfZ8</a:t>
            </a:r>
            <a:endParaRPr lang="en-US" dirty="0" smtClean="0"/>
          </a:p>
          <a:p>
            <a:endParaRPr lang="en-US" dirty="0"/>
          </a:p>
        </p:txBody>
      </p:sp>
    </p:spTree>
    <p:extLst>
      <p:ext uri="{BB962C8B-B14F-4D97-AF65-F5344CB8AC3E}">
        <p14:creationId xmlns:p14="http://schemas.microsoft.com/office/powerpoint/2010/main" val="252219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pPr eaLnBrk="1" hangingPunct="1"/>
            <a:r>
              <a:rPr lang="en-US" altLang="en-US" dirty="0" smtClean="0"/>
              <a:t>Page in notebook</a:t>
            </a:r>
          </a:p>
        </p:txBody>
      </p:sp>
      <p:sp>
        <p:nvSpPr>
          <p:cNvPr id="6" name="Rectangle 5"/>
          <p:cNvSpPr/>
          <p:nvPr/>
        </p:nvSpPr>
        <p:spPr>
          <a:xfrm>
            <a:off x="1828800" y="1524000"/>
            <a:ext cx="5638800" cy="609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dirty="0"/>
              <a:t>Properties of Water</a:t>
            </a:r>
          </a:p>
        </p:txBody>
      </p:sp>
      <p:sp>
        <p:nvSpPr>
          <p:cNvPr id="7" name="Rectangle 6"/>
          <p:cNvSpPr/>
          <p:nvPr/>
        </p:nvSpPr>
        <p:spPr>
          <a:xfrm>
            <a:off x="3810000" y="4572000"/>
            <a:ext cx="1524000" cy="2057400"/>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600" b="1" dirty="0"/>
              <a:t>Density</a:t>
            </a:r>
          </a:p>
          <a:p>
            <a:pPr fontAlgn="auto">
              <a:spcBef>
                <a:spcPts val="0"/>
              </a:spcBef>
              <a:spcAft>
                <a:spcPts val="0"/>
              </a:spcAft>
              <a:defRPr/>
            </a:pPr>
            <a:r>
              <a:rPr lang="en-US" sz="1200" dirty="0"/>
              <a:t>Def:</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r>
              <a:rPr lang="en-US" sz="1200" dirty="0"/>
              <a:t>Caused by:</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r>
              <a:rPr lang="en-US" sz="1200" dirty="0"/>
              <a:t>Effect on Life:</a:t>
            </a:r>
          </a:p>
          <a:p>
            <a:pPr algn="ctr" fontAlgn="auto">
              <a:spcBef>
                <a:spcPts val="0"/>
              </a:spcBef>
              <a:spcAft>
                <a:spcPts val="0"/>
              </a:spcAft>
              <a:defRPr/>
            </a:pPr>
            <a:endParaRPr lang="en-US" sz="2800" dirty="0"/>
          </a:p>
          <a:p>
            <a:pPr algn="ctr" fontAlgn="auto">
              <a:spcBef>
                <a:spcPts val="0"/>
              </a:spcBef>
              <a:spcAft>
                <a:spcPts val="0"/>
              </a:spcAft>
              <a:defRPr/>
            </a:pPr>
            <a:endParaRPr lang="en-US" sz="2800" dirty="0"/>
          </a:p>
          <a:p>
            <a:pPr algn="ctr" fontAlgn="auto">
              <a:spcBef>
                <a:spcPts val="0"/>
              </a:spcBef>
              <a:spcAft>
                <a:spcPts val="0"/>
              </a:spcAft>
              <a:defRPr/>
            </a:pPr>
            <a:endParaRPr lang="en-US" sz="2800" dirty="0"/>
          </a:p>
        </p:txBody>
      </p:sp>
      <p:sp>
        <p:nvSpPr>
          <p:cNvPr id="9" name="Rectangle 8"/>
          <p:cNvSpPr/>
          <p:nvPr/>
        </p:nvSpPr>
        <p:spPr>
          <a:xfrm>
            <a:off x="152400" y="4572000"/>
            <a:ext cx="1676400" cy="2057400"/>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600" b="1" dirty="0"/>
              <a:t>Adhesion</a:t>
            </a:r>
          </a:p>
          <a:p>
            <a:pPr fontAlgn="auto">
              <a:spcBef>
                <a:spcPts val="0"/>
              </a:spcBef>
              <a:spcAft>
                <a:spcPts val="0"/>
              </a:spcAft>
              <a:defRPr/>
            </a:pPr>
            <a:r>
              <a:rPr lang="en-US" sz="1200" dirty="0"/>
              <a:t>Def: </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r>
              <a:rPr lang="en-US" sz="1200" dirty="0"/>
              <a:t>Caused by:</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r>
              <a:rPr lang="en-US" sz="1200" dirty="0"/>
              <a:t>Effect on Life:</a:t>
            </a:r>
          </a:p>
          <a:p>
            <a:pPr fontAlgn="auto">
              <a:spcBef>
                <a:spcPts val="0"/>
              </a:spcBef>
              <a:spcAft>
                <a:spcPts val="0"/>
              </a:spcAft>
              <a:defRPr/>
            </a:pPr>
            <a:endParaRPr lang="en-US" sz="2400" dirty="0"/>
          </a:p>
        </p:txBody>
      </p:sp>
      <p:sp>
        <p:nvSpPr>
          <p:cNvPr id="10" name="Rectangle 9"/>
          <p:cNvSpPr/>
          <p:nvPr/>
        </p:nvSpPr>
        <p:spPr>
          <a:xfrm>
            <a:off x="1905000" y="4572000"/>
            <a:ext cx="1828800" cy="2057400"/>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600" b="1" dirty="0"/>
              <a:t>Cohesion</a:t>
            </a:r>
          </a:p>
          <a:p>
            <a:pPr fontAlgn="auto">
              <a:spcBef>
                <a:spcPts val="0"/>
              </a:spcBef>
              <a:spcAft>
                <a:spcPts val="0"/>
              </a:spcAft>
              <a:defRPr/>
            </a:pPr>
            <a:r>
              <a:rPr lang="en-US" sz="1200" dirty="0"/>
              <a:t>Def: </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r>
              <a:rPr lang="en-US" sz="1200" dirty="0"/>
              <a:t>Caused by:</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r>
              <a:rPr lang="en-US" sz="1200" dirty="0"/>
              <a:t>Effect on Life:</a:t>
            </a:r>
          </a:p>
          <a:p>
            <a:pPr algn="ctr" fontAlgn="auto">
              <a:spcBef>
                <a:spcPts val="0"/>
              </a:spcBef>
              <a:spcAft>
                <a:spcPts val="0"/>
              </a:spcAft>
              <a:defRPr/>
            </a:pPr>
            <a:endParaRPr lang="en-US" sz="1600" b="1" dirty="0"/>
          </a:p>
          <a:p>
            <a:pPr algn="ctr" fontAlgn="auto">
              <a:spcBef>
                <a:spcPts val="0"/>
              </a:spcBef>
              <a:spcAft>
                <a:spcPts val="0"/>
              </a:spcAft>
              <a:defRPr/>
            </a:pPr>
            <a:endParaRPr lang="en-US" sz="2800" dirty="0"/>
          </a:p>
        </p:txBody>
      </p:sp>
      <p:sp>
        <p:nvSpPr>
          <p:cNvPr id="11" name="Rectangle 10"/>
          <p:cNvSpPr/>
          <p:nvPr/>
        </p:nvSpPr>
        <p:spPr>
          <a:xfrm>
            <a:off x="5410200" y="4572000"/>
            <a:ext cx="1828800" cy="2057400"/>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600" b="1" dirty="0"/>
              <a:t>Moderates Temp</a:t>
            </a:r>
          </a:p>
          <a:p>
            <a:pPr fontAlgn="auto">
              <a:spcBef>
                <a:spcPts val="0"/>
              </a:spcBef>
              <a:spcAft>
                <a:spcPts val="0"/>
              </a:spcAft>
              <a:defRPr/>
            </a:pPr>
            <a:r>
              <a:rPr lang="en-US" sz="1200" dirty="0"/>
              <a:t>Def:</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r>
              <a:rPr lang="en-US" sz="1200" dirty="0"/>
              <a:t>Example:</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r>
              <a:rPr lang="en-US" sz="1200" dirty="0"/>
              <a:t>Effect on Life</a:t>
            </a:r>
            <a:endParaRPr lang="en-US" sz="1100" dirty="0"/>
          </a:p>
        </p:txBody>
      </p:sp>
      <p:sp>
        <p:nvSpPr>
          <p:cNvPr id="12" name="Rectangle 11"/>
          <p:cNvSpPr/>
          <p:nvPr/>
        </p:nvSpPr>
        <p:spPr>
          <a:xfrm>
            <a:off x="7315200" y="4572000"/>
            <a:ext cx="1676400" cy="2057400"/>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600" b="1" dirty="0"/>
              <a:t>Solubility</a:t>
            </a:r>
          </a:p>
          <a:p>
            <a:pPr fontAlgn="auto">
              <a:spcBef>
                <a:spcPts val="0"/>
              </a:spcBef>
              <a:spcAft>
                <a:spcPts val="0"/>
              </a:spcAft>
              <a:defRPr/>
            </a:pPr>
            <a:r>
              <a:rPr lang="en-US" sz="1200" dirty="0"/>
              <a:t>Def: </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r>
              <a:rPr lang="en-US" sz="1200" dirty="0"/>
              <a:t>Caused by:</a:t>
            </a:r>
          </a:p>
          <a:p>
            <a:pPr fontAlgn="auto">
              <a:spcBef>
                <a:spcPts val="0"/>
              </a:spcBef>
              <a:spcAft>
                <a:spcPts val="0"/>
              </a:spcAft>
              <a:defRPr/>
            </a:pPr>
            <a:endParaRPr lang="en-US" sz="1200" dirty="0"/>
          </a:p>
          <a:p>
            <a:pPr fontAlgn="auto">
              <a:spcBef>
                <a:spcPts val="0"/>
              </a:spcBef>
              <a:spcAft>
                <a:spcPts val="0"/>
              </a:spcAft>
              <a:defRPr/>
            </a:pPr>
            <a:endParaRPr lang="en-US" sz="1200" dirty="0"/>
          </a:p>
          <a:p>
            <a:pPr fontAlgn="auto">
              <a:spcBef>
                <a:spcPts val="0"/>
              </a:spcBef>
              <a:spcAft>
                <a:spcPts val="0"/>
              </a:spcAft>
              <a:defRPr/>
            </a:pPr>
            <a:r>
              <a:rPr lang="en-US" sz="1200" dirty="0"/>
              <a:t>Effect on Life:</a:t>
            </a:r>
          </a:p>
          <a:p>
            <a:pPr algn="ctr" fontAlgn="auto">
              <a:spcBef>
                <a:spcPts val="0"/>
              </a:spcBef>
              <a:spcAft>
                <a:spcPts val="0"/>
              </a:spcAft>
              <a:defRPr/>
            </a:pPr>
            <a:endParaRPr lang="en-US" sz="2800" dirty="0"/>
          </a:p>
        </p:txBody>
      </p:sp>
      <p:cxnSp>
        <p:nvCxnSpPr>
          <p:cNvPr id="14" name="Straight Arrow Connector 13"/>
          <p:cNvCxnSpPr/>
          <p:nvPr/>
        </p:nvCxnSpPr>
        <p:spPr>
          <a:xfrm rot="10800000" flipV="1">
            <a:off x="1219200" y="3810000"/>
            <a:ext cx="609600" cy="7620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400300" y="4152900"/>
            <a:ext cx="762000" cy="76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2" idx="2"/>
          </p:cNvCxnSpPr>
          <p:nvPr/>
        </p:nvCxnSpPr>
        <p:spPr>
          <a:xfrm rot="16200000" flipH="1">
            <a:off x="4305300" y="4152900"/>
            <a:ext cx="762000" cy="76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6057900" y="4152900"/>
            <a:ext cx="762000" cy="76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0"/>
          </p:cNvCxnSpPr>
          <p:nvPr/>
        </p:nvCxnSpPr>
        <p:spPr>
          <a:xfrm rot="16200000" flipH="1">
            <a:off x="7467600" y="3886200"/>
            <a:ext cx="762000" cy="6096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371600" y="2590800"/>
            <a:ext cx="6553200" cy="1219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Polarity and Hydrogen Bonds</a:t>
            </a:r>
          </a:p>
          <a:p>
            <a:pPr fontAlgn="auto">
              <a:spcBef>
                <a:spcPts val="0"/>
              </a:spcBef>
              <a:spcAft>
                <a:spcPts val="0"/>
              </a:spcAft>
              <a:defRPr/>
            </a:pPr>
            <a:r>
              <a:rPr lang="en-US" sz="1400" dirty="0"/>
              <a:t>Hydrogen Bond Definition:</a:t>
            </a:r>
          </a:p>
          <a:p>
            <a:pPr fontAlgn="auto">
              <a:spcBef>
                <a:spcPts val="0"/>
              </a:spcBef>
              <a:spcAft>
                <a:spcPts val="0"/>
              </a:spcAft>
              <a:defRPr/>
            </a:pPr>
            <a:endParaRPr lang="en-US" sz="1400" dirty="0"/>
          </a:p>
          <a:p>
            <a:pPr fontAlgn="auto">
              <a:spcBef>
                <a:spcPts val="0"/>
              </a:spcBef>
              <a:spcAft>
                <a:spcPts val="0"/>
              </a:spcAft>
              <a:defRPr/>
            </a:pPr>
            <a:r>
              <a:rPr lang="en-US" sz="1400" dirty="0"/>
              <a:t>Polarity Definition: </a:t>
            </a:r>
          </a:p>
          <a:p>
            <a:pPr fontAlgn="auto">
              <a:spcBef>
                <a:spcPts val="0"/>
              </a:spcBef>
              <a:spcAft>
                <a:spcPts val="0"/>
              </a:spcAft>
              <a:defRPr/>
            </a:pPr>
            <a:endParaRPr lang="en-US" sz="1400" dirty="0"/>
          </a:p>
        </p:txBody>
      </p:sp>
      <p:cxnSp>
        <p:nvCxnSpPr>
          <p:cNvPr id="24" name="Straight Arrow Connector 23"/>
          <p:cNvCxnSpPr>
            <a:stCxn id="6" idx="2"/>
          </p:cNvCxnSpPr>
          <p:nvPr/>
        </p:nvCxnSpPr>
        <p:spPr>
          <a:xfrm rot="5400000">
            <a:off x="4419601" y="2362200"/>
            <a:ext cx="457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hangingPunct="1"/>
            <a:r>
              <a:rPr lang="en-US" altLang="en-US" smtClean="0">
                <a:effectLst>
                  <a:outerShdw blurRad="38100" dist="38100" dir="2700000" algn="tl">
                    <a:srgbClr val="C0C0C0"/>
                  </a:outerShdw>
                </a:effectLst>
                <a:latin typeface="Impact" panose="020B0806030902050204" pitchFamily="34" charset="0"/>
              </a:rPr>
              <a:t>Key Points</a:t>
            </a:r>
          </a:p>
        </p:txBody>
      </p:sp>
      <p:sp>
        <p:nvSpPr>
          <p:cNvPr id="3" name="Content Placeholder 2"/>
          <p:cNvSpPr>
            <a:spLocks noGrp="1"/>
          </p:cNvSpPr>
          <p:nvPr>
            <p:ph sz="quarter" idx="1"/>
          </p:nvPr>
        </p:nvSpPr>
        <p:spPr>
          <a:xfrm>
            <a:off x="612775" y="1600200"/>
            <a:ext cx="8153400" cy="4495800"/>
          </a:xfrm>
        </p:spPr>
        <p:txBody>
          <a:bodyPr/>
          <a:lstStyle/>
          <a:p>
            <a:pPr eaLnBrk="1" hangingPunct="1"/>
            <a:r>
              <a:rPr lang="en-US" altLang="en-US" smtClean="0">
                <a:latin typeface="Calibri" panose="020F0502020204030204" pitchFamily="34" charset="0"/>
              </a:rPr>
              <a:t>All living things need water to survive.</a:t>
            </a:r>
          </a:p>
          <a:p>
            <a:pPr eaLnBrk="1" hangingPunct="1"/>
            <a:r>
              <a:rPr lang="en-US" altLang="en-US" smtClean="0">
                <a:latin typeface="Calibri" panose="020F0502020204030204" pitchFamily="34" charset="0"/>
              </a:rPr>
              <a:t>The unique structure of the water molecule determines it’s unique properties. </a:t>
            </a:r>
          </a:p>
          <a:p>
            <a:pPr eaLnBrk="1" hangingPunct="1"/>
            <a:endParaRPr lang="en-US" altLang="en-US" smtClean="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00400"/>
            <a:ext cx="4219575"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lgn="ctr" eaLnBrk="1" fontAlgn="auto" hangingPunct="1">
              <a:spcAft>
                <a:spcPts val="0"/>
              </a:spcAft>
              <a:defRPr/>
            </a:pPr>
            <a:r>
              <a:rPr lang="en-US" dirty="0" smtClean="0">
                <a:latin typeface="Impact" pitchFamily="34" charset="0"/>
                <a:ea typeface="+mj-ea"/>
                <a:cs typeface="+mj-cs"/>
              </a:rPr>
              <a:t>What is the Structure of a Water Molecule?</a:t>
            </a:r>
            <a:endParaRPr lang="en-US" dirty="0">
              <a:latin typeface="Impact" pitchFamily="34" charset="0"/>
              <a:ea typeface="+mj-ea"/>
              <a:cs typeface="+mj-cs"/>
            </a:endParaRPr>
          </a:p>
        </p:txBody>
      </p:sp>
      <p:sp>
        <p:nvSpPr>
          <p:cNvPr id="3" name="Content Placeholder 2"/>
          <p:cNvSpPr>
            <a:spLocks noGrp="1"/>
          </p:cNvSpPr>
          <p:nvPr>
            <p:ph sz="quarter" idx="1"/>
          </p:nvPr>
        </p:nvSpPr>
        <p:spPr>
          <a:xfrm>
            <a:off x="612775" y="1600200"/>
            <a:ext cx="5254625" cy="4953000"/>
          </a:xfrm>
        </p:spPr>
        <p:txBody>
          <a:bodyPr/>
          <a:lstStyle/>
          <a:p>
            <a:pPr lvl="1" eaLnBrk="1" hangingPunct="1">
              <a:buFont typeface="Wingdings 2" panose="05020102010507070707" pitchFamily="18" charset="2"/>
              <a:buNone/>
            </a:pPr>
            <a:r>
              <a:rPr lang="en-US" altLang="en-US" smtClean="0">
                <a:latin typeface="Calibri" panose="020F0502020204030204" pitchFamily="34" charset="0"/>
              </a:rPr>
              <a:t>1. Water is composed of 1 </a:t>
            </a:r>
            <a:r>
              <a:rPr lang="en-US" altLang="en-US" smtClean="0">
                <a:solidFill>
                  <a:srgbClr val="C00000"/>
                </a:solidFill>
                <a:latin typeface="Calibri" panose="020F0502020204030204" pitchFamily="34" charset="0"/>
              </a:rPr>
              <a:t>oxygen</a:t>
            </a:r>
            <a:r>
              <a:rPr lang="en-US" altLang="en-US" smtClean="0">
                <a:latin typeface="Calibri" panose="020F0502020204030204" pitchFamily="34" charset="0"/>
              </a:rPr>
              <a:t> atom and</a:t>
            </a:r>
            <a:r>
              <a:rPr lang="en-US" altLang="en-US" smtClean="0">
                <a:solidFill>
                  <a:srgbClr val="C00000"/>
                </a:solidFill>
                <a:latin typeface="Calibri" panose="020F0502020204030204" pitchFamily="34" charset="0"/>
              </a:rPr>
              <a:t> 2 hydrogen </a:t>
            </a:r>
            <a:r>
              <a:rPr lang="en-US" altLang="en-US" smtClean="0">
                <a:latin typeface="Calibri" panose="020F0502020204030204" pitchFamily="34" charset="0"/>
              </a:rPr>
              <a:t>atoms.</a:t>
            </a:r>
          </a:p>
          <a:p>
            <a:pPr lvl="1" eaLnBrk="1" hangingPunct="1">
              <a:buFont typeface="Wingdings 2" panose="05020102010507070707" pitchFamily="18" charset="2"/>
              <a:buNone/>
            </a:pPr>
            <a:r>
              <a:rPr lang="en-US" altLang="en-US" smtClean="0">
                <a:latin typeface="Calibri" panose="020F0502020204030204" pitchFamily="34" charset="0"/>
              </a:rPr>
              <a:t>2. The oxygen has a </a:t>
            </a:r>
            <a:r>
              <a:rPr lang="en-US" altLang="en-US" smtClean="0">
                <a:solidFill>
                  <a:srgbClr val="C00000"/>
                </a:solidFill>
                <a:latin typeface="Calibri" panose="020F0502020204030204" pitchFamily="34" charset="0"/>
              </a:rPr>
              <a:t>negative</a:t>
            </a:r>
            <a:r>
              <a:rPr lang="en-US" altLang="en-US" smtClean="0">
                <a:latin typeface="Calibri" panose="020F0502020204030204" pitchFamily="34" charset="0"/>
              </a:rPr>
              <a:t> charge and the hydrogen has a </a:t>
            </a:r>
            <a:r>
              <a:rPr lang="en-US" altLang="en-US" smtClean="0">
                <a:solidFill>
                  <a:srgbClr val="C00000"/>
                </a:solidFill>
                <a:latin typeface="Calibri" panose="020F0502020204030204" pitchFamily="34" charset="0"/>
              </a:rPr>
              <a:t>positive</a:t>
            </a:r>
            <a:r>
              <a:rPr lang="en-US" altLang="en-US" smtClean="0">
                <a:latin typeface="Calibri" panose="020F0502020204030204" pitchFamily="34" charset="0"/>
              </a:rPr>
              <a:t> charge.</a:t>
            </a:r>
          </a:p>
          <a:p>
            <a:pPr lvl="1" eaLnBrk="1" hangingPunct="1">
              <a:buFont typeface="Wingdings 2" panose="05020102010507070707" pitchFamily="18" charset="2"/>
              <a:buNone/>
            </a:pPr>
            <a:r>
              <a:rPr lang="en-US" altLang="en-US" smtClean="0">
                <a:latin typeface="Calibri" panose="020F0502020204030204" pitchFamily="34" charset="0"/>
              </a:rPr>
              <a:t>3. The hydrogen atoms are always in the “ear” position. </a:t>
            </a:r>
          </a:p>
          <a:p>
            <a:pPr lvl="1" eaLnBrk="1" hangingPunct="1">
              <a:buFont typeface="Wingdings 2" panose="05020102010507070707" pitchFamily="18" charset="2"/>
              <a:buNone/>
            </a:pPr>
            <a:r>
              <a:rPr lang="en-US" altLang="en-US" smtClean="0">
                <a:latin typeface="Calibri" panose="020F0502020204030204" pitchFamily="34" charset="0"/>
              </a:rPr>
              <a:t>Draw this in your notes</a:t>
            </a:r>
          </a:p>
          <a:p>
            <a:pPr eaLnBrk="1" hangingPunct="1"/>
            <a:endParaRPr lang="en-US" altLang="en-US" smtClean="0">
              <a:latin typeface="Calibri" panose="020F0502020204030204" pitchFamily="34" charset="0"/>
            </a:endParaRPr>
          </a:p>
          <a:p>
            <a:pPr lvl="1" eaLnBrk="1" hangingPunct="1"/>
            <a:endParaRPr lang="en-US" altLang="en-US" smtClean="0">
              <a:latin typeface="Calibri" panose="020F0502020204030204" pitchFamily="34" charset="0"/>
            </a:endParaRPr>
          </a:p>
        </p:txBody>
      </p:sp>
      <p:pic>
        <p:nvPicPr>
          <p:cNvPr id="22531" name="Picture 2" descr="http://faculty.clintoncc.suny.edu/faculty/michael.gregory/files/bio%20101/bio%20101%20lectures/chemistry/water%20molecule%2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67375" y="2438400"/>
            <a:ext cx="29051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V="1">
            <a:off x="4419600" y="4267200"/>
            <a:ext cx="1447800" cy="609600"/>
          </a:xfrm>
          <a:prstGeom prst="straightConnector1">
            <a:avLst/>
          </a:prstGeom>
          <a:noFill/>
          <a:ln w="47625" cmpd="dbl">
            <a:solidFill>
              <a:schemeClr val="accent2"/>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5376</TotalTime>
  <Words>1383</Words>
  <Application>Microsoft Office PowerPoint</Application>
  <PresentationFormat>On-screen Show (4:3)</PresentationFormat>
  <Paragraphs>191</Paragraphs>
  <Slides>39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MS PGothic</vt:lpstr>
      <vt:lpstr>MS PGothic</vt:lpstr>
      <vt:lpstr>Arial</vt:lpstr>
      <vt:lpstr>Calibri</vt:lpstr>
      <vt:lpstr>Cambria</vt:lpstr>
      <vt:lpstr>Impact</vt:lpstr>
      <vt:lpstr>Tw Cen MT</vt:lpstr>
      <vt:lpstr>Wingdings</vt:lpstr>
      <vt:lpstr>Wingdings 2</vt:lpstr>
      <vt:lpstr>Median</vt:lpstr>
      <vt:lpstr>Day 1</vt:lpstr>
      <vt:lpstr>Bell Ringer- complete on page in notebook</vt:lpstr>
      <vt:lpstr>Properties of water</vt:lpstr>
      <vt:lpstr>The Importance of Water </vt:lpstr>
      <vt:lpstr>Learning Goals</vt:lpstr>
      <vt:lpstr>Take Notes!</vt:lpstr>
      <vt:lpstr>Page in notebook</vt:lpstr>
      <vt:lpstr>Key Points</vt:lpstr>
      <vt:lpstr>What is the Structure of a Water Molecule?</vt:lpstr>
      <vt:lpstr>Why is water polar?</vt:lpstr>
      <vt:lpstr>Practice</vt:lpstr>
      <vt:lpstr>What is Hydrogen Bonding?</vt:lpstr>
      <vt:lpstr>Explore with Pennies!</vt:lpstr>
      <vt:lpstr>What is Cohesion?</vt:lpstr>
      <vt:lpstr>What causes cohesion?</vt:lpstr>
      <vt:lpstr>Water </vt:lpstr>
      <vt:lpstr>What is Adhesion?</vt:lpstr>
      <vt:lpstr>The water sticks to the inside! Video</vt:lpstr>
      <vt:lpstr>Practice with Adhesion &amp; Cohesion (whiteboard)</vt:lpstr>
      <vt:lpstr>Practice with Adhesion &amp; Cohesion</vt:lpstr>
      <vt:lpstr>What is Solubility?</vt:lpstr>
      <vt:lpstr>Why is water such a great solvent?</vt:lpstr>
      <vt:lpstr>How does solubility impact life?</vt:lpstr>
      <vt:lpstr>What is Density?</vt:lpstr>
      <vt:lpstr>Is ice less dense than water? Why?</vt:lpstr>
      <vt:lpstr>Why does water density impact life?</vt:lpstr>
      <vt:lpstr>How does water density impact life?</vt:lpstr>
      <vt:lpstr>Why does water moderate temperature?</vt:lpstr>
      <vt:lpstr>Rank the following in the order which they will cool down at night: Air, plants, water, soil. </vt:lpstr>
      <vt:lpstr>We Do- Read article whole class</vt:lpstr>
      <vt:lpstr>Exit Ticket!!!</vt:lpstr>
      <vt:lpstr>Homework-Water Project</vt:lpstr>
      <vt:lpstr>Day 2</vt:lpstr>
      <vt:lpstr>Bell Ringer on page in notebook and turn in the water project</vt:lpstr>
      <vt:lpstr>Lab Safety Reminders</vt:lpstr>
      <vt:lpstr>Lab Groups:</vt:lpstr>
      <vt:lpstr>Lab Instructions</vt:lpstr>
      <vt:lpstr>Done with the lab?...Not yet</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water</dc:title>
  <dc:creator>Spencer Siegel</dc:creator>
  <cp:lastModifiedBy>Speers, Anastasia N.</cp:lastModifiedBy>
  <cp:revision>131</cp:revision>
  <dcterms:created xsi:type="dcterms:W3CDTF">2010-10-31T19:49:13Z</dcterms:created>
  <dcterms:modified xsi:type="dcterms:W3CDTF">2017-06-02T22:27:03Z</dcterms:modified>
</cp:coreProperties>
</file>