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media2.gif" ContentType="vide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3855" r:id="rId2"/>
    <p:sldMasterId id="2147483868" r:id="rId3"/>
    <p:sldMasterId id="2147483880" r:id="rId4"/>
  </p:sldMasterIdLst>
  <p:notesMasterIdLst>
    <p:notesMasterId r:id="rId103"/>
  </p:notesMasterIdLst>
  <p:sldIdLst>
    <p:sldId id="417" r:id="rId5"/>
    <p:sldId id="416" r:id="rId6"/>
    <p:sldId id="418" r:id="rId7"/>
    <p:sldId id="382" r:id="rId8"/>
    <p:sldId id="377" r:id="rId9"/>
    <p:sldId id="378" r:id="rId10"/>
    <p:sldId id="376" r:id="rId11"/>
    <p:sldId id="375" r:id="rId12"/>
    <p:sldId id="379" r:id="rId13"/>
    <p:sldId id="380" r:id="rId14"/>
    <p:sldId id="381" r:id="rId15"/>
    <p:sldId id="384" r:id="rId16"/>
    <p:sldId id="385" r:id="rId17"/>
    <p:sldId id="383" r:id="rId18"/>
    <p:sldId id="338" r:id="rId19"/>
    <p:sldId id="305" r:id="rId20"/>
    <p:sldId id="306" r:id="rId21"/>
    <p:sldId id="263" r:id="rId22"/>
    <p:sldId id="261" r:id="rId23"/>
    <p:sldId id="357" r:id="rId24"/>
    <p:sldId id="276" r:id="rId25"/>
    <p:sldId id="386" r:id="rId26"/>
    <p:sldId id="388" r:id="rId27"/>
    <p:sldId id="389" r:id="rId28"/>
    <p:sldId id="367" r:id="rId29"/>
    <p:sldId id="366" r:id="rId30"/>
    <p:sldId id="288" r:id="rId31"/>
    <p:sldId id="344" r:id="rId32"/>
    <p:sldId id="266" r:id="rId33"/>
    <p:sldId id="390" r:id="rId34"/>
    <p:sldId id="372" r:id="rId35"/>
    <p:sldId id="391" r:id="rId36"/>
    <p:sldId id="392" r:id="rId37"/>
    <p:sldId id="393" r:id="rId38"/>
    <p:sldId id="394" r:id="rId39"/>
    <p:sldId id="395" r:id="rId40"/>
    <p:sldId id="396" r:id="rId41"/>
    <p:sldId id="399" r:id="rId42"/>
    <p:sldId id="401" r:id="rId43"/>
    <p:sldId id="403" r:id="rId44"/>
    <p:sldId id="419" r:id="rId45"/>
    <p:sldId id="421" r:id="rId46"/>
    <p:sldId id="422" r:id="rId47"/>
    <p:sldId id="423" r:id="rId48"/>
    <p:sldId id="424" r:id="rId49"/>
    <p:sldId id="425" r:id="rId50"/>
    <p:sldId id="426" r:id="rId51"/>
    <p:sldId id="348" r:id="rId52"/>
    <p:sldId id="341" r:id="rId53"/>
    <p:sldId id="405" r:id="rId54"/>
    <p:sldId id="406" r:id="rId55"/>
    <p:sldId id="407" r:id="rId56"/>
    <p:sldId id="316" r:id="rId57"/>
    <p:sldId id="408" r:id="rId58"/>
    <p:sldId id="363" r:id="rId59"/>
    <p:sldId id="267" r:id="rId60"/>
    <p:sldId id="409" r:id="rId61"/>
    <p:sldId id="410" r:id="rId62"/>
    <p:sldId id="411" r:id="rId63"/>
    <p:sldId id="289" r:id="rId64"/>
    <p:sldId id="330" r:id="rId65"/>
    <p:sldId id="290" r:id="rId66"/>
    <p:sldId id="327" r:id="rId67"/>
    <p:sldId id="427" r:id="rId68"/>
    <p:sldId id="428" r:id="rId69"/>
    <p:sldId id="429" r:id="rId70"/>
    <p:sldId id="430" r:id="rId71"/>
    <p:sldId id="433" r:id="rId72"/>
    <p:sldId id="434" r:id="rId73"/>
    <p:sldId id="435" r:id="rId74"/>
    <p:sldId id="412" r:id="rId75"/>
    <p:sldId id="413" r:id="rId76"/>
    <p:sldId id="414" r:id="rId77"/>
    <p:sldId id="436" r:id="rId78"/>
    <p:sldId id="437" r:id="rId79"/>
    <p:sldId id="438" r:id="rId80"/>
    <p:sldId id="439" r:id="rId81"/>
    <p:sldId id="440" r:id="rId82"/>
    <p:sldId id="441" r:id="rId83"/>
    <p:sldId id="442" r:id="rId84"/>
    <p:sldId id="443" r:id="rId85"/>
    <p:sldId id="444" r:id="rId86"/>
    <p:sldId id="445" r:id="rId87"/>
    <p:sldId id="446" r:id="rId88"/>
    <p:sldId id="447" r:id="rId89"/>
    <p:sldId id="448" r:id="rId90"/>
    <p:sldId id="415" r:id="rId91"/>
    <p:sldId id="323" r:id="rId92"/>
    <p:sldId id="449" r:id="rId93"/>
    <p:sldId id="450" r:id="rId94"/>
    <p:sldId id="451" r:id="rId95"/>
    <p:sldId id="452" r:id="rId96"/>
    <p:sldId id="453" r:id="rId97"/>
    <p:sldId id="454" r:id="rId98"/>
    <p:sldId id="420" r:id="rId99"/>
    <p:sldId id="431" r:id="rId100"/>
    <p:sldId id="356" r:id="rId101"/>
    <p:sldId id="432"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6600"/>
    <a:srgbClr val="FFF182"/>
    <a:srgbClr val="9FCC6E"/>
    <a:srgbClr val="6600CC"/>
    <a:srgbClr val="FF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58"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CCB2C6-C519-4E66-9C25-FFD0C90B561B}" type="datetimeFigureOut">
              <a:rPr lang="en-US" smtClean="0"/>
              <a:pPr/>
              <a:t>07/20/2017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F9B5A-DF02-4335-B38E-887B122BE33E}" type="slidenum">
              <a:rPr lang="en-US" smtClean="0"/>
              <a:pPr/>
              <a:t>‹#›</a:t>
            </a:fld>
            <a:endParaRPr lang="en-US"/>
          </a:p>
        </p:txBody>
      </p:sp>
    </p:spTree>
    <p:extLst>
      <p:ext uri="{BB962C8B-B14F-4D97-AF65-F5344CB8AC3E}">
        <p14:creationId xmlns:p14="http://schemas.microsoft.com/office/powerpoint/2010/main" val="253902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5E904DF0-0BC7-461B-B9B0-D07641C82BBB}" type="slidenum">
              <a:rPr lang="en-US"/>
              <a:pPr>
                <a:defRPr/>
              </a:pPr>
              <a:t>12</a:t>
            </a:fld>
            <a:endParaRPr lang="en-US" dirty="0"/>
          </a:p>
        </p:txBody>
      </p:sp>
    </p:spTree>
    <p:extLst>
      <p:ext uri="{BB962C8B-B14F-4D97-AF65-F5344CB8AC3E}">
        <p14:creationId xmlns:p14="http://schemas.microsoft.com/office/powerpoint/2010/main" val="20335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5FBE7845-6C54-43C5-BD83-656FBCD4B3C0}" type="slidenum">
              <a:rPr lang="en-US"/>
              <a:pPr>
                <a:defRPr/>
              </a:pPr>
              <a:t>88</a:t>
            </a:fld>
            <a:endParaRPr lang="en-US" dirty="0"/>
          </a:p>
        </p:txBody>
      </p:sp>
    </p:spTree>
    <p:extLst>
      <p:ext uri="{BB962C8B-B14F-4D97-AF65-F5344CB8AC3E}">
        <p14:creationId xmlns:p14="http://schemas.microsoft.com/office/powerpoint/2010/main" val="381430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53A6A6A7-B9BF-482E-857B-D321AA4E0AF3}" type="slidenum">
              <a:rPr lang="en-US"/>
              <a:pPr>
                <a:defRPr/>
              </a:pPr>
              <a:t>13</a:t>
            </a:fld>
            <a:endParaRPr lang="en-US" dirty="0"/>
          </a:p>
        </p:txBody>
      </p:sp>
    </p:spTree>
    <p:extLst>
      <p:ext uri="{BB962C8B-B14F-4D97-AF65-F5344CB8AC3E}">
        <p14:creationId xmlns:p14="http://schemas.microsoft.com/office/powerpoint/2010/main" val="301643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BA657583-A6F3-4127-B116-CF436EE40087}" type="slidenum">
              <a:rPr lang="en-US"/>
              <a:pPr>
                <a:defRPr/>
              </a:pPr>
              <a:t>16</a:t>
            </a:fld>
            <a:endParaRPr lang="en-US"/>
          </a:p>
        </p:txBody>
      </p:sp>
    </p:spTree>
    <p:extLst>
      <p:ext uri="{BB962C8B-B14F-4D97-AF65-F5344CB8AC3E}">
        <p14:creationId xmlns:p14="http://schemas.microsoft.com/office/powerpoint/2010/main" val="130405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681110F5-D880-418C-995A-B6DCD6CD3ADB}" type="slidenum">
              <a:rPr lang="en-US"/>
              <a:pPr>
                <a:defRPr/>
              </a:pPr>
              <a:t>17</a:t>
            </a:fld>
            <a:endParaRPr lang="en-US"/>
          </a:p>
        </p:txBody>
      </p:sp>
    </p:spTree>
    <p:extLst>
      <p:ext uri="{BB962C8B-B14F-4D97-AF65-F5344CB8AC3E}">
        <p14:creationId xmlns:p14="http://schemas.microsoft.com/office/powerpoint/2010/main" val="269353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B0B070E3-A0A4-44E8-8740-5583BC4BC284}" type="slidenum">
              <a:rPr lang="en-US"/>
              <a:pPr>
                <a:defRPr/>
              </a:pPr>
              <a:t>28</a:t>
            </a:fld>
            <a:endParaRPr lang="en-US"/>
          </a:p>
        </p:txBody>
      </p:sp>
    </p:spTree>
    <p:extLst>
      <p:ext uri="{BB962C8B-B14F-4D97-AF65-F5344CB8AC3E}">
        <p14:creationId xmlns:p14="http://schemas.microsoft.com/office/powerpoint/2010/main" val="365779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B0B070E3-A0A4-44E8-8740-5583BC4BC284}" type="slidenum">
              <a:rPr lang="en-US"/>
              <a:pPr>
                <a:defRPr/>
              </a:pPr>
              <a:t>48</a:t>
            </a:fld>
            <a:endParaRPr lang="en-US"/>
          </a:p>
        </p:txBody>
      </p:sp>
    </p:spTree>
    <p:extLst>
      <p:ext uri="{BB962C8B-B14F-4D97-AF65-F5344CB8AC3E}">
        <p14:creationId xmlns:p14="http://schemas.microsoft.com/office/powerpoint/2010/main" val="44463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F9B5A-DF02-4335-B38E-887B122BE33E}" type="slidenum">
              <a:rPr lang="en-US" smtClean="0"/>
              <a:pPr/>
              <a:t>49</a:t>
            </a:fld>
            <a:endParaRPr lang="en-US"/>
          </a:p>
        </p:txBody>
      </p:sp>
    </p:spTree>
    <p:extLst>
      <p:ext uri="{BB962C8B-B14F-4D97-AF65-F5344CB8AC3E}">
        <p14:creationId xmlns:p14="http://schemas.microsoft.com/office/powerpoint/2010/main" val="36668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C574400C-EBDD-4C60-B847-DBBEBE012E0E}" type="slidenum">
              <a:rPr lang="en-US"/>
              <a:pPr>
                <a:defRPr/>
              </a:pPr>
              <a:t>53</a:t>
            </a:fld>
            <a:endParaRPr lang="en-US" dirty="0"/>
          </a:p>
        </p:txBody>
      </p:sp>
    </p:spTree>
    <p:extLst>
      <p:ext uri="{BB962C8B-B14F-4D97-AF65-F5344CB8AC3E}">
        <p14:creationId xmlns:p14="http://schemas.microsoft.com/office/powerpoint/2010/main" val="214364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carbohydrate</a:t>
            </a:r>
            <a:endParaRPr lang="en-US" dirty="0"/>
          </a:p>
        </p:txBody>
      </p:sp>
      <p:sp>
        <p:nvSpPr>
          <p:cNvPr id="4" name="Slide Number Placeholder 3"/>
          <p:cNvSpPr>
            <a:spLocks noGrp="1"/>
          </p:cNvSpPr>
          <p:nvPr>
            <p:ph type="sldNum" sz="quarter" idx="10"/>
          </p:nvPr>
        </p:nvSpPr>
        <p:spPr/>
        <p:txBody>
          <a:bodyPr/>
          <a:lstStyle/>
          <a:p>
            <a:fld id="{26AF9B5A-DF02-4335-B38E-887B122BE33E}" type="slidenum">
              <a:rPr lang="en-US" smtClean="0"/>
              <a:pPr/>
              <a:t>63</a:t>
            </a:fld>
            <a:endParaRPr lang="en-US"/>
          </a:p>
        </p:txBody>
      </p:sp>
    </p:spTree>
    <p:extLst>
      <p:ext uri="{BB962C8B-B14F-4D97-AF65-F5344CB8AC3E}">
        <p14:creationId xmlns:p14="http://schemas.microsoft.com/office/powerpoint/2010/main" val="1523558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38AC70E1-1A47-488F-93C7-905D38499916}" type="slidenum">
              <a:rPr lang="en-US" smtClean="0"/>
              <a:pPr/>
              <a:t>‹#›</a:t>
            </a:fld>
            <a:endParaRPr lang="en-US"/>
          </a:p>
        </p:txBody>
      </p:sp>
    </p:spTree>
    <p:extLst>
      <p:ext uri="{BB962C8B-B14F-4D97-AF65-F5344CB8AC3E}">
        <p14:creationId xmlns:p14="http://schemas.microsoft.com/office/powerpoint/2010/main" val="35285205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C6658-D4F5-483D-9814-A4B6D8413CF4}" type="slidenum">
              <a:rPr lang="en-US" smtClean="0"/>
              <a:pPr/>
              <a:t>‹#›</a:t>
            </a:fld>
            <a:endParaRPr lang="en-US"/>
          </a:p>
        </p:txBody>
      </p:sp>
    </p:spTree>
    <p:extLst>
      <p:ext uri="{BB962C8B-B14F-4D97-AF65-F5344CB8AC3E}">
        <p14:creationId xmlns:p14="http://schemas.microsoft.com/office/powerpoint/2010/main" val="190518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DB948-8692-41E9-B396-D4F9B2FCD2BA}" type="slidenum">
              <a:rPr lang="en-US" smtClean="0"/>
              <a:pPr/>
              <a:t>‹#›</a:t>
            </a:fld>
            <a:endParaRPr lang="en-US"/>
          </a:p>
        </p:txBody>
      </p:sp>
    </p:spTree>
    <p:extLst>
      <p:ext uri="{BB962C8B-B14F-4D97-AF65-F5344CB8AC3E}">
        <p14:creationId xmlns:p14="http://schemas.microsoft.com/office/powerpoint/2010/main" val="46120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A3D70C-B6F4-4D25-9FF8-F83F44EA858A}" type="slidenum">
              <a:rPr lang="en-US"/>
              <a:pPr>
                <a:defRPr/>
              </a:pPr>
              <a:t>‹#›</a:t>
            </a:fld>
            <a:endParaRPr lang="en-US"/>
          </a:p>
        </p:txBody>
      </p:sp>
    </p:spTree>
    <p:extLst>
      <p:ext uri="{BB962C8B-B14F-4D97-AF65-F5344CB8AC3E}">
        <p14:creationId xmlns:p14="http://schemas.microsoft.com/office/powerpoint/2010/main" val="285544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80063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421140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639762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1634657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274756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1224339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409249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66A63-54F0-4A91-9702-153756F23A6D}" type="slidenum">
              <a:rPr lang="en-US" smtClean="0"/>
              <a:pPr/>
              <a:t>‹#›</a:t>
            </a:fld>
            <a:endParaRPr lang="en-US"/>
          </a:p>
        </p:txBody>
      </p:sp>
    </p:spTree>
    <p:extLst>
      <p:ext uri="{BB962C8B-B14F-4D97-AF65-F5344CB8AC3E}">
        <p14:creationId xmlns:p14="http://schemas.microsoft.com/office/powerpoint/2010/main" val="156389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347381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1ECE-A3D4-4623-A553-122238E7E22D}"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03039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3285214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0B5D47-AD74-4CE1-B54D-A6CDBC68ACFD}" type="datetimeFigureOut">
              <a:rPr lang="en-US" smtClean="0"/>
              <a:pPr/>
              <a:t>07/21/2017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1ECE-A3D4-4623-A553-122238E7E22D}" type="slidenum">
              <a:rPr lang="en-US" smtClean="0"/>
              <a:pPr/>
              <a:t>‹#›</a:t>
            </a:fld>
            <a:endParaRPr lang="en-US"/>
          </a:p>
        </p:txBody>
      </p:sp>
    </p:spTree>
    <p:extLst>
      <p:ext uri="{BB962C8B-B14F-4D97-AF65-F5344CB8AC3E}">
        <p14:creationId xmlns:p14="http://schemas.microsoft.com/office/powerpoint/2010/main" val="310083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A3D70C-B6F4-4D25-9FF8-F83F44EA858A}" type="slidenum">
              <a:rPr lang="en-US"/>
              <a:pPr>
                <a:defRPr/>
              </a:pPr>
              <a:t>‹#›</a:t>
            </a:fld>
            <a:endParaRPr lang="en-US"/>
          </a:p>
        </p:txBody>
      </p:sp>
    </p:spTree>
    <p:extLst>
      <p:ext uri="{BB962C8B-B14F-4D97-AF65-F5344CB8AC3E}">
        <p14:creationId xmlns:p14="http://schemas.microsoft.com/office/powerpoint/2010/main" val="242771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fld id="{5FA7A15A-5438-458B-A541-64BA6D56A474}" type="datetimeFigureOut">
              <a:rPr lang="en-US" altLang="en-US"/>
              <a:pPr/>
              <a:t>07/21/2017</a:t>
            </a:fld>
            <a:endParaRPr lang="en-US" alt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5DBA5FE-4AEC-472E-81CF-DD006D7165A1}" type="slidenum">
              <a:rPr lang="en-US" altLang="en-US"/>
              <a:pPr/>
              <a:t>‹#›</a:t>
            </a:fld>
            <a:endParaRPr lang="en-US" altLang="en-US"/>
          </a:p>
        </p:txBody>
      </p:sp>
    </p:spTree>
    <p:extLst>
      <p:ext uri="{BB962C8B-B14F-4D97-AF65-F5344CB8AC3E}">
        <p14:creationId xmlns:p14="http://schemas.microsoft.com/office/powerpoint/2010/main" val="33474525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6D0A7751-E436-4E47-AD88-CF72DEAAD37C}" type="datetimeFigureOut">
              <a:rPr lang="en-US" altLang="en-US"/>
              <a:pPr/>
              <a:t>07/21/2017</a:t>
            </a:fld>
            <a:endParaRPr lang="en-US" altLang="en-US"/>
          </a:p>
        </p:txBody>
      </p:sp>
      <p:sp>
        <p:nvSpPr>
          <p:cNvPr id="5" name="Slide Number Placeholder 8"/>
          <p:cNvSpPr>
            <a:spLocks noGrp="1"/>
          </p:cNvSpPr>
          <p:nvPr>
            <p:ph type="sldNum" sz="quarter" idx="11"/>
          </p:nvPr>
        </p:nvSpPr>
        <p:spPr/>
        <p:txBody>
          <a:bodyPr/>
          <a:lstStyle>
            <a:lvl1pPr>
              <a:defRPr/>
            </a:lvl1pPr>
          </a:lstStyle>
          <a:p>
            <a:fld id="{E9E2455E-DD17-4B4C-9430-5A828FAAC7FE}"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28321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fld id="{ED482831-52FA-458A-919F-2199391F2176}" type="datetimeFigureOut">
              <a:rPr lang="en-US" altLang="en-US"/>
              <a:pPr/>
              <a:t>07/21/2017</a:t>
            </a:fld>
            <a:endParaRPr lang="en-US" alt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E64CE8AA-BA70-4697-8BFF-4F2853FC53E6}" type="slidenum">
              <a:rPr lang="en-US" altLang="en-US"/>
              <a:pPr/>
              <a:t>‹#›</a:t>
            </a:fld>
            <a:endParaRPr lang="en-US" altLang="en-US"/>
          </a:p>
        </p:txBody>
      </p:sp>
    </p:spTree>
    <p:extLst>
      <p:ext uri="{BB962C8B-B14F-4D97-AF65-F5344CB8AC3E}">
        <p14:creationId xmlns:p14="http://schemas.microsoft.com/office/powerpoint/2010/main" val="254643599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49775185-0DCA-4ECC-8211-8789CE818D13}" type="datetimeFigureOut">
              <a:rPr lang="en-US" altLang="en-US"/>
              <a:pPr/>
              <a:t>07/21/2017</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F58255C-E40D-4D3B-9C8A-50B9A9F136F2}" type="slidenum">
              <a:rPr lang="en-US" altLang="en-US"/>
              <a:pPr/>
              <a:t>‹#›</a:t>
            </a:fld>
            <a:endParaRPr lang="en-US" altLang="en-US"/>
          </a:p>
        </p:txBody>
      </p:sp>
    </p:spTree>
    <p:extLst>
      <p:ext uri="{BB962C8B-B14F-4D97-AF65-F5344CB8AC3E}">
        <p14:creationId xmlns:p14="http://schemas.microsoft.com/office/powerpoint/2010/main" val="2542341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fld id="{64651E81-2AC7-47CA-A740-17DA2A177B0C}" type="datetimeFigureOut">
              <a:rPr lang="en-US" altLang="en-US"/>
              <a:pPr/>
              <a:t>07/21/2017</a:t>
            </a:fld>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3524C22-E714-4AF7-9DEE-97F360072262}" type="slidenum">
              <a:rPr lang="en-US" altLang="en-US"/>
              <a:pPr/>
              <a:t>‹#›</a:t>
            </a:fld>
            <a:endParaRPr lang="en-US" altLang="en-US"/>
          </a:p>
        </p:txBody>
      </p:sp>
    </p:spTree>
    <p:extLst>
      <p:ext uri="{BB962C8B-B14F-4D97-AF65-F5344CB8AC3E}">
        <p14:creationId xmlns:p14="http://schemas.microsoft.com/office/powerpoint/2010/main" val="381416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397862D2-5FED-41D6-82C7-8355A4DC3455}" type="slidenum">
              <a:rPr lang="en-US" smtClean="0"/>
              <a:pPr/>
              <a:t>‹#›</a:t>
            </a:fld>
            <a:endParaRPr lang="en-US"/>
          </a:p>
        </p:txBody>
      </p:sp>
    </p:spTree>
    <p:extLst>
      <p:ext uri="{BB962C8B-B14F-4D97-AF65-F5344CB8AC3E}">
        <p14:creationId xmlns:p14="http://schemas.microsoft.com/office/powerpoint/2010/main" val="51645436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a:lstStyle>
            <a:lvl1pPr>
              <a:defRPr/>
            </a:lvl1pPr>
          </a:lstStyle>
          <a:p>
            <a:fld id="{5BD351C2-5C15-4347-8E9B-5E30801F02A4}" type="datetimeFigureOut">
              <a:rPr lang="en-US" altLang="en-US"/>
              <a:pPr/>
              <a:t>07/21/2017</a:t>
            </a:fld>
            <a:endParaRPr lang="en-US" altLang="en-US"/>
          </a:p>
        </p:txBody>
      </p:sp>
      <p:sp>
        <p:nvSpPr>
          <p:cNvPr id="4" name="Slide Number Placeholder 6"/>
          <p:cNvSpPr>
            <a:spLocks noGrp="1"/>
          </p:cNvSpPr>
          <p:nvPr>
            <p:ph type="sldNum" sz="quarter" idx="11"/>
          </p:nvPr>
        </p:nvSpPr>
        <p:spPr/>
        <p:txBody>
          <a:bodyPr/>
          <a:lstStyle>
            <a:lvl1pPr>
              <a:defRPr/>
            </a:lvl1pPr>
          </a:lstStyle>
          <a:p>
            <a:fld id="{ADE60848-F650-4F90-8812-B0BAB2CEBEBA}"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527337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5D6C48DF-F770-43A9-B850-8A0680078F71}" type="datetimeFigureOut">
              <a:rPr lang="en-US" altLang="en-US"/>
              <a:pPr/>
              <a:t>07/21/2017</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658EEE20-1BF7-4C65-ABEF-44AB1BE1DB0F}" type="slidenum">
              <a:rPr lang="en-US" altLang="en-US"/>
              <a:pPr/>
              <a:t>‹#›</a:t>
            </a:fld>
            <a:endParaRPr lang="en-US" altLang="en-US"/>
          </a:p>
        </p:txBody>
      </p:sp>
    </p:spTree>
    <p:extLst>
      <p:ext uri="{BB962C8B-B14F-4D97-AF65-F5344CB8AC3E}">
        <p14:creationId xmlns:p14="http://schemas.microsoft.com/office/powerpoint/2010/main" val="2697524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Straight Connector 16"/>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a:lstStyle>
            <a:lvl1pPr>
              <a:defRPr/>
            </a:lvl1pPr>
          </a:lstStyle>
          <a:p>
            <a:fld id="{9669AD2A-D31C-4E4F-B75D-F3778F894198}" type="datetimeFigureOut">
              <a:rPr lang="en-US" altLang="en-US"/>
              <a:pPr/>
              <a:t>07/21/2017</a:t>
            </a:fld>
            <a:endParaRPr lang="en-US" altLang="en-US"/>
          </a:p>
        </p:txBody>
      </p:sp>
      <p:sp>
        <p:nvSpPr>
          <p:cNvPr id="13" name="Slide Number Placeholder 21"/>
          <p:cNvSpPr>
            <a:spLocks noGrp="1"/>
          </p:cNvSpPr>
          <p:nvPr>
            <p:ph type="sldNum" sz="quarter" idx="11"/>
          </p:nvPr>
        </p:nvSpPr>
        <p:spPr/>
        <p:txBody>
          <a:bodyPr/>
          <a:lstStyle>
            <a:lvl1pPr>
              <a:defRPr/>
            </a:lvl1pPr>
          </a:lstStyle>
          <a:p>
            <a:fld id="{59CD7DAE-6067-4FB0-B3F8-A957DB8F6D9E}"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18555738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8"/>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Straight Connector 20"/>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a:lstStyle>
            <a:lvl1pPr>
              <a:defRPr/>
            </a:lvl1pPr>
          </a:lstStyle>
          <a:p>
            <a:fld id="{0F00E1BE-F57C-4742-B135-47489BCB46FA}" type="datetimeFigureOut">
              <a:rPr lang="en-US" altLang="en-US"/>
              <a:pPr/>
              <a:t>07/21/2017</a:t>
            </a:fld>
            <a:endParaRPr lang="en-US" altLang="en-US"/>
          </a:p>
        </p:txBody>
      </p:sp>
      <p:sp>
        <p:nvSpPr>
          <p:cNvPr id="13" name="Slide Number Placeholder 17"/>
          <p:cNvSpPr>
            <a:spLocks noGrp="1"/>
          </p:cNvSpPr>
          <p:nvPr>
            <p:ph type="sldNum" sz="quarter" idx="11"/>
          </p:nvPr>
        </p:nvSpPr>
        <p:spPr/>
        <p:txBody>
          <a:bodyPr/>
          <a:lstStyle>
            <a:lvl1pPr>
              <a:defRPr/>
            </a:lvl1pPr>
          </a:lstStyle>
          <a:p>
            <a:fld id="{8C7896A7-D519-485D-971C-16067FC2943F}"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82922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34C1D5B-507A-4755-9A86-EA2CF171A389}" type="datetimeFigureOut">
              <a:rPr lang="en-US" altLang="en-US"/>
              <a:pPr/>
              <a:t>07/21/2017</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D88BF6A-AF13-4DC5-8683-450D75945536}" type="slidenum">
              <a:rPr lang="en-US" altLang="en-US"/>
              <a:pPr/>
              <a:t>‹#›</a:t>
            </a:fld>
            <a:endParaRPr lang="en-US" altLang="en-US"/>
          </a:p>
        </p:txBody>
      </p:sp>
    </p:spTree>
    <p:extLst>
      <p:ext uri="{BB962C8B-B14F-4D97-AF65-F5344CB8AC3E}">
        <p14:creationId xmlns:p14="http://schemas.microsoft.com/office/powerpoint/2010/main" val="4186185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E2ECBBBA-F829-4DF8-BCF7-540B00F4B7A1}" type="datetimeFigureOut">
              <a:rPr lang="en-US" altLang="en-US"/>
              <a:pPr/>
              <a:t>07/21/2017</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7106745-FE19-47E7-8770-573DF165448F}" type="slidenum">
              <a:rPr lang="en-US" altLang="en-US"/>
              <a:pPr/>
              <a:t>‹#›</a:t>
            </a:fld>
            <a:endParaRPr lang="en-US" altLang="en-US"/>
          </a:p>
        </p:txBody>
      </p:sp>
    </p:spTree>
    <p:extLst>
      <p:ext uri="{BB962C8B-B14F-4D97-AF65-F5344CB8AC3E}">
        <p14:creationId xmlns:p14="http://schemas.microsoft.com/office/powerpoint/2010/main" val="221590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01CC4EE-2FD2-4F27-93A5-116C24E3B6A6}" type="datetimeFigureOut">
              <a:rPr lang="en-US"/>
              <a:pPr>
                <a:defRPr/>
              </a:pPr>
              <a:t>07/21/2017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32F728FD-2ADA-4780-A015-B66AC483F915}" type="slidenum">
              <a:rPr lang="en-US" altLang="en-US"/>
              <a:pPr/>
              <a:t>‹#›</a:t>
            </a:fld>
            <a:endParaRPr lang="en-US" altLang="en-US"/>
          </a:p>
        </p:txBody>
      </p:sp>
    </p:spTree>
    <p:extLst>
      <p:ext uri="{BB962C8B-B14F-4D97-AF65-F5344CB8AC3E}">
        <p14:creationId xmlns:p14="http://schemas.microsoft.com/office/powerpoint/2010/main" val="312018796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51CF1FC-1C2E-43A3-9135-FBF4C1373B0E}" type="datetimeFigureOut">
              <a:rPr lang="en-US"/>
              <a:pPr>
                <a:defRPr/>
              </a:pPr>
              <a:t>07/21/2017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4DA35A4-59D7-48E4-8C10-171060AA82F9}" type="slidenum">
              <a:rPr lang="en-US" altLang="en-US"/>
              <a:pPr/>
              <a:t>‹#›</a:t>
            </a:fld>
            <a:endParaRPr lang="en-US" altLang="en-US"/>
          </a:p>
        </p:txBody>
      </p:sp>
    </p:spTree>
    <p:extLst>
      <p:ext uri="{BB962C8B-B14F-4D97-AF65-F5344CB8AC3E}">
        <p14:creationId xmlns:p14="http://schemas.microsoft.com/office/powerpoint/2010/main" val="3587765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4B7153-026F-44F3-83F7-27D37B7892AD}" type="datetimeFigureOut">
              <a:rPr lang="en-US"/>
              <a:pPr>
                <a:defRPr/>
              </a:pPr>
              <a:t>07/21/2017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10958639-530C-411B-B880-9B2B9CEDE87F}" type="slidenum">
              <a:rPr lang="en-US" altLang="en-US"/>
              <a:pPr/>
              <a:t>‹#›</a:t>
            </a:fld>
            <a:endParaRPr lang="en-US" altLang="en-US"/>
          </a:p>
        </p:txBody>
      </p:sp>
    </p:spTree>
    <p:extLst>
      <p:ext uri="{BB962C8B-B14F-4D97-AF65-F5344CB8AC3E}">
        <p14:creationId xmlns:p14="http://schemas.microsoft.com/office/powerpoint/2010/main" val="217198664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22C2B82-6468-4FD5-BB43-76C70B0268B2}" type="datetimeFigureOut">
              <a:rPr lang="en-US"/>
              <a:pPr>
                <a:defRPr/>
              </a:pPr>
              <a:t>07/21/2017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D0FA3CF1-09A7-49F3-936E-76350752A79B}" type="slidenum">
              <a:rPr lang="en-US" altLang="en-US"/>
              <a:pPr/>
              <a:t>‹#›</a:t>
            </a:fld>
            <a:endParaRPr lang="en-US" altLang="en-US"/>
          </a:p>
        </p:txBody>
      </p:sp>
    </p:spTree>
    <p:extLst>
      <p:ext uri="{BB962C8B-B14F-4D97-AF65-F5344CB8AC3E}">
        <p14:creationId xmlns:p14="http://schemas.microsoft.com/office/powerpoint/2010/main" val="89865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4038F-F0E7-4E76-AAF8-4966482A79C5}" type="slidenum">
              <a:rPr lang="en-US" smtClean="0"/>
              <a:pPr/>
              <a:t>‹#›</a:t>
            </a:fld>
            <a:endParaRPr lang="en-US"/>
          </a:p>
        </p:txBody>
      </p:sp>
    </p:spTree>
    <p:extLst>
      <p:ext uri="{BB962C8B-B14F-4D97-AF65-F5344CB8AC3E}">
        <p14:creationId xmlns:p14="http://schemas.microsoft.com/office/powerpoint/2010/main" val="1708175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03B658D-201F-47DE-BAC1-669EDA3C13EF}" type="datetimeFigureOut">
              <a:rPr lang="en-US"/>
              <a:pPr>
                <a:defRPr/>
              </a:pPr>
              <a:t>07/21/2017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30905467-195D-47FE-A78F-ABE72A60CB06}" type="slidenum">
              <a:rPr lang="en-US" altLang="en-US"/>
              <a:pPr/>
              <a:t>‹#›</a:t>
            </a:fld>
            <a:endParaRPr lang="en-US" altLang="en-US"/>
          </a:p>
        </p:txBody>
      </p:sp>
    </p:spTree>
    <p:extLst>
      <p:ext uri="{BB962C8B-B14F-4D97-AF65-F5344CB8AC3E}">
        <p14:creationId xmlns:p14="http://schemas.microsoft.com/office/powerpoint/2010/main" val="351796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54634C0-36FE-45A6-AA8A-6D4C08797D4F}" type="datetimeFigureOut">
              <a:rPr lang="en-US"/>
              <a:pPr>
                <a:defRPr/>
              </a:pPr>
              <a:t>07/21/2017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1A0C31DB-444C-4978-93C5-382C1B2E911A}" type="slidenum">
              <a:rPr lang="en-US" altLang="en-US"/>
              <a:pPr/>
              <a:t>‹#›</a:t>
            </a:fld>
            <a:endParaRPr lang="en-US" altLang="en-US"/>
          </a:p>
        </p:txBody>
      </p:sp>
    </p:spTree>
    <p:extLst>
      <p:ext uri="{BB962C8B-B14F-4D97-AF65-F5344CB8AC3E}">
        <p14:creationId xmlns:p14="http://schemas.microsoft.com/office/powerpoint/2010/main" val="754112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06032F1-C9FA-4FC5-A356-548247E2B527}" type="datetimeFigureOut">
              <a:rPr lang="en-US"/>
              <a:pPr>
                <a:defRPr/>
              </a:pPr>
              <a:t>07/21/2017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E317A836-8752-4815-8BC6-D58E49AB21C7}" type="slidenum">
              <a:rPr lang="en-US" altLang="en-US"/>
              <a:pPr/>
              <a:t>‹#›</a:t>
            </a:fld>
            <a:endParaRPr lang="en-US" altLang="en-US"/>
          </a:p>
        </p:txBody>
      </p:sp>
    </p:spTree>
    <p:extLst>
      <p:ext uri="{BB962C8B-B14F-4D97-AF65-F5344CB8AC3E}">
        <p14:creationId xmlns:p14="http://schemas.microsoft.com/office/powerpoint/2010/main" val="940031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DF3BBE-C631-4E93-B4CC-FAECBE92DA16}" type="datetimeFigureOut">
              <a:rPr lang="en-US"/>
              <a:pPr>
                <a:defRPr/>
              </a:pPr>
              <a:t>07/21/2017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9C1CB751-C621-4E90-9B22-AA0D5056C9CC}" type="slidenum">
              <a:rPr lang="en-US" altLang="en-US"/>
              <a:pPr/>
              <a:t>‹#›</a:t>
            </a:fld>
            <a:endParaRPr lang="en-US" altLang="en-US"/>
          </a:p>
        </p:txBody>
      </p:sp>
    </p:spTree>
    <p:extLst>
      <p:ext uri="{BB962C8B-B14F-4D97-AF65-F5344CB8AC3E}">
        <p14:creationId xmlns:p14="http://schemas.microsoft.com/office/powerpoint/2010/main" val="4066487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5A01AC7-9880-4C87-B99F-15944BD221CC}" type="datetimeFigureOut">
              <a:rPr lang="en-US"/>
              <a:pPr>
                <a:defRPr/>
              </a:pPr>
              <a:t>07/21/2017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81E592FE-5AD9-4914-8D17-EE44A197305E}" type="slidenum">
              <a:rPr lang="en-US" altLang="en-US"/>
              <a:pPr/>
              <a:t>‹#›</a:t>
            </a:fld>
            <a:endParaRPr lang="en-US" altLang="en-US"/>
          </a:p>
        </p:txBody>
      </p:sp>
    </p:spTree>
    <p:extLst>
      <p:ext uri="{BB962C8B-B14F-4D97-AF65-F5344CB8AC3E}">
        <p14:creationId xmlns:p14="http://schemas.microsoft.com/office/powerpoint/2010/main" val="3697727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837962-FF6F-4C68-899F-A7257A9EB000}" type="datetimeFigureOut">
              <a:rPr lang="en-US"/>
              <a:pPr>
                <a:defRPr/>
              </a:pPr>
              <a:t>07/21/2017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68CA919-1807-45BA-896D-3B77EA584FC8}" type="slidenum">
              <a:rPr lang="en-US" altLang="en-US"/>
              <a:pPr/>
              <a:t>‹#›</a:t>
            </a:fld>
            <a:endParaRPr lang="en-US" altLang="en-US"/>
          </a:p>
        </p:txBody>
      </p:sp>
    </p:spTree>
    <p:extLst>
      <p:ext uri="{BB962C8B-B14F-4D97-AF65-F5344CB8AC3E}">
        <p14:creationId xmlns:p14="http://schemas.microsoft.com/office/powerpoint/2010/main" val="3542031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FFCE7EA-BE4C-4CCD-8771-09B6A1592E1A}" type="datetimeFigureOut">
              <a:rPr lang="en-US"/>
              <a:pPr>
                <a:defRPr/>
              </a:pPr>
              <a:t>07/21/2017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0FBDAC9-F56D-4285-AB69-5FF6416BF48E}" type="slidenum">
              <a:rPr lang="en-US" altLang="en-US"/>
              <a:pPr/>
              <a:t>‹#›</a:t>
            </a:fld>
            <a:endParaRPr lang="en-US" altLang="en-US"/>
          </a:p>
        </p:txBody>
      </p:sp>
    </p:spTree>
    <p:extLst>
      <p:ext uri="{BB962C8B-B14F-4D97-AF65-F5344CB8AC3E}">
        <p14:creationId xmlns:p14="http://schemas.microsoft.com/office/powerpoint/2010/main" val="400954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6D28F-BE5E-49FF-AA5A-610D742FE992}" type="slidenum">
              <a:rPr lang="en-US" smtClean="0"/>
              <a:pPr/>
              <a:t>‹#›</a:t>
            </a:fld>
            <a:endParaRPr lang="en-US"/>
          </a:p>
        </p:txBody>
      </p:sp>
    </p:spTree>
    <p:extLst>
      <p:ext uri="{BB962C8B-B14F-4D97-AF65-F5344CB8AC3E}">
        <p14:creationId xmlns:p14="http://schemas.microsoft.com/office/powerpoint/2010/main" val="396028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B6364-FD10-4CB8-87F0-31074A5CD701}" type="slidenum">
              <a:rPr lang="en-US" smtClean="0"/>
              <a:pPr/>
              <a:t>‹#›</a:t>
            </a:fld>
            <a:endParaRPr lang="en-US"/>
          </a:p>
        </p:txBody>
      </p:sp>
    </p:spTree>
    <p:extLst>
      <p:ext uri="{BB962C8B-B14F-4D97-AF65-F5344CB8AC3E}">
        <p14:creationId xmlns:p14="http://schemas.microsoft.com/office/powerpoint/2010/main" val="322941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1FFCF6-29CD-484C-A73A-2B8E7667F09D}" type="slidenum">
              <a:rPr lang="en-US" smtClean="0"/>
              <a:pPr/>
              <a:t>‹#›</a:t>
            </a:fld>
            <a:endParaRPr lang="en-US"/>
          </a:p>
        </p:txBody>
      </p:sp>
    </p:spTree>
    <p:extLst>
      <p:ext uri="{BB962C8B-B14F-4D97-AF65-F5344CB8AC3E}">
        <p14:creationId xmlns:p14="http://schemas.microsoft.com/office/powerpoint/2010/main" val="89867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0073F8ED-7AE7-4060-BCA7-6463D2A3F818}"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819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2D61C100-77DB-4489-BB18-E171359B79EF}"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963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05A450A-8024-4F1E-890F-F5F6D1BE7986}" type="slidenum">
              <a:rPr lang="en-US" smtClean="0"/>
              <a:pPr/>
              <a:t>‹#›</a:t>
            </a:fld>
            <a:endParaRPr lang="en-US"/>
          </a:p>
        </p:txBody>
      </p:sp>
    </p:spTree>
    <p:extLst>
      <p:ext uri="{BB962C8B-B14F-4D97-AF65-F5344CB8AC3E}">
        <p14:creationId xmlns:p14="http://schemas.microsoft.com/office/powerpoint/2010/main" val="248572348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50B5D47-AD74-4CE1-B54D-A6CDBC68ACFD}" type="datetimeFigureOut">
              <a:rPr lang="en-US" smtClean="0"/>
              <a:pPr/>
              <a:t>07/21/2017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B4C1ECE-A3D4-4623-A553-122238E7E22D}" type="slidenum">
              <a:rPr lang="en-US" smtClean="0"/>
              <a:pPr/>
              <a:t>‹#›</a:t>
            </a:fld>
            <a:endParaRPr lang="en-US"/>
          </a:p>
        </p:txBody>
      </p:sp>
    </p:spTree>
    <p:extLst>
      <p:ext uri="{BB962C8B-B14F-4D97-AF65-F5344CB8AC3E}">
        <p14:creationId xmlns:p14="http://schemas.microsoft.com/office/powerpoint/2010/main" val="256196293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panose="02040604050505020304" pitchFamily="18" charset="0"/>
              </a:defRPr>
            </a:lvl1pPr>
          </a:lstStyle>
          <a:p>
            <a:fld id="{F8CAF7A9-4828-465F-BE7A-BB1180EB0A7D}" type="datetimeFigureOut">
              <a:rPr lang="en-US" altLang="en-US"/>
              <a:pPr/>
              <a:t>07/21/2017</a:t>
            </a:fld>
            <a:endParaRPr lang="en-US" alt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ea typeface="+mn-ea"/>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32" name="Straight Connector 8"/>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fld id="{732589B7-BC6C-4C6E-A3DC-CC32BCE436F0}" type="slidenum">
              <a:rPr lang="en-US" altLang="en-US"/>
              <a:pPr/>
              <a:t>‹#›</a:t>
            </a:fld>
            <a:endParaRPr lang="en-US" altLang="en-US"/>
          </a:p>
        </p:txBody>
      </p:sp>
    </p:spTree>
    <p:extLst>
      <p:ext uri="{BB962C8B-B14F-4D97-AF65-F5344CB8AC3E}">
        <p14:creationId xmlns:p14="http://schemas.microsoft.com/office/powerpoint/2010/main" val="122597947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3000" kern="1200" cap="small">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000">
          <a:solidFill>
            <a:schemeClr val="tx2"/>
          </a:solidFill>
          <a:latin typeface="Century Schoolbook"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MS PGothic" panose="020B0600070205080204" pitchFamily="34" charset="-128"/>
          <a:cs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S PGothic" panose="020B0600070205080204" pitchFamily="34" charset="-128"/>
          <a:cs typeface="ＭＳ Ｐゴシック" charset="0"/>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S PGothic" panose="020B0600070205080204" pitchFamily="34" charset="-128"/>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S PGothic" panose="020B0600070205080204" pitchFamily="34" charset="-128"/>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S PGothic" panose="020B0600070205080204" pitchFamily="34"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F3437D3-228E-4181-A722-DAF6A69C3EA9}" type="datetimeFigureOut">
              <a:rPr lang="en-US"/>
              <a:pPr>
                <a:defRPr/>
              </a:pPr>
              <a:t>07/21/2017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9894D39B-F35F-4C27-AD58-A7D747534F31}"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extLst>
      <p:ext uri="{BB962C8B-B14F-4D97-AF65-F5344CB8AC3E}">
        <p14:creationId xmlns:p14="http://schemas.microsoft.com/office/powerpoint/2010/main" val="206863703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0.png"/><Relationship Id="rId4"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gif"/><Relationship Id="rId1" Type="http://schemas.microsoft.com/office/2007/relationships/media" Target="../media/media2.gif"/><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4.jpeg"/><Relationship Id="rId7" Type="http://schemas.openxmlformats.org/officeDocument/2006/relationships/hyperlink" Target="http://images.google.com/imgres?imgurl=http://school.discovery.com/clipart/images/milk.gif&amp;imgrefurl=http://school.discovery.com/clipart/clip/milk.html&amp;h=393&amp;w=375&amp;sz=7&amp;hl=en&amp;start=1&amp;tbnid=sEWD3eGa_FAtUM:&amp;tbnh=124&amp;tbnw=118&amp;prev=/images?q=milk&amp;gbv=2&amp;svnum=10&amp;hl=e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YO244P1e9QM" TargetMode="Externa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9.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png"/></Relationships>
</file>

<file path=ppt/slides/_rels/slide8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Text Placeholder 2"/>
          <p:cNvSpPr>
            <a:spLocks noGrp="1"/>
          </p:cNvSpPr>
          <p:nvPr>
            <p:ph type="body" sz="half" idx="1"/>
          </p:nvPr>
        </p:nvSpPr>
        <p:spPr/>
        <p:txBody>
          <a:bodyPr/>
          <a:lstStyle/>
          <a:p>
            <a:endParaRPr lang="en-US"/>
          </a:p>
        </p:txBody>
      </p:sp>
      <p:sp>
        <p:nvSpPr>
          <p:cNvPr id="4" name="Online Image Placeholder 3"/>
          <p:cNvSpPr>
            <a:spLocks noGrp="1"/>
          </p:cNvSpPr>
          <p:nvPr>
            <p:ph type="clipArt" sz="half" idx="2"/>
          </p:nvPr>
        </p:nvSpPr>
        <p:spPr/>
      </p:sp>
    </p:spTree>
    <p:extLst>
      <p:ext uri="{BB962C8B-B14F-4D97-AF65-F5344CB8AC3E}">
        <p14:creationId xmlns:p14="http://schemas.microsoft.com/office/powerpoint/2010/main" val="4219770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066800"/>
            <a:ext cx="8153400" cy="2667000"/>
          </a:xfrm>
        </p:spPr>
        <p:txBody>
          <a:bodyPr>
            <a:normAutofit/>
          </a:bodyPr>
          <a:lstStyle/>
          <a:p>
            <a:pPr lvl="0">
              <a:buNone/>
            </a:pPr>
            <a:r>
              <a:rPr lang="en-US" b="1" dirty="0" smtClean="0">
                <a:latin typeface="Calibri" pitchFamily="34" charset="0"/>
                <a:cs typeface="Calibri" pitchFamily="34" charset="0"/>
              </a:rPr>
              <a:t>	1. Symbols represent individual elements.</a:t>
            </a:r>
          </a:p>
          <a:p>
            <a:pPr lvl="1">
              <a:buNone/>
            </a:pPr>
            <a:r>
              <a:rPr lang="en-US" sz="2800" b="1" dirty="0" smtClean="0">
                <a:latin typeface="Calibri" pitchFamily="34" charset="0"/>
                <a:cs typeface="Calibri" pitchFamily="34" charset="0"/>
              </a:rPr>
              <a:t>		Ex:  C=carbon</a:t>
            </a:r>
          </a:p>
          <a:p>
            <a:pPr lvl="0">
              <a:buNone/>
            </a:pPr>
            <a:r>
              <a:rPr lang="en-US" b="1" dirty="0" smtClean="0">
                <a:latin typeface="Calibri" pitchFamily="34" charset="0"/>
                <a:cs typeface="Calibri" pitchFamily="34" charset="0"/>
              </a:rPr>
              <a:t>	2. Subscripts – how many atoms of an element there are in a compound. </a:t>
            </a:r>
          </a:p>
          <a:p>
            <a:pPr lvl="0">
              <a:buNone/>
            </a:pPr>
            <a:r>
              <a:rPr lang="en-US" b="1" dirty="0" smtClean="0">
                <a:latin typeface="Calibri" pitchFamily="34" charset="0"/>
                <a:cs typeface="Calibri" pitchFamily="34" charset="0"/>
              </a:rPr>
              <a:t>		Ex: CO</a:t>
            </a:r>
            <a:r>
              <a:rPr lang="en-US" b="1" baseline="-25000" dirty="0" smtClean="0">
                <a:latin typeface="Calibri" pitchFamily="34" charset="0"/>
                <a:cs typeface="Calibri" pitchFamily="34" charset="0"/>
              </a:rPr>
              <a:t>2</a:t>
            </a:r>
            <a:r>
              <a:rPr lang="en-US" b="1" dirty="0" smtClean="0">
                <a:latin typeface="Calibri" pitchFamily="34" charset="0"/>
                <a:cs typeface="Calibri" pitchFamily="34" charset="0"/>
              </a:rPr>
              <a:t> = 2 oxygen atoms and 1 carbon atom.</a:t>
            </a:r>
          </a:p>
          <a:p>
            <a:endParaRPr lang="en-US" sz="2200" dirty="0"/>
          </a:p>
        </p:txBody>
      </p:sp>
      <p:sp>
        <p:nvSpPr>
          <p:cNvPr id="7" name="Title 1"/>
          <p:cNvSpPr txBox="1">
            <a:spLocks/>
          </p:cNvSpPr>
          <p:nvPr/>
        </p:nvSpPr>
        <p:spPr bwMode="auto">
          <a:xfrm>
            <a:off x="457200" y="228600"/>
            <a:ext cx="8458200"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Impact" pitchFamily="34" charset="0"/>
                <a:ea typeface="+mn-ea"/>
                <a:cs typeface="+mn-cs"/>
              </a:rPr>
              <a:t>Why use symbols and subscripts? </a:t>
            </a:r>
            <a:endParaRPr kumimoji="0" lang="en-US" sz="4400" b="0"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Impact" pitchFamily="34" charset="0"/>
              <a:ea typeface="+mn-ea"/>
              <a:cs typeface="+mn-cs"/>
            </a:endParaRPr>
          </a:p>
        </p:txBody>
      </p:sp>
      <p:pic>
        <p:nvPicPr>
          <p:cNvPr id="12290" name="Picture 2" descr="http://ts1.mm.bing.net/images/thumbnail.aspx?q=1076742850164&amp;id=13046ee9786d7504114cc0f49de3e718&amp;url=http%3a%2f%2fwww.windows2universe.org%2fphysical_science%2fchemistry%2fco2_molecule_sm.gif"/>
          <p:cNvPicPr>
            <a:picLocks noChangeAspect="1" noChangeArrowheads="1"/>
          </p:cNvPicPr>
          <p:nvPr/>
        </p:nvPicPr>
        <p:blipFill>
          <a:blip r:embed="rId2" cstate="print"/>
          <a:srcRect/>
          <a:stretch>
            <a:fillRect/>
          </a:stretch>
        </p:blipFill>
        <p:spPr bwMode="auto">
          <a:xfrm>
            <a:off x="2895600" y="3657600"/>
            <a:ext cx="3581400" cy="2676625"/>
          </a:xfrm>
          <a:prstGeom prst="rect">
            <a:avLst/>
          </a:prstGeom>
          <a:noFill/>
        </p:spPr>
      </p:pic>
    </p:spTree>
    <p:extLst>
      <p:ext uri="{BB962C8B-B14F-4D97-AF65-F5344CB8AC3E}">
        <p14:creationId xmlns:p14="http://schemas.microsoft.com/office/powerpoint/2010/main" val="29522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How would you write these chemical formulas?</a:t>
            </a:r>
            <a:endParaRPr lang="en-US" dirty="0">
              <a:solidFill>
                <a:srgbClr val="7030A0"/>
              </a:solidFill>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DEDEDE">
                  <a:shade val="50000"/>
                </a:srgbClr>
              </a:solidFill>
              <a:effectLst/>
              <a:uLnTx/>
              <a:uFillTx/>
              <a:latin typeface="Times" pitchFamily="18" charset="0"/>
              <a:ea typeface="+mn-ea"/>
              <a:cs typeface="+mn-cs"/>
            </a:endParaRPr>
          </a:p>
        </p:txBody>
      </p:sp>
      <p:pic>
        <p:nvPicPr>
          <p:cNvPr id="41986" name="Picture 2" descr="http://ts3.mm.bing.net/images/thumbnail.aspx?q=1131405056450&amp;id=c25d8ee32b56fc667b5515a550b9f8b6&amp;url=http%3a%2f%2fapbrwww5.apsu.edu%2fthompsonj%2fAnatomy%2520%26%2520Physiology%2f2010%2f2010%2520Exam%2520Reviews%2fExam%25201%2520Review%2fcompounds_molecules.jpg"/>
          <p:cNvPicPr>
            <a:picLocks noChangeAspect="1" noChangeArrowheads="1"/>
          </p:cNvPicPr>
          <p:nvPr/>
        </p:nvPicPr>
        <p:blipFill>
          <a:blip r:embed="rId2" cstate="print"/>
          <a:srcRect/>
          <a:stretch>
            <a:fillRect/>
          </a:stretch>
        </p:blipFill>
        <p:spPr bwMode="auto">
          <a:xfrm>
            <a:off x="990601" y="476251"/>
            <a:ext cx="7282542" cy="4248149"/>
          </a:xfrm>
          <a:prstGeom prst="rect">
            <a:avLst/>
          </a:prstGeom>
          <a:noFill/>
        </p:spPr>
      </p:pic>
      <p:sp>
        <p:nvSpPr>
          <p:cNvPr id="5" name="Flowchart: Process 4"/>
          <p:cNvSpPr/>
          <p:nvPr/>
        </p:nvSpPr>
        <p:spPr>
          <a:xfrm>
            <a:off x="1295400" y="1905000"/>
            <a:ext cx="9906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6" name="Flowchart: Process 5"/>
          <p:cNvSpPr/>
          <p:nvPr/>
        </p:nvSpPr>
        <p:spPr>
          <a:xfrm>
            <a:off x="3048000" y="1905000"/>
            <a:ext cx="9906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7" name="Flowchart: Process 6"/>
          <p:cNvSpPr/>
          <p:nvPr/>
        </p:nvSpPr>
        <p:spPr>
          <a:xfrm>
            <a:off x="4800600" y="1905000"/>
            <a:ext cx="9906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8" name="Flowchart: Process 7"/>
          <p:cNvSpPr/>
          <p:nvPr/>
        </p:nvSpPr>
        <p:spPr>
          <a:xfrm>
            <a:off x="6553200" y="1905000"/>
            <a:ext cx="9906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9" name="Flowchart: Process 8"/>
          <p:cNvSpPr/>
          <p:nvPr/>
        </p:nvSpPr>
        <p:spPr>
          <a:xfrm>
            <a:off x="1143000" y="3886200"/>
            <a:ext cx="14478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10" name="Flowchart: Process 9"/>
          <p:cNvSpPr/>
          <p:nvPr/>
        </p:nvSpPr>
        <p:spPr>
          <a:xfrm>
            <a:off x="2895600" y="3886200"/>
            <a:ext cx="14478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11" name="Flowchart: Process 10"/>
          <p:cNvSpPr/>
          <p:nvPr/>
        </p:nvSpPr>
        <p:spPr>
          <a:xfrm>
            <a:off x="4648200" y="3886200"/>
            <a:ext cx="14478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
        <p:nvSpPr>
          <p:cNvPr id="12" name="Flowchart: Process 11"/>
          <p:cNvSpPr/>
          <p:nvPr/>
        </p:nvSpPr>
        <p:spPr>
          <a:xfrm>
            <a:off x="6400800" y="3886200"/>
            <a:ext cx="14478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29061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0" nodeType="clickEffect">
                                  <p:stCondLst>
                                    <p:cond delay="0"/>
                                  </p:stCondLst>
                                  <p:childTnLst>
                                    <p:animEffect transition="out" filter="diamond(in)">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0" nodeType="clickEffect">
                                  <p:stCondLst>
                                    <p:cond delay="0"/>
                                  </p:stCondLst>
                                  <p:childTnLst>
                                    <p:animEffect transition="out" filter="diamond(in)">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0" nodeType="clickEffect">
                                  <p:stCondLst>
                                    <p:cond delay="0"/>
                                  </p:stCondLst>
                                  <p:childTnLst>
                                    <p:animEffect transition="out" filter="diamond(in)">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0" nodeType="clickEffect">
                                  <p:stCondLst>
                                    <p:cond delay="0"/>
                                  </p:stCondLst>
                                  <p:childTnLst>
                                    <p:animEffect transition="out" filter="diamond(in)">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0" nodeType="clickEffect">
                                  <p:stCondLst>
                                    <p:cond delay="0"/>
                                  </p:stCondLst>
                                  <p:childTnLst>
                                    <p:animEffect transition="out" filter="diamond(in)">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grpId="0" nodeType="clickEffect">
                                  <p:stCondLst>
                                    <p:cond delay="0"/>
                                  </p:stCondLst>
                                  <p:childTnLst>
                                    <p:animEffect transition="out" filter="diamond(in)">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dirty="0" smtClean="0"/>
              <a:t/>
            </a:r>
            <a:br>
              <a:rPr lang="en-US" dirty="0" smtClean="0"/>
            </a:br>
            <a:endParaRPr lang="en-US" dirty="0" smtClean="0"/>
          </a:p>
        </p:txBody>
      </p:sp>
      <p:sp>
        <p:nvSpPr>
          <p:cNvPr id="4099" name="WordArt 5"/>
          <p:cNvSpPr>
            <a:spLocks noChangeArrowheads="1" noChangeShapeType="1" noTextEdit="1"/>
          </p:cNvSpPr>
          <p:nvPr/>
        </p:nvSpPr>
        <p:spPr bwMode="auto">
          <a:xfrm>
            <a:off x="685800" y="2057400"/>
            <a:ext cx="8001000" cy="3124200"/>
          </a:xfrm>
          <a:prstGeom prst="rect">
            <a:avLst/>
          </a:prstGeom>
        </p:spPr>
        <p:txBody>
          <a:bodyPr wrap="none" fromWordArt="1">
            <a:prstTxWarp prst="textCanUp">
              <a:avLst>
                <a:gd name="adj" fmla="val 85713"/>
              </a:avLst>
            </a:prstTxWarp>
          </a:bodyPr>
          <a:lstStyle/>
          <a:p>
            <a:pPr algn="ctr"/>
            <a:r>
              <a:rPr lang="en-US" sz="9600" b="1" kern="10" dirty="0" smtClean="0">
                <a:ln w="9525">
                  <a:solidFill>
                    <a:schemeClr val="bg1"/>
                  </a:solidFill>
                  <a:prstDash val="solid"/>
                </a:ln>
                <a:effectLst>
                  <a:outerShdw blurRad="12700" dist="38100" dir="2700000" algn="tl" rotWithShape="0">
                    <a:schemeClr val="bg1">
                      <a:lumMod val="50000"/>
                    </a:schemeClr>
                  </a:outerShdw>
                </a:effectLst>
                <a:latin typeface="+mj-lt"/>
              </a:rPr>
              <a:t>MACROMOLECULE</a:t>
            </a:r>
          </a:p>
        </p:txBody>
      </p:sp>
      <p:sp>
        <p:nvSpPr>
          <p:cNvPr id="4100" name="Text Box 6"/>
          <p:cNvSpPr txBox="1">
            <a:spLocks noChangeArrowheads="1"/>
          </p:cNvSpPr>
          <p:nvPr/>
        </p:nvSpPr>
        <p:spPr bwMode="auto">
          <a:xfrm>
            <a:off x="227013" y="3641725"/>
            <a:ext cx="8688387" cy="1311275"/>
          </a:xfrm>
          <a:prstGeom prst="rect">
            <a:avLst/>
          </a:prstGeom>
          <a:noFill/>
          <a:ln w="9525">
            <a:noFill/>
            <a:miter lim="800000"/>
            <a:headEnd/>
            <a:tailEnd/>
          </a:ln>
        </p:spPr>
        <p:txBody>
          <a:bodyPr>
            <a:spAutoFit/>
          </a:bodyPr>
          <a:lstStyle/>
          <a:p>
            <a:pPr algn="ctr"/>
            <a:endParaRPr lang="en-US" sz="8000" b="0" dirty="0">
              <a:latin typeface="Times" pitchFamily="18" charset="0"/>
            </a:endParaRPr>
          </a:p>
        </p:txBody>
      </p:sp>
      <p:sp>
        <p:nvSpPr>
          <p:cNvPr id="4101" name="WordArt 10"/>
          <p:cNvSpPr>
            <a:spLocks noChangeArrowheads="1" noChangeShapeType="1" noTextEdit="1"/>
          </p:cNvSpPr>
          <p:nvPr/>
        </p:nvSpPr>
        <p:spPr bwMode="auto">
          <a:xfrm>
            <a:off x="3429000" y="914400"/>
            <a:ext cx="2305050" cy="647700"/>
          </a:xfrm>
          <a:prstGeom prst="rect">
            <a:avLst/>
          </a:prstGeom>
        </p:spPr>
        <p:txBody>
          <a:bodyPr wrap="none" fromWordArt="1">
            <a:prstTxWarp prst="textPlain">
              <a:avLst>
                <a:gd name="adj" fmla="val 50000"/>
              </a:avLst>
            </a:prstTxWarp>
          </a:bodyPr>
          <a:lstStyle/>
          <a:p>
            <a:pPr algn="ctr"/>
            <a:r>
              <a:rPr lang="en-US" sz="3600" b="1" kern="10" dirty="0">
                <a:ln w="9525">
                  <a:solidFill>
                    <a:schemeClr val="bg1"/>
                  </a:solidFill>
                  <a:prstDash val="solid"/>
                </a:ln>
                <a:effectLst>
                  <a:outerShdw blurRad="12700" dist="38100" dir="2700000" algn="tl" rotWithShape="0">
                    <a:schemeClr val="bg1">
                      <a:lumMod val="50000"/>
                    </a:schemeClr>
                  </a:outerShdw>
                </a:effectLst>
                <a:latin typeface="+mj-lt"/>
              </a:rPr>
              <a:t>What is a</a:t>
            </a:r>
          </a:p>
        </p:txBody>
      </p:sp>
    </p:spTree>
    <p:extLst>
      <p:ext uri="{BB962C8B-B14F-4D97-AF65-F5344CB8AC3E}">
        <p14:creationId xmlns:p14="http://schemas.microsoft.com/office/powerpoint/2010/main" val="1591298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6" descr="Paper bag"/>
          <p:cNvSpPr>
            <a:spLocks noChangeArrowheads="1" noChangeShapeType="1" noTextEdit="1"/>
          </p:cNvSpPr>
          <p:nvPr/>
        </p:nvSpPr>
        <p:spPr bwMode="auto">
          <a:xfrm>
            <a:off x="304800" y="3505200"/>
            <a:ext cx="5029200" cy="2349500"/>
          </a:xfrm>
          <a:prstGeom prst="rect">
            <a:avLst/>
          </a:prstGeom>
        </p:spPr>
        <p:txBody>
          <a:bodyPr wrap="none" fromWordArt="1">
            <a:prstTxWarp prst="textInflateTop">
              <a:avLst>
                <a:gd name="adj" fmla="val 31917"/>
              </a:avLst>
            </a:prstTxWarp>
          </a:bodyPr>
          <a:lstStyle/>
          <a:p>
            <a:pPr algn="ctr"/>
            <a:r>
              <a:rPr lang="en-US" sz="9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a:rPr>
              <a:t>MACRO</a:t>
            </a:r>
          </a:p>
        </p:txBody>
      </p:sp>
      <p:sp>
        <p:nvSpPr>
          <p:cNvPr id="5123" name="WordArt 12"/>
          <p:cNvSpPr>
            <a:spLocks noChangeArrowheads="1" noChangeShapeType="1" noTextEdit="1"/>
          </p:cNvSpPr>
          <p:nvPr/>
        </p:nvSpPr>
        <p:spPr bwMode="auto">
          <a:xfrm>
            <a:off x="533400" y="2057400"/>
            <a:ext cx="1066800" cy="457200"/>
          </a:xfrm>
          <a:prstGeom prst="rect">
            <a:avLst/>
          </a:prstGeom>
        </p:spPr>
        <p:txBody>
          <a:bodyPr wrap="none" fromWordArt="1">
            <a:prstTxWarp prst="textDeflate">
              <a:avLst>
                <a:gd name="adj" fmla="val 15208"/>
              </a:avLst>
            </a:prstTxWarp>
          </a:bodyPr>
          <a:lstStyle/>
          <a:p>
            <a:pPr algn="ctr"/>
            <a:r>
              <a:rPr lang="en-US" sz="3600" i="1" kern="10" dirty="0">
                <a:ln w="9525">
                  <a:solidFill>
                    <a:srgbClr val="003300"/>
                  </a:solidFill>
                  <a:round/>
                  <a:headEnd/>
                  <a:tailEnd/>
                </a:ln>
                <a:solidFill>
                  <a:srgbClr val="003300"/>
                </a:solidFill>
                <a:latin typeface="+mj-lt"/>
                <a:cs typeface="Times New Roman"/>
              </a:rPr>
              <a:t>Micro</a:t>
            </a:r>
          </a:p>
        </p:txBody>
      </p:sp>
      <p:sp>
        <p:nvSpPr>
          <p:cNvPr id="5124" name="Text Box 13"/>
          <p:cNvSpPr txBox="1">
            <a:spLocks noChangeArrowheads="1"/>
          </p:cNvSpPr>
          <p:nvPr/>
        </p:nvSpPr>
        <p:spPr bwMode="auto">
          <a:xfrm>
            <a:off x="411163" y="288925"/>
            <a:ext cx="4979248" cy="584775"/>
          </a:xfrm>
          <a:prstGeom prst="rect">
            <a:avLst/>
          </a:prstGeom>
          <a:noFill/>
          <a:ln w="9525">
            <a:noFill/>
            <a:miter lim="800000"/>
            <a:headEnd/>
            <a:tailEnd/>
          </a:ln>
        </p:spPr>
        <p:txBody>
          <a:bodyPr wrap="none">
            <a:spAutoFit/>
          </a:bodyPr>
          <a:lstStyle/>
          <a:p>
            <a:pPr algn="l"/>
            <a:r>
              <a:rPr lang="en-US" sz="3200" b="0" dirty="0">
                <a:solidFill>
                  <a:schemeClr val="bg1"/>
                </a:solidFill>
                <a:latin typeface="+mj-lt"/>
              </a:rPr>
              <a:t>What do these words mean?</a:t>
            </a:r>
          </a:p>
        </p:txBody>
      </p:sp>
      <p:pic>
        <p:nvPicPr>
          <p:cNvPr id="5125" name="Picture 16"/>
          <p:cNvPicPr>
            <a:picLocks noChangeAspect="1" noChangeArrowheads="1"/>
          </p:cNvPicPr>
          <p:nvPr/>
        </p:nvPicPr>
        <p:blipFill>
          <a:blip r:embed="rId3" cstate="print"/>
          <a:srcRect/>
          <a:stretch>
            <a:fillRect/>
          </a:stretch>
        </p:blipFill>
        <p:spPr bwMode="auto">
          <a:xfrm>
            <a:off x="1752600" y="1826200"/>
            <a:ext cx="769235" cy="726500"/>
          </a:xfrm>
          <a:prstGeom prst="rect">
            <a:avLst/>
          </a:prstGeom>
          <a:noFill/>
          <a:ln w="9525">
            <a:noFill/>
            <a:miter lim="800000"/>
            <a:headEnd/>
            <a:tailEnd/>
          </a:ln>
        </p:spPr>
      </p:pic>
      <p:pic>
        <p:nvPicPr>
          <p:cNvPr id="5126" name="Picture 17"/>
          <p:cNvPicPr>
            <a:picLocks noChangeAspect="1" noChangeArrowheads="1"/>
          </p:cNvPicPr>
          <p:nvPr/>
        </p:nvPicPr>
        <p:blipFill>
          <a:blip r:embed="rId3" cstate="print"/>
          <a:srcRect/>
          <a:stretch>
            <a:fillRect/>
          </a:stretch>
        </p:blipFill>
        <p:spPr bwMode="auto">
          <a:xfrm>
            <a:off x="4495800" y="0"/>
            <a:ext cx="6019800" cy="6858000"/>
          </a:xfrm>
          <a:prstGeom prst="rect">
            <a:avLst/>
          </a:prstGeom>
          <a:noFill/>
          <a:ln w="9525">
            <a:noFill/>
            <a:miter lim="800000"/>
            <a:headEnd/>
            <a:tailEnd/>
          </a:ln>
        </p:spPr>
      </p:pic>
    </p:spTree>
    <p:extLst>
      <p:ext uri="{BB962C8B-B14F-4D97-AF65-F5344CB8AC3E}">
        <p14:creationId xmlns:p14="http://schemas.microsoft.com/office/powerpoint/2010/main" val="37450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ppt_x"/>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183880" cy="1051560"/>
          </a:xfrm>
        </p:spPr>
        <p:txBody>
          <a:bodyPr>
            <a:normAutofit/>
          </a:bodyPr>
          <a:lstStyle/>
          <a:p>
            <a:r>
              <a:rPr lang="en-US" dirty="0" smtClean="0"/>
              <a:t>So what is a macromolecule?</a:t>
            </a:r>
            <a:endParaRPr lang="en-US" dirty="0"/>
          </a:p>
        </p:txBody>
      </p:sp>
      <p:sp>
        <p:nvSpPr>
          <p:cNvPr id="3" name="Footer Placeholder 2"/>
          <p:cNvSpPr>
            <a:spLocks noGrp="1"/>
          </p:cNvSpPr>
          <p:nvPr>
            <p:ph type="ftr" sz="quarter" idx="11"/>
          </p:nvPr>
        </p:nvSpPr>
        <p:spPr/>
        <p:txBody>
          <a:bodyPr/>
          <a:lstStyle/>
          <a:p>
            <a:endParaRPr lang="en-US"/>
          </a:p>
        </p:txBody>
      </p:sp>
      <p:sp>
        <p:nvSpPr>
          <p:cNvPr id="4" name="TextBox 3"/>
          <p:cNvSpPr txBox="1"/>
          <p:nvPr/>
        </p:nvSpPr>
        <p:spPr>
          <a:xfrm>
            <a:off x="891540" y="1295400"/>
            <a:ext cx="7109460" cy="4401205"/>
          </a:xfrm>
          <a:prstGeom prst="rect">
            <a:avLst/>
          </a:prstGeom>
          <a:noFill/>
        </p:spPr>
        <p:txBody>
          <a:bodyPr wrap="square" rtlCol="0">
            <a:spAutoFit/>
          </a:bodyPr>
          <a:lstStyle/>
          <a:p>
            <a:pPr algn="ctr"/>
            <a:r>
              <a:rPr lang="en-US" sz="2800" dirty="0" smtClean="0"/>
              <a:t>A macromolecule is a very large molecule consisting of many atoms bonded together. </a:t>
            </a:r>
          </a:p>
          <a:p>
            <a:pPr algn="ctr"/>
            <a:endParaRPr lang="en-US" sz="2800" dirty="0" smtClean="0"/>
          </a:p>
          <a:p>
            <a:pPr algn="ctr"/>
            <a:r>
              <a:rPr lang="en-US" sz="2800" dirty="0" smtClean="0"/>
              <a:t>There can be over a thousand atoms bonded together in some macromolecules.</a:t>
            </a:r>
          </a:p>
          <a:p>
            <a:pPr algn="ctr"/>
            <a:r>
              <a:rPr lang="en-US" sz="2800" dirty="0" smtClean="0"/>
              <a:t> </a:t>
            </a:r>
          </a:p>
          <a:p>
            <a:pPr algn="ctr"/>
            <a:r>
              <a:rPr lang="en-US" sz="2800" dirty="0" smtClean="0"/>
              <a:t>Macromolecules are very important for living things. In fact, there are four types of macromolecules that are responsible for the existence of life. </a:t>
            </a:r>
            <a:endParaRPr lang="en-US" sz="2800" dirty="0"/>
          </a:p>
        </p:txBody>
      </p:sp>
    </p:spTree>
    <p:extLst>
      <p:ext uri="{BB962C8B-B14F-4D97-AF65-F5344CB8AC3E}">
        <p14:creationId xmlns:p14="http://schemas.microsoft.com/office/powerpoint/2010/main" val="294614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WordArt 4"/>
          <p:cNvSpPr>
            <a:spLocks noChangeArrowheads="1" noChangeShapeType="1" noTextEdit="1"/>
          </p:cNvSpPr>
          <p:nvPr/>
        </p:nvSpPr>
        <p:spPr bwMode="auto">
          <a:xfrm>
            <a:off x="228600" y="228601"/>
            <a:ext cx="8675914" cy="1066800"/>
          </a:xfrm>
          <a:prstGeom prst="rect">
            <a:avLst/>
          </a:prstGeom>
        </p:spPr>
        <p:txBody>
          <a:bodyPr wrap="none" fromWordArt="1">
            <a:prstTxWarp prst="textPlain">
              <a:avLst>
                <a:gd name="adj" fmla="val 50000"/>
              </a:avLst>
            </a:prstTxWarp>
          </a:bodyPr>
          <a:lstStyle/>
          <a:p>
            <a:pPr algn="ctr"/>
            <a:r>
              <a:rPr lang="en-US" sz="3600" b="1" kern="10" spc="50" dirty="0" smtClean="0">
                <a:ln w="0"/>
                <a:effectLst>
                  <a:innerShdw blurRad="63500" dist="50800" dir="13500000">
                    <a:srgbClr val="000000">
                      <a:alpha val="50000"/>
                    </a:srgbClr>
                  </a:innerShdw>
                </a:effectLst>
                <a:latin typeface="+mj-lt"/>
              </a:rPr>
              <a:t>Monomer and Polymers</a:t>
            </a:r>
            <a:endParaRPr lang="en-US" sz="3600" b="1" kern="10" spc="50" dirty="0">
              <a:ln w="0"/>
              <a:effectLst>
                <a:innerShdw blurRad="63500" dist="50800" dir="13500000">
                  <a:srgbClr val="000000">
                    <a:alpha val="50000"/>
                  </a:srgbClr>
                </a:innerShdw>
              </a:effectLst>
              <a:latin typeface="+mj-lt"/>
            </a:endParaRPr>
          </a:p>
        </p:txBody>
      </p:sp>
      <p:sp>
        <p:nvSpPr>
          <p:cNvPr id="8199" name="Text Box 7"/>
          <p:cNvSpPr txBox="1">
            <a:spLocks noChangeArrowheads="1"/>
          </p:cNvSpPr>
          <p:nvPr/>
        </p:nvSpPr>
        <p:spPr bwMode="auto">
          <a:xfrm>
            <a:off x="239486" y="1103947"/>
            <a:ext cx="8904514" cy="3231654"/>
          </a:xfrm>
          <a:prstGeom prst="rect">
            <a:avLst/>
          </a:prstGeom>
          <a:noFill/>
          <a:ln w="9525">
            <a:noFill/>
            <a:miter lim="800000"/>
            <a:headEnd/>
            <a:tailEnd/>
          </a:ln>
          <a:effectLst/>
        </p:spPr>
        <p:txBody>
          <a:bodyPr wrap="square">
            <a:spAutoFit/>
          </a:bodyPr>
          <a:lstStyle/>
          <a:p>
            <a:pPr>
              <a:spcBef>
                <a:spcPct val="50000"/>
              </a:spcBef>
            </a:pPr>
            <a:r>
              <a:rPr lang="en-US" sz="2400" b="1" u="sng" dirty="0">
                <a:latin typeface="+mj-lt"/>
              </a:rPr>
              <a:t>MACRO</a:t>
            </a:r>
            <a:r>
              <a:rPr lang="en-US" sz="2400" b="1" dirty="0">
                <a:latin typeface="+mj-lt"/>
              </a:rPr>
              <a:t>molecules are </a:t>
            </a:r>
            <a:r>
              <a:rPr lang="en-US" sz="2400" b="1" u="sng" dirty="0">
                <a:latin typeface="+mj-lt"/>
              </a:rPr>
              <a:t>POLYMERS</a:t>
            </a:r>
          </a:p>
          <a:p>
            <a:pPr marL="342900" indent="-342900">
              <a:spcBef>
                <a:spcPct val="50000"/>
              </a:spcBef>
              <a:buFont typeface="Arial" panose="020B0604020202020204" pitchFamily="34" charset="0"/>
              <a:buChar char="•"/>
            </a:pPr>
            <a:r>
              <a:rPr lang="en-US" sz="2400" b="1" dirty="0" smtClean="0">
                <a:latin typeface="+mj-lt"/>
              </a:rPr>
              <a:t>MONOMER is a small molecule that is a single unit in a much larger molecule</a:t>
            </a:r>
          </a:p>
          <a:p>
            <a:pPr marL="800100" lvl="1" indent="-342900">
              <a:spcBef>
                <a:spcPct val="50000"/>
              </a:spcBef>
              <a:buFont typeface="Arial" panose="020B0604020202020204" pitchFamily="34" charset="0"/>
              <a:buChar char="•"/>
            </a:pPr>
            <a:r>
              <a:rPr lang="en-US" sz="2000" b="1" dirty="0">
                <a:latin typeface="+mj-lt"/>
              </a:rPr>
              <a:t>“MONO” = </a:t>
            </a:r>
            <a:r>
              <a:rPr lang="en-US" sz="2000" b="1" dirty="0" smtClean="0">
                <a:latin typeface="+mj-lt"/>
              </a:rPr>
              <a:t>ONE</a:t>
            </a:r>
          </a:p>
          <a:p>
            <a:pPr marL="342900" indent="-342900">
              <a:spcBef>
                <a:spcPct val="50000"/>
              </a:spcBef>
              <a:buFont typeface="Arial" panose="020B0604020202020204" pitchFamily="34" charset="0"/>
              <a:buChar char="•"/>
            </a:pPr>
            <a:r>
              <a:rPr lang="en-US" sz="2400" b="1" dirty="0" smtClean="0">
                <a:latin typeface="+mj-lt"/>
              </a:rPr>
              <a:t>POLYMERS </a:t>
            </a:r>
            <a:r>
              <a:rPr lang="en-US" sz="2400" b="1" dirty="0">
                <a:latin typeface="+mj-lt"/>
              </a:rPr>
              <a:t>are LARGE MOLECULES made </a:t>
            </a:r>
            <a:r>
              <a:rPr lang="en-US" sz="2400" b="1" dirty="0" smtClean="0">
                <a:latin typeface="+mj-lt"/>
              </a:rPr>
              <a:t>of MONOMERS </a:t>
            </a:r>
            <a:r>
              <a:rPr lang="en-US" sz="2400" b="1" dirty="0">
                <a:latin typeface="+mj-lt"/>
              </a:rPr>
              <a:t>(SMALLER MOLECULES) BONDED together</a:t>
            </a:r>
            <a:r>
              <a:rPr lang="en-US" sz="2400" b="1" dirty="0" smtClean="0">
                <a:latin typeface="+mj-lt"/>
              </a:rPr>
              <a:t>.</a:t>
            </a:r>
          </a:p>
          <a:p>
            <a:pPr marL="800100" lvl="1" indent="-342900">
              <a:spcBef>
                <a:spcPct val="50000"/>
              </a:spcBef>
              <a:buFont typeface="Arial" panose="020B0604020202020204" pitchFamily="34" charset="0"/>
              <a:buChar char="•"/>
            </a:pPr>
            <a:r>
              <a:rPr lang="en-US" sz="2000" b="1" dirty="0">
                <a:latin typeface="+mj-lt"/>
              </a:rPr>
              <a:t>“POLY” = MANY		“MER” = </a:t>
            </a:r>
            <a:r>
              <a:rPr lang="en-US" sz="2000" b="1" dirty="0" smtClean="0">
                <a:latin typeface="+mj-lt"/>
              </a:rPr>
              <a:t>molecules</a:t>
            </a:r>
            <a:endParaRPr lang="en-US" sz="2000" b="1" dirty="0">
              <a:latin typeface="+mj-lt"/>
            </a:endParaRPr>
          </a:p>
        </p:txBody>
      </p:sp>
      <p:sp>
        <p:nvSpPr>
          <p:cNvPr id="8207" name="Text Box 15"/>
          <p:cNvSpPr txBox="1">
            <a:spLocks noChangeArrowheads="1"/>
          </p:cNvSpPr>
          <p:nvPr/>
        </p:nvSpPr>
        <p:spPr bwMode="auto">
          <a:xfrm>
            <a:off x="-10886" y="6338886"/>
            <a:ext cx="3505200" cy="366713"/>
          </a:xfrm>
          <a:prstGeom prst="rect">
            <a:avLst/>
          </a:prstGeom>
          <a:noFill/>
          <a:ln w="9525">
            <a:noFill/>
            <a:miter lim="800000"/>
            <a:headEnd/>
            <a:tailEnd/>
          </a:ln>
          <a:effectLst/>
        </p:spPr>
        <p:txBody>
          <a:bodyPr>
            <a:spAutoFit/>
          </a:bodyPr>
          <a:lstStyle/>
          <a:p>
            <a:pPr algn="ctr">
              <a:spcBef>
                <a:spcPct val="50000"/>
              </a:spcBef>
            </a:pPr>
            <a:r>
              <a:rPr lang="en-US" b="1" dirty="0">
                <a:latin typeface="+mj-lt"/>
              </a:rPr>
              <a:t>MONOMERS</a:t>
            </a:r>
          </a:p>
        </p:txBody>
      </p:sp>
      <p:grpSp>
        <p:nvGrpSpPr>
          <p:cNvPr id="2" name="Group 1"/>
          <p:cNvGrpSpPr/>
          <p:nvPr/>
        </p:nvGrpSpPr>
        <p:grpSpPr>
          <a:xfrm>
            <a:off x="228600" y="4357687"/>
            <a:ext cx="8915400" cy="2500313"/>
            <a:chOff x="228600" y="3810000"/>
            <a:chExt cx="8915400" cy="2500313"/>
          </a:xfrm>
        </p:grpSpPr>
        <p:sp>
          <p:nvSpPr>
            <p:cNvPr id="8202" name="AutoShape 10"/>
            <p:cNvSpPr>
              <a:spLocks noChangeArrowheads="1"/>
            </p:cNvSpPr>
            <p:nvPr/>
          </p:nvSpPr>
          <p:spPr bwMode="auto">
            <a:xfrm>
              <a:off x="228600" y="4648200"/>
              <a:ext cx="1066800" cy="914400"/>
            </a:xfrm>
            <a:prstGeom prst="flowChartOnlineStorage">
              <a:avLst/>
            </a:prstGeom>
            <a:solidFill>
              <a:srgbClr val="FF9900"/>
            </a:solidFill>
            <a:ln w="9525">
              <a:solidFill>
                <a:schemeClr val="tx1"/>
              </a:solidFill>
              <a:miter lim="800000"/>
              <a:headEnd/>
              <a:tailEnd/>
            </a:ln>
            <a:effectLst/>
          </p:spPr>
          <p:txBody>
            <a:bodyPr wrap="none" anchor="ctr"/>
            <a:lstStyle/>
            <a:p>
              <a:endParaRPr lang="en-US" dirty="0"/>
            </a:p>
          </p:txBody>
        </p:sp>
        <p:sp>
          <p:nvSpPr>
            <p:cNvPr id="8204" name="AutoShape 12"/>
            <p:cNvSpPr>
              <a:spLocks noChangeArrowheads="1"/>
            </p:cNvSpPr>
            <p:nvPr/>
          </p:nvSpPr>
          <p:spPr bwMode="auto">
            <a:xfrm>
              <a:off x="1295400" y="4876800"/>
              <a:ext cx="1066800" cy="914400"/>
            </a:xfrm>
            <a:prstGeom prst="flowChartOnlineStorage">
              <a:avLst/>
            </a:prstGeom>
            <a:solidFill>
              <a:srgbClr val="800080"/>
            </a:solidFill>
            <a:ln w="9525">
              <a:solidFill>
                <a:schemeClr val="tx1"/>
              </a:solidFill>
              <a:miter lim="800000"/>
              <a:headEnd/>
              <a:tailEnd/>
            </a:ln>
            <a:effectLst/>
          </p:spPr>
          <p:txBody>
            <a:bodyPr wrap="none" anchor="ctr"/>
            <a:lstStyle/>
            <a:p>
              <a:endParaRPr lang="en-US" dirty="0"/>
            </a:p>
          </p:txBody>
        </p:sp>
        <p:sp>
          <p:nvSpPr>
            <p:cNvPr id="8205" name="AutoShape 13"/>
            <p:cNvSpPr>
              <a:spLocks noChangeArrowheads="1"/>
            </p:cNvSpPr>
            <p:nvPr/>
          </p:nvSpPr>
          <p:spPr bwMode="auto">
            <a:xfrm>
              <a:off x="1295400" y="3810000"/>
              <a:ext cx="1066800" cy="914400"/>
            </a:xfrm>
            <a:prstGeom prst="flowChartOnlineStorage">
              <a:avLst/>
            </a:prstGeom>
            <a:solidFill>
              <a:srgbClr val="0000FF"/>
            </a:solidFill>
            <a:ln w="9525">
              <a:solidFill>
                <a:schemeClr val="tx1"/>
              </a:solidFill>
              <a:miter lim="800000"/>
              <a:headEnd/>
              <a:tailEnd/>
            </a:ln>
            <a:effectLst/>
          </p:spPr>
          <p:txBody>
            <a:bodyPr wrap="none" anchor="ctr"/>
            <a:lstStyle/>
            <a:p>
              <a:endParaRPr lang="en-US" dirty="0"/>
            </a:p>
          </p:txBody>
        </p:sp>
        <p:sp>
          <p:nvSpPr>
            <p:cNvPr id="8206" name="AutoShape 14"/>
            <p:cNvSpPr>
              <a:spLocks noChangeArrowheads="1"/>
            </p:cNvSpPr>
            <p:nvPr/>
          </p:nvSpPr>
          <p:spPr bwMode="auto">
            <a:xfrm>
              <a:off x="2362200" y="4648200"/>
              <a:ext cx="1066800" cy="914400"/>
            </a:xfrm>
            <a:prstGeom prst="flowChartOnlineStorage">
              <a:avLst/>
            </a:prstGeom>
            <a:solidFill>
              <a:srgbClr val="339966"/>
            </a:solidFill>
            <a:ln w="9525">
              <a:solidFill>
                <a:schemeClr val="tx1"/>
              </a:solidFill>
              <a:miter lim="800000"/>
              <a:headEnd/>
              <a:tailEnd/>
            </a:ln>
            <a:effectLst/>
          </p:spPr>
          <p:txBody>
            <a:bodyPr wrap="none" anchor="ctr"/>
            <a:lstStyle/>
            <a:p>
              <a:endParaRPr lang="en-US" dirty="0"/>
            </a:p>
          </p:txBody>
        </p:sp>
        <p:sp>
          <p:nvSpPr>
            <p:cNvPr id="8209" name="AutoShape 17"/>
            <p:cNvSpPr>
              <a:spLocks noChangeArrowheads="1"/>
            </p:cNvSpPr>
            <p:nvPr/>
          </p:nvSpPr>
          <p:spPr bwMode="auto">
            <a:xfrm>
              <a:off x="5105400" y="4648200"/>
              <a:ext cx="1066800" cy="914400"/>
            </a:xfrm>
            <a:prstGeom prst="flowChartOnlineStorage">
              <a:avLst/>
            </a:prstGeom>
            <a:solidFill>
              <a:srgbClr val="339966"/>
            </a:solidFill>
            <a:ln w="9525">
              <a:solidFill>
                <a:schemeClr val="tx1"/>
              </a:solidFill>
              <a:miter lim="800000"/>
              <a:headEnd/>
              <a:tailEnd/>
            </a:ln>
            <a:effectLst/>
          </p:spPr>
          <p:txBody>
            <a:bodyPr wrap="none" anchor="ctr"/>
            <a:lstStyle/>
            <a:p>
              <a:endParaRPr lang="en-US" dirty="0"/>
            </a:p>
          </p:txBody>
        </p:sp>
        <p:sp>
          <p:nvSpPr>
            <p:cNvPr id="8211" name="AutoShape 19"/>
            <p:cNvSpPr>
              <a:spLocks noChangeArrowheads="1"/>
            </p:cNvSpPr>
            <p:nvPr/>
          </p:nvSpPr>
          <p:spPr bwMode="auto">
            <a:xfrm>
              <a:off x="5638800" y="4648200"/>
              <a:ext cx="1066800" cy="914400"/>
            </a:xfrm>
            <a:prstGeom prst="flowChartOnlineStorage">
              <a:avLst/>
            </a:prstGeom>
            <a:solidFill>
              <a:srgbClr val="0000FF"/>
            </a:solidFill>
            <a:ln w="9525">
              <a:solidFill>
                <a:schemeClr val="tx1"/>
              </a:solidFill>
              <a:miter lim="800000"/>
              <a:headEnd/>
              <a:tailEnd/>
            </a:ln>
            <a:effectLst/>
          </p:spPr>
          <p:txBody>
            <a:bodyPr wrap="none" anchor="ctr"/>
            <a:lstStyle/>
            <a:p>
              <a:endParaRPr lang="en-US" dirty="0"/>
            </a:p>
          </p:txBody>
        </p:sp>
        <p:sp>
          <p:nvSpPr>
            <p:cNvPr id="8214" name="AutoShape 22"/>
            <p:cNvSpPr>
              <a:spLocks noChangeArrowheads="1"/>
            </p:cNvSpPr>
            <p:nvPr/>
          </p:nvSpPr>
          <p:spPr bwMode="auto">
            <a:xfrm>
              <a:off x="6096000" y="4648200"/>
              <a:ext cx="1066800" cy="914400"/>
            </a:xfrm>
            <a:prstGeom prst="flowChartOnlineStorage">
              <a:avLst/>
            </a:prstGeom>
            <a:solidFill>
              <a:srgbClr val="800080"/>
            </a:solidFill>
            <a:ln w="9525">
              <a:solidFill>
                <a:schemeClr val="tx1"/>
              </a:solidFill>
              <a:miter lim="800000"/>
              <a:headEnd/>
              <a:tailEnd/>
            </a:ln>
            <a:effectLst/>
          </p:spPr>
          <p:txBody>
            <a:bodyPr wrap="none" anchor="ctr"/>
            <a:lstStyle/>
            <a:p>
              <a:endParaRPr lang="en-US" dirty="0"/>
            </a:p>
          </p:txBody>
        </p:sp>
        <p:sp>
          <p:nvSpPr>
            <p:cNvPr id="8212" name="AutoShape 20"/>
            <p:cNvSpPr>
              <a:spLocks noChangeArrowheads="1"/>
            </p:cNvSpPr>
            <p:nvPr/>
          </p:nvSpPr>
          <p:spPr bwMode="auto">
            <a:xfrm>
              <a:off x="6553200" y="4648200"/>
              <a:ext cx="1066800" cy="914400"/>
            </a:xfrm>
            <a:prstGeom prst="flowChartOnlineStorage">
              <a:avLst/>
            </a:prstGeom>
            <a:solidFill>
              <a:srgbClr val="FF9900"/>
            </a:solidFill>
            <a:ln w="9525">
              <a:solidFill>
                <a:schemeClr val="tx1"/>
              </a:solidFill>
              <a:miter lim="800000"/>
              <a:headEnd/>
              <a:tailEnd/>
            </a:ln>
            <a:effectLst/>
          </p:spPr>
          <p:txBody>
            <a:bodyPr wrap="none" anchor="ctr"/>
            <a:lstStyle/>
            <a:p>
              <a:endParaRPr lang="en-US" dirty="0"/>
            </a:p>
          </p:txBody>
        </p:sp>
        <p:sp>
          <p:nvSpPr>
            <p:cNvPr id="8208" name="AutoShape 16"/>
            <p:cNvSpPr>
              <a:spLocks noChangeArrowheads="1"/>
            </p:cNvSpPr>
            <p:nvPr/>
          </p:nvSpPr>
          <p:spPr bwMode="auto">
            <a:xfrm>
              <a:off x="7086600" y="4648200"/>
              <a:ext cx="1066800" cy="914400"/>
            </a:xfrm>
            <a:prstGeom prst="flowChartOnlineStorage">
              <a:avLst/>
            </a:prstGeom>
            <a:solidFill>
              <a:srgbClr val="339966"/>
            </a:solidFill>
            <a:ln w="9525">
              <a:solidFill>
                <a:schemeClr val="tx1"/>
              </a:solidFill>
              <a:miter lim="800000"/>
              <a:headEnd/>
              <a:tailEnd/>
            </a:ln>
            <a:effectLst/>
          </p:spPr>
          <p:txBody>
            <a:bodyPr wrap="none" anchor="ctr"/>
            <a:lstStyle/>
            <a:p>
              <a:endParaRPr lang="en-US" dirty="0"/>
            </a:p>
          </p:txBody>
        </p:sp>
        <p:sp>
          <p:nvSpPr>
            <p:cNvPr id="8210" name="AutoShape 18"/>
            <p:cNvSpPr>
              <a:spLocks noChangeArrowheads="1"/>
            </p:cNvSpPr>
            <p:nvPr/>
          </p:nvSpPr>
          <p:spPr bwMode="auto">
            <a:xfrm>
              <a:off x="7620000" y="4648200"/>
              <a:ext cx="1066800" cy="914400"/>
            </a:xfrm>
            <a:prstGeom prst="flowChartOnlineStorage">
              <a:avLst/>
            </a:prstGeom>
            <a:solidFill>
              <a:srgbClr val="0000FF"/>
            </a:solidFill>
            <a:ln w="9525">
              <a:solidFill>
                <a:schemeClr val="tx1"/>
              </a:solidFill>
              <a:miter lim="800000"/>
              <a:headEnd/>
              <a:tailEnd/>
            </a:ln>
            <a:effectLst/>
          </p:spPr>
          <p:txBody>
            <a:bodyPr wrap="none" anchor="ctr"/>
            <a:lstStyle/>
            <a:p>
              <a:endParaRPr lang="en-US" dirty="0"/>
            </a:p>
          </p:txBody>
        </p:sp>
        <p:sp>
          <p:nvSpPr>
            <p:cNvPr id="8213" name="AutoShape 21"/>
            <p:cNvSpPr>
              <a:spLocks noChangeArrowheads="1"/>
            </p:cNvSpPr>
            <p:nvPr/>
          </p:nvSpPr>
          <p:spPr bwMode="auto">
            <a:xfrm>
              <a:off x="8077200" y="4648200"/>
              <a:ext cx="1066800" cy="914400"/>
            </a:xfrm>
            <a:prstGeom prst="flowChartOnlineStorage">
              <a:avLst/>
            </a:prstGeom>
            <a:solidFill>
              <a:srgbClr val="800080"/>
            </a:solidFill>
            <a:ln w="9525">
              <a:solidFill>
                <a:schemeClr val="tx1"/>
              </a:solidFill>
              <a:miter lim="800000"/>
              <a:headEnd/>
              <a:tailEnd/>
            </a:ln>
            <a:effectLst/>
          </p:spPr>
          <p:txBody>
            <a:bodyPr wrap="none" anchor="ctr"/>
            <a:lstStyle/>
            <a:p>
              <a:endParaRPr lang="en-US" dirty="0"/>
            </a:p>
          </p:txBody>
        </p:sp>
        <p:sp>
          <p:nvSpPr>
            <p:cNvPr id="8215" name="AutoShape 23"/>
            <p:cNvSpPr>
              <a:spLocks noChangeArrowheads="1"/>
            </p:cNvSpPr>
            <p:nvPr/>
          </p:nvSpPr>
          <p:spPr bwMode="auto">
            <a:xfrm>
              <a:off x="3505200" y="4876800"/>
              <a:ext cx="1524000" cy="457200"/>
            </a:xfrm>
            <a:prstGeom prst="rightArrow">
              <a:avLst>
                <a:gd name="adj1" fmla="val 50000"/>
                <a:gd name="adj2" fmla="val 83333"/>
              </a:avLst>
            </a:prstGeom>
            <a:solidFill>
              <a:schemeClr val="tx1"/>
            </a:solidFill>
            <a:ln w="9525">
              <a:solidFill>
                <a:schemeClr val="tx1"/>
              </a:solidFill>
              <a:miter lim="800000"/>
              <a:headEnd/>
              <a:tailEnd/>
            </a:ln>
            <a:effectLst/>
          </p:spPr>
          <p:txBody>
            <a:bodyPr wrap="none" anchor="ctr"/>
            <a:lstStyle/>
            <a:p>
              <a:endParaRPr lang="en-US" dirty="0"/>
            </a:p>
          </p:txBody>
        </p:sp>
        <p:sp>
          <p:nvSpPr>
            <p:cNvPr id="8216" name="Text Box 24"/>
            <p:cNvSpPr txBox="1">
              <a:spLocks noChangeArrowheads="1"/>
            </p:cNvSpPr>
            <p:nvPr/>
          </p:nvSpPr>
          <p:spPr bwMode="auto">
            <a:xfrm>
              <a:off x="2514600" y="5791200"/>
              <a:ext cx="3505200" cy="366713"/>
            </a:xfrm>
            <a:prstGeom prst="rect">
              <a:avLst/>
            </a:prstGeom>
            <a:noFill/>
            <a:ln w="9525">
              <a:noFill/>
              <a:miter lim="800000"/>
              <a:headEnd/>
              <a:tailEnd/>
            </a:ln>
            <a:effectLst/>
          </p:spPr>
          <p:txBody>
            <a:bodyPr>
              <a:spAutoFit/>
            </a:bodyPr>
            <a:lstStyle/>
            <a:p>
              <a:pPr algn="ctr">
                <a:spcBef>
                  <a:spcPct val="50000"/>
                </a:spcBef>
              </a:pPr>
              <a:r>
                <a:rPr lang="en-US" b="1" dirty="0">
                  <a:latin typeface="+mj-lt"/>
                </a:rPr>
                <a:t>POLYMERIZATION</a:t>
              </a:r>
            </a:p>
          </p:txBody>
        </p:sp>
        <p:sp>
          <p:nvSpPr>
            <p:cNvPr id="8217" name="Text Box 25"/>
            <p:cNvSpPr txBox="1">
              <a:spLocks noChangeArrowheads="1"/>
            </p:cNvSpPr>
            <p:nvPr/>
          </p:nvSpPr>
          <p:spPr bwMode="auto">
            <a:xfrm>
              <a:off x="5410200" y="5943600"/>
              <a:ext cx="3505200" cy="366713"/>
            </a:xfrm>
            <a:prstGeom prst="rect">
              <a:avLst/>
            </a:prstGeom>
            <a:noFill/>
            <a:ln w="9525">
              <a:noFill/>
              <a:miter lim="800000"/>
              <a:headEnd/>
              <a:tailEnd/>
            </a:ln>
            <a:effectLst/>
          </p:spPr>
          <p:txBody>
            <a:bodyPr>
              <a:spAutoFit/>
            </a:bodyPr>
            <a:lstStyle/>
            <a:p>
              <a:pPr algn="ctr">
                <a:spcBef>
                  <a:spcPct val="50000"/>
                </a:spcBef>
              </a:pPr>
              <a:r>
                <a:rPr lang="en-US" b="1" dirty="0">
                  <a:latin typeface="Tw Cen MT" panose="020B0602020104020603" pitchFamily="34" charset="0"/>
                </a:rPr>
                <a:t>POLYMERS</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7"/>
          <p:cNvSpPr>
            <a:spLocks noChangeArrowheads="1" noChangeShapeType="1" noTextEdit="1"/>
          </p:cNvSpPr>
          <p:nvPr/>
        </p:nvSpPr>
        <p:spPr bwMode="auto">
          <a:xfrm>
            <a:off x="381000" y="0"/>
            <a:ext cx="8458200" cy="6858000"/>
          </a:xfrm>
          <a:prstGeom prst="rect">
            <a:avLst/>
          </a:prstGeom>
        </p:spPr>
        <p:txBody>
          <a:bodyPr wrap="none" fromWordArt="1">
            <a:prstTxWarp prst="textSlantUp">
              <a:avLst>
                <a:gd name="adj" fmla="val 32056"/>
              </a:avLst>
            </a:prstTxWarp>
          </a:bodyPr>
          <a:lstStyle/>
          <a:p>
            <a:pPr algn="ctr"/>
            <a:r>
              <a:rPr lang="en-US" sz="3600" b="1" kern="10" dirty="0">
                <a:ln w="9525">
                  <a:solidFill>
                    <a:schemeClr val="bg1"/>
                  </a:solidFill>
                  <a:prstDash val="solid"/>
                </a:ln>
                <a:effectLst>
                  <a:outerShdw blurRad="12700" dist="38100" dir="2700000" algn="tl" rotWithShape="0">
                    <a:schemeClr val="bg1">
                      <a:lumMod val="50000"/>
                    </a:schemeClr>
                  </a:outerShdw>
                </a:effectLst>
                <a:latin typeface="Tw Cen MT" panose="020B0602020104020603" pitchFamily="34" charset="0"/>
              </a:rPr>
              <a:t>Now we are ready to </a:t>
            </a:r>
          </a:p>
          <a:p>
            <a:pPr algn="ctr"/>
            <a:r>
              <a:rPr lang="en-US" sz="3600" b="1" kern="10" dirty="0">
                <a:ln w="9525">
                  <a:solidFill>
                    <a:schemeClr val="bg1"/>
                  </a:solidFill>
                  <a:prstDash val="solid"/>
                </a:ln>
                <a:effectLst>
                  <a:outerShdw blurRad="12700" dist="38100" dir="2700000" algn="tl" rotWithShape="0">
                    <a:schemeClr val="bg1">
                      <a:lumMod val="50000"/>
                    </a:schemeClr>
                  </a:outerShdw>
                </a:effectLst>
                <a:latin typeface="Tw Cen MT" panose="020B0602020104020603" pitchFamily="34" charset="0"/>
              </a:rPr>
              <a:t>begin our study of...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530225" y="1676400"/>
            <a:ext cx="8077200" cy="4648200"/>
          </a:xfrm>
          <a:prstGeom prst="rect">
            <a:avLst/>
          </a:prstGeom>
        </p:spPr>
        <p:txBody>
          <a:bodyPr wrap="none" fromWordArt="1">
            <a:prstTxWarp prst="textFadeUp">
              <a:avLst>
                <a:gd name="adj" fmla="val 9991"/>
              </a:avLst>
            </a:prstTxWarp>
          </a:bodyPr>
          <a:lstStyle/>
          <a:p>
            <a:pPr algn="ctr"/>
            <a:r>
              <a:rPr lang="en-US" sz="6600" kern="10" dirty="0">
                <a:ln w="12700">
                  <a:solidFill>
                    <a:srgbClr val="2A9414"/>
                  </a:solidFill>
                  <a:round/>
                  <a:headEnd/>
                  <a:tailEnd/>
                </a:ln>
                <a:latin typeface="Arial Black"/>
              </a:rPr>
              <a:t>The Big Four</a:t>
            </a:r>
          </a:p>
        </p:txBody>
      </p:sp>
      <p:pic>
        <p:nvPicPr>
          <p:cNvPr id="2057" name="Picture 9">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8737600" y="6451600"/>
            <a:ext cx="406400" cy="40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7" fill="hold"/>
                                        <p:tgtEl>
                                          <p:spTgt spid="2057"/>
                                        </p:tgtEl>
                                      </p:cBhvr>
                                    </p:cmd>
                                  </p:childTnLst>
                                </p:cTn>
                              </p:par>
                            </p:childTnLst>
                          </p:cTn>
                        </p:par>
                        <p:par>
                          <p:cTn id="7" fill="hold">
                            <p:stCondLst>
                              <p:cond delay="1757"/>
                            </p:stCondLst>
                            <p:childTnLst>
                              <p:par>
                                <p:cTn id="8" presetID="17" presetClass="entr" presetSubtype="10" fill="hold" grpId="0" nodeType="afterEffect">
                                  <p:stCondLst>
                                    <p:cond delay="0"/>
                                  </p:stCondLst>
                                  <p:childTnLst>
                                    <p:set>
                                      <p:cBhvr>
                                        <p:cTn id="9" dur="1" fill="hold">
                                          <p:stCondLst>
                                            <p:cond delay="0"/>
                                          </p:stCondLst>
                                        </p:cTn>
                                        <p:tgtEl>
                                          <p:spTgt spid="2054"/>
                                        </p:tgtEl>
                                        <p:attrNameLst>
                                          <p:attrName>style.visibility</p:attrName>
                                        </p:attrNameLst>
                                      </p:cBhvr>
                                      <p:to>
                                        <p:strVal val="visible"/>
                                      </p:to>
                                    </p:set>
                                    <p:anim calcmode="lin" valueType="num">
                                      <p:cBhvr>
                                        <p:cTn id="10" dur="500" fill="hold"/>
                                        <p:tgtEl>
                                          <p:spTgt spid="2054"/>
                                        </p:tgtEl>
                                        <p:attrNameLst>
                                          <p:attrName>ppt_w</p:attrName>
                                        </p:attrNameLst>
                                      </p:cBhvr>
                                      <p:tavLst>
                                        <p:tav tm="0">
                                          <p:val>
                                            <p:fltVal val="0"/>
                                          </p:val>
                                        </p:tav>
                                        <p:tav tm="100000">
                                          <p:val>
                                            <p:strVal val="#ppt_w"/>
                                          </p:val>
                                        </p:tav>
                                      </p:tavLst>
                                    </p:anim>
                                    <p:anim calcmode="lin" valueType="num">
                                      <p:cBhvr>
                                        <p:cTn id="11" dur="500" fill="hold"/>
                                        <p:tgtEl>
                                          <p:spTgt spid="20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057"/>
                </p:tgtEl>
              </p:cMediaNode>
            </p:audio>
          </p:childTnLst>
        </p:cTn>
      </p:par>
    </p:tnLst>
    <p:bldLst>
      <p:bldP spid="20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52400" y="228600"/>
            <a:ext cx="8839200" cy="1323439"/>
          </a:xfrm>
          <a:prstGeom prst="rect">
            <a:avLst/>
          </a:prstGeom>
          <a:noFill/>
          <a:ln w="9525">
            <a:noFill/>
            <a:miter lim="800000"/>
            <a:headEnd/>
            <a:tailEnd/>
          </a:ln>
          <a:effectLst/>
        </p:spPr>
        <p:txBody>
          <a:bodyPr>
            <a:spAutoFit/>
          </a:bodyPr>
          <a:lstStyle/>
          <a:p>
            <a:pPr algn="ctr">
              <a:spcBef>
                <a:spcPct val="50000"/>
              </a:spcBef>
            </a:pPr>
            <a:r>
              <a:rPr lang="en-US" sz="4800" dirty="0" smtClean="0">
                <a:solidFill>
                  <a:srgbClr val="990000"/>
                </a:solidFill>
                <a:latin typeface="Tw Cen MT" panose="020B0602020104020603" pitchFamily="34" charset="0"/>
              </a:rPr>
              <a:t>4</a:t>
            </a:r>
            <a:r>
              <a:rPr lang="en-US" sz="3200" dirty="0" smtClean="0">
                <a:solidFill>
                  <a:srgbClr val="990000"/>
                </a:solidFill>
                <a:latin typeface="Tw Cen MT" panose="020B0602020104020603" pitchFamily="34" charset="0"/>
              </a:rPr>
              <a:t> </a:t>
            </a:r>
            <a:r>
              <a:rPr lang="en-US" sz="3200" dirty="0">
                <a:solidFill>
                  <a:srgbClr val="990000"/>
                </a:solidFill>
                <a:latin typeface="Tw Cen MT" panose="020B0602020104020603" pitchFamily="34" charset="0"/>
              </a:rPr>
              <a:t>MAIN </a:t>
            </a:r>
            <a:r>
              <a:rPr lang="en-US" sz="3200" u="sng" dirty="0">
                <a:solidFill>
                  <a:srgbClr val="990000"/>
                </a:solidFill>
                <a:latin typeface="Tw Cen MT" panose="020B0602020104020603" pitchFamily="34" charset="0"/>
              </a:rPr>
              <a:t>MACROMOLECULES</a:t>
            </a:r>
            <a:r>
              <a:rPr lang="en-US" sz="3200" dirty="0">
                <a:solidFill>
                  <a:srgbClr val="990000"/>
                </a:solidFill>
                <a:latin typeface="Tw Cen MT" panose="020B0602020104020603" pitchFamily="34" charset="0"/>
              </a:rPr>
              <a:t> IN LIVING ORGANISMS:</a:t>
            </a:r>
          </a:p>
        </p:txBody>
      </p:sp>
      <p:sp>
        <p:nvSpPr>
          <p:cNvPr id="9221" name="WordArt 5"/>
          <p:cNvSpPr>
            <a:spLocks noChangeArrowheads="1" noChangeShapeType="1" noTextEdit="1"/>
          </p:cNvSpPr>
          <p:nvPr/>
        </p:nvSpPr>
        <p:spPr bwMode="auto">
          <a:xfrm>
            <a:off x="685800" y="1828800"/>
            <a:ext cx="363855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latin typeface="Arial Black"/>
              </a:rPr>
              <a:t>Carbohydrates</a:t>
            </a:r>
          </a:p>
        </p:txBody>
      </p:sp>
      <p:sp>
        <p:nvSpPr>
          <p:cNvPr id="9222" name="WordArt 6"/>
          <p:cNvSpPr>
            <a:spLocks noChangeArrowheads="1" noChangeShapeType="1" noTextEdit="1"/>
          </p:cNvSpPr>
          <p:nvPr/>
        </p:nvSpPr>
        <p:spPr bwMode="auto">
          <a:xfrm>
            <a:off x="762000" y="5562600"/>
            <a:ext cx="363855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latin typeface="Arial Black"/>
              </a:rPr>
              <a:t>Proteins</a:t>
            </a:r>
          </a:p>
        </p:txBody>
      </p:sp>
      <p:sp>
        <p:nvSpPr>
          <p:cNvPr id="9223" name="WordArt 7"/>
          <p:cNvSpPr>
            <a:spLocks noChangeArrowheads="1" noChangeShapeType="1" noTextEdit="1"/>
          </p:cNvSpPr>
          <p:nvPr/>
        </p:nvSpPr>
        <p:spPr bwMode="auto">
          <a:xfrm>
            <a:off x="685800" y="3048000"/>
            <a:ext cx="363855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latin typeface="Arial Black"/>
              </a:rPr>
              <a:t>Lipids</a:t>
            </a:r>
          </a:p>
        </p:txBody>
      </p:sp>
      <p:sp>
        <p:nvSpPr>
          <p:cNvPr id="9224" name="WordArt 8"/>
          <p:cNvSpPr>
            <a:spLocks noChangeArrowheads="1" noChangeShapeType="1" noTextEdit="1"/>
          </p:cNvSpPr>
          <p:nvPr/>
        </p:nvSpPr>
        <p:spPr bwMode="auto">
          <a:xfrm>
            <a:off x="762000" y="4267200"/>
            <a:ext cx="363855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latin typeface="Arial Black"/>
              </a:rPr>
              <a:t>Nucleic Acids</a:t>
            </a:r>
          </a:p>
        </p:txBody>
      </p:sp>
      <p:sp>
        <p:nvSpPr>
          <p:cNvPr id="9225" name="Text Box 9"/>
          <p:cNvSpPr txBox="1">
            <a:spLocks noChangeArrowheads="1"/>
          </p:cNvSpPr>
          <p:nvPr/>
        </p:nvSpPr>
        <p:spPr bwMode="auto">
          <a:xfrm>
            <a:off x="4724400" y="1676400"/>
            <a:ext cx="3048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9226" name="Picture 10" descr="orqv_tel%5b1%5d"/>
          <p:cNvPicPr>
            <a:picLocks noChangeAspect="1" noChangeArrowheads="1"/>
          </p:cNvPicPr>
          <p:nvPr/>
        </p:nvPicPr>
        <p:blipFill>
          <a:blip r:embed="rId2" cstate="print"/>
          <a:srcRect/>
          <a:stretch>
            <a:fillRect/>
          </a:stretch>
        </p:blipFill>
        <p:spPr bwMode="auto">
          <a:xfrm>
            <a:off x="4800600" y="1600200"/>
            <a:ext cx="1476375" cy="1266825"/>
          </a:xfrm>
          <a:prstGeom prst="rect">
            <a:avLst/>
          </a:prstGeom>
          <a:noFill/>
        </p:spPr>
      </p:pic>
      <p:pic>
        <p:nvPicPr>
          <p:cNvPr id="9227" name="Picture 11" descr="gwwmwiqw%5b1%5d"/>
          <p:cNvPicPr>
            <a:picLocks noChangeAspect="1" noChangeArrowheads="1"/>
          </p:cNvPicPr>
          <p:nvPr/>
        </p:nvPicPr>
        <p:blipFill>
          <a:blip r:embed="rId3" cstate="print"/>
          <a:srcRect/>
          <a:stretch>
            <a:fillRect/>
          </a:stretch>
        </p:blipFill>
        <p:spPr bwMode="auto">
          <a:xfrm>
            <a:off x="5029200" y="3048000"/>
            <a:ext cx="1190625" cy="914400"/>
          </a:xfrm>
          <a:prstGeom prst="rect">
            <a:avLst/>
          </a:prstGeom>
          <a:noFill/>
        </p:spPr>
      </p:pic>
      <p:pic>
        <p:nvPicPr>
          <p:cNvPr id="9228" name="Picture 12" descr="j0215933"/>
          <p:cNvPicPr>
            <a:picLocks noChangeAspect="1" noChangeArrowheads="1"/>
          </p:cNvPicPr>
          <p:nvPr/>
        </p:nvPicPr>
        <p:blipFill>
          <a:blip r:embed="rId4" cstate="print"/>
          <a:srcRect/>
          <a:stretch>
            <a:fillRect/>
          </a:stretch>
        </p:blipFill>
        <p:spPr bwMode="auto">
          <a:xfrm>
            <a:off x="5334000" y="5562600"/>
            <a:ext cx="1000125" cy="990600"/>
          </a:xfrm>
          <a:prstGeom prst="rect">
            <a:avLst/>
          </a:prstGeom>
          <a:noFill/>
        </p:spPr>
      </p:pic>
      <p:pic>
        <p:nvPicPr>
          <p:cNvPr id="9229" name="Picture 13" descr="j0280748"/>
          <p:cNvPicPr>
            <a:picLocks noChangeAspect="1" noChangeArrowheads="1"/>
          </p:cNvPicPr>
          <p:nvPr/>
        </p:nvPicPr>
        <p:blipFill>
          <a:blip r:embed="rId5" cstate="print"/>
          <a:srcRect/>
          <a:stretch>
            <a:fillRect/>
          </a:stretch>
        </p:blipFill>
        <p:spPr bwMode="auto">
          <a:xfrm>
            <a:off x="5105400" y="4038600"/>
            <a:ext cx="1352550" cy="12668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304800" y="304800"/>
            <a:ext cx="8839200" cy="477054"/>
          </a:xfrm>
          <a:prstGeom prst="rect">
            <a:avLst/>
          </a:prstGeom>
          <a:noFill/>
          <a:ln w="9525">
            <a:noFill/>
            <a:miter lim="800000"/>
            <a:headEnd/>
            <a:tailEnd/>
          </a:ln>
          <a:effectLst/>
        </p:spPr>
        <p:txBody>
          <a:bodyPr>
            <a:spAutoFit/>
          </a:bodyPr>
          <a:lstStyle/>
          <a:p>
            <a:pPr>
              <a:spcBef>
                <a:spcPct val="50000"/>
              </a:spcBef>
            </a:pPr>
            <a:r>
              <a:rPr lang="en-US" sz="2500" dirty="0" smtClean="0">
                <a:solidFill>
                  <a:schemeClr val="bg1"/>
                </a:solidFill>
                <a:latin typeface="Tw Cen MT" panose="020B0602020104020603" pitchFamily="34" charset="0"/>
              </a:rPr>
              <a:t>All macromolecules are made up of a small number of elements.</a:t>
            </a:r>
            <a:endParaRPr lang="en-US" sz="2500" dirty="0">
              <a:solidFill>
                <a:schemeClr val="bg1"/>
              </a:solidFill>
              <a:latin typeface="Tw Cen MT" panose="020B0602020104020603" pitchFamily="34" charset="0"/>
            </a:endParaRPr>
          </a:p>
        </p:txBody>
      </p:sp>
      <p:sp>
        <p:nvSpPr>
          <p:cNvPr id="7174" name="Text Box 6"/>
          <p:cNvSpPr txBox="1">
            <a:spLocks noChangeArrowheads="1"/>
          </p:cNvSpPr>
          <p:nvPr/>
        </p:nvSpPr>
        <p:spPr bwMode="auto">
          <a:xfrm>
            <a:off x="533400" y="762000"/>
            <a:ext cx="2438400" cy="1006475"/>
          </a:xfrm>
          <a:prstGeom prst="rect">
            <a:avLst/>
          </a:prstGeom>
          <a:noFill/>
          <a:ln w="9525">
            <a:noFill/>
            <a:miter lim="800000"/>
            <a:headEnd/>
            <a:tailEnd/>
          </a:ln>
          <a:effectLst/>
        </p:spPr>
        <p:txBody>
          <a:bodyPr>
            <a:spAutoFit/>
          </a:bodyPr>
          <a:lstStyle/>
          <a:p>
            <a:pPr>
              <a:spcBef>
                <a:spcPct val="50000"/>
              </a:spcBef>
            </a:pPr>
            <a:r>
              <a:rPr lang="en-US" sz="6000" dirty="0">
                <a:solidFill>
                  <a:srgbClr val="FF0066"/>
                </a:solidFill>
                <a:latin typeface="Cooper Black" pitchFamily="18" charset="0"/>
              </a:rPr>
              <a:t>C</a:t>
            </a:r>
            <a:r>
              <a:rPr lang="en-US" sz="3000" dirty="0">
                <a:latin typeface="Cooper Black" pitchFamily="18" charset="0"/>
              </a:rPr>
              <a:t>ARBON</a:t>
            </a:r>
          </a:p>
        </p:txBody>
      </p:sp>
      <p:sp>
        <p:nvSpPr>
          <p:cNvPr id="7175" name="Text Box 7"/>
          <p:cNvSpPr txBox="1">
            <a:spLocks noChangeArrowheads="1"/>
          </p:cNvSpPr>
          <p:nvPr/>
        </p:nvSpPr>
        <p:spPr bwMode="auto">
          <a:xfrm>
            <a:off x="609600" y="4343400"/>
            <a:ext cx="3886200" cy="854075"/>
          </a:xfrm>
          <a:prstGeom prst="rect">
            <a:avLst/>
          </a:prstGeom>
          <a:noFill/>
          <a:ln w="9525">
            <a:noFill/>
            <a:miter lim="800000"/>
            <a:headEnd/>
            <a:tailEnd/>
          </a:ln>
          <a:effectLst/>
        </p:spPr>
        <p:txBody>
          <a:bodyPr>
            <a:spAutoFit/>
          </a:bodyPr>
          <a:lstStyle/>
          <a:p>
            <a:pPr>
              <a:spcBef>
                <a:spcPct val="50000"/>
              </a:spcBef>
            </a:pPr>
            <a:r>
              <a:rPr lang="en-US" sz="5000">
                <a:solidFill>
                  <a:srgbClr val="FF0066"/>
                </a:solidFill>
                <a:latin typeface="Cooper Black" pitchFamily="18" charset="0"/>
              </a:rPr>
              <a:t>P</a:t>
            </a:r>
            <a:r>
              <a:rPr lang="en-US" sz="3000">
                <a:latin typeface="Cooper Black" pitchFamily="18" charset="0"/>
              </a:rPr>
              <a:t>HOSPHOROUS</a:t>
            </a:r>
          </a:p>
        </p:txBody>
      </p:sp>
      <p:sp>
        <p:nvSpPr>
          <p:cNvPr id="7176" name="Text Box 8"/>
          <p:cNvSpPr txBox="1">
            <a:spLocks noChangeArrowheads="1"/>
          </p:cNvSpPr>
          <p:nvPr/>
        </p:nvSpPr>
        <p:spPr bwMode="auto">
          <a:xfrm>
            <a:off x="533400" y="3429000"/>
            <a:ext cx="2438400" cy="854075"/>
          </a:xfrm>
          <a:prstGeom prst="rect">
            <a:avLst/>
          </a:prstGeom>
          <a:noFill/>
          <a:ln w="9525">
            <a:noFill/>
            <a:miter lim="800000"/>
            <a:headEnd/>
            <a:tailEnd/>
          </a:ln>
          <a:effectLst/>
        </p:spPr>
        <p:txBody>
          <a:bodyPr>
            <a:spAutoFit/>
          </a:bodyPr>
          <a:lstStyle/>
          <a:p>
            <a:pPr>
              <a:spcBef>
                <a:spcPct val="50000"/>
              </a:spcBef>
            </a:pPr>
            <a:r>
              <a:rPr lang="en-US" sz="5000">
                <a:solidFill>
                  <a:srgbClr val="FF0066"/>
                </a:solidFill>
                <a:latin typeface="Cooper Black" pitchFamily="18" charset="0"/>
              </a:rPr>
              <a:t>O</a:t>
            </a:r>
            <a:r>
              <a:rPr lang="en-US" sz="3000">
                <a:latin typeface="Cooper Black" pitchFamily="18" charset="0"/>
              </a:rPr>
              <a:t>XYGEN</a:t>
            </a:r>
          </a:p>
        </p:txBody>
      </p:sp>
      <p:sp>
        <p:nvSpPr>
          <p:cNvPr id="7177" name="Text Box 9"/>
          <p:cNvSpPr txBox="1">
            <a:spLocks noChangeArrowheads="1"/>
          </p:cNvSpPr>
          <p:nvPr/>
        </p:nvSpPr>
        <p:spPr bwMode="auto">
          <a:xfrm>
            <a:off x="609600" y="5257800"/>
            <a:ext cx="2438400" cy="854075"/>
          </a:xfrm>
          <a:prstGeom prst="rect">
            <a:avLst/>
          </a:prstGeom>
          <a:noFill/>
          <a:ln w="9525">
            <a:noFill/>
            <a:miter lim="800000"/>
            <a:headEnd/>
            <a:tailEnd/>
          </a:ln>
          <a:effectLst/>
        </p:spPr>
        <p:txBody>
          <a:bodyPr>
            <a:spAutoFit/>
          </a:bodyPr>
          <a:lstStyle/>
          <a:p>
            <a:pPr>
              <a:spcBef>
                <a:spcPct val="50000"/>
              </a:spcBef>
            </a:pPr>
            <a:r>
              <a:rPr lang="en-US" sz="5000">
                <a:solidFill>
                  <a:srgbClr val="FF0066"/>
                </a:solidFill>
                <a:latin typeface="Cooper Black" pitchFamily="18" charset="0"/>
              </a:rPr>
              <a:t>S</a:t>
            </a:r>
            <a:r>
              <a:rPr lang="en-US" sz="3000">
                <a:latin typeface="Cooper Black" pitchFamily="18" charset="0"/>
              </a:rPr>
              <a:t>ULFUR</a:t>
            </a:r>
          </a:p>
        </p:txBody>
      </p:sp>
      <p:sp>
        <p:nvSpPr>
          <p:cNvPr id="7178" name="Text Box 10"/>
          <p:cNvSpPr txBox="1">
            <a:spLocks noChangeArrowheads="1"/>
          </p:cNvSpPr>
          <p:nvPr/>
        </p:nvSpPr>
        <p:spPr bwMode="auto">
          <a:xfrm>
            <a:off x="533400" y="2590800"/>
            <a:ext cx="2743200" cy="854075"/>
          </a:xfrm>
          <a:prstGeom prst="rect">
            <a:avLst/>
          </a:prstGeom>
          <a:noFill/>
          <a:ln w="9525">
            <a:noFill/>
            <a:miter lim="800000"/>
            <a:headEnd/>
            <a:tailEnd/>
          </a:ln>
          <a:effectLst/>
        </p:spPr>
        <p:txBody>
          <a:bodyPr>
            <a:spAutoFit/>
          </a:bodyPr>
          <a:lstStyle/>
          <a:p>
            <a:pPr>
              <a:spcBef>
                <a:spcPct val="50000"/>
              </a:spcBef>
            </a:pPr>
            <a:r>
              <a:rPr lang="en-US" sz="5000">
                <a:solidFill>
                  <a:srgbClr val="FF0066"/>
                </a:solidFill>
                <a:latin typeface="Cooper Black" pitchFamily="18" charset="0"/>
              </a:rPr>
              <a:t>N</a:t>
            </a:r>
            <a:r>
              <a:rPr lang="en-US" sz="3000">
                <a:latin typeface="Cooper Black" pitchFamily="18" charset="0"/>
              </a:rPr>
              <a:t>ITROGEN</a:t>
            </a:r>
          </a:p>
        </p:txBody>
      </p:sp>
      <p:sp>
        <p:nvSpPr>
          <p:cNvPr id="7179" name="Text Box 11"/>
          <p:cNvSpPr txBox="1">
            <a:spLocks noChangeArrowheads="1"/>
          </p:cNvSpPr>
          <p:nvPr/>
        </p:nvSpPr>
        <p:spPr bwMode="auto">
          <a:xfrm>
            <a:off x="533400" y="1752600"/>
            <a:ext cx="2819400" cy="854075"/>
          </a:xfrm>
          <a:prstGeom prst="rect">
            <a:avLst/>
          </a:prstGeom>
          <a:noFill/>
          <a:ln w="9525">
            <a:noFill/>
            <a:miter lim="800000"/>
            <a:headEnd/>
            <a:tailEnd/>
          </a:ln>
          <a:effectLst/>
        </p:spPr>
        <p:txBody>
          <a:bodyPr>
            <a:spAutoFit/>
          </a:bodyPr>
          <a:lstStyle/>
          <a:p>
            <a:pPr>
              <a:spcBef>
                <a:spcPct val="50000"/>
              </a:spcBef>
            </a:pPr>
            <a:r>
              <a:rPr lang="en-US" sz="5000" dirty="0">
                <a:solidFill>
                  <a:srgbClr val="FF0066"/>
                </a:solidFill>
                <a:latin typeface="Cooper Black" pitchFamily="18" charset="0"/>
              </a:rPr>
              <a:t>H</a:t>
            </a:r>
            <a:r>
              <a:rPr lang="en-US" sz="3000" dirty="0">
                <a:latin typeface="Cooper Black" pitchFamily="18" charset="0"/>
              </a:rPr>
              <a:t>YDROGEN</a:t>
            </a:r>
          </a:p>
        </p:txBody>
      </p:sp>
      <p:sp>
        <p:nvSpPr>
          <p:cNvPr id="7180" name="AutoShape 12"/>
          <p:cNvSpPr>
            <a:spLocks/>
          </p:cNvSpPr>
          <p:nvPr/>
        </p:nvSpPr>
        <p:spPr bwMode="auto">
          <a:xfrm>
            <a:off x="3810000" y="914400"/>
            <a:ext cx="685800" cy="5105400"/>
          </a:xfrm>
          <a:prstGeom prst="rightBrace">
            <a:avLst>
              <a:gd name="adj1" fmla="val 62037"/>
              <a:gd name="adj2" fmla="val 50000"/>
            </a:avLst>
          </a:prstGeom>
          <a:noFill/>
          <a:ln w="9525">
            <a:solidFill>
              <a:schemeClr val="tx1"/>
            </a:solidFill>
            <a:round/>
            <a:headEnd/>
            <a:tailEnd/>
          </a:ln>
          <a:effectLst/>
        </p:spPr>
        <p:txBody>
          <a:bodyPr wrap="none" anchor="ctr"/>
          <a:lstStyle/>
          <a:p>
            <a:endParaRPr lang="en-US"/>
          </a:p>
        </p:txBody>
      </p:sp>
      <p:sp>
        <p:nvSpPr>
          <p:cNvPr id="7181" name="Text Box 13"/>
          <p:cNvSpPr txBox="1">
            <a:spLocks noChangeArrowheads="1"/>
          </p:cNvSpPr>
          <p:nvPr/>
        </p:nvSpPr>
        <p:spPr bwMode="auto">
          <a:xfrm>
            <a:off x="4648200" y="3048000"/>
            <a:ext cx="4191000" cy="830997"/>
          </a:xfrm>
          <a:prstGeom prst="rect">
            <a:avLst/>
          </a:prstGeom>
          <a:noFill/>
          <a:ln w="9525">
            <a:noFill/>
            <a:miter lim="800000"/>
            <a:headEnd/>
            <a:tailEnd/>
          </a:ln>
          <a:effectLst/>
        </p:spPr>
        <p:txBody>
          <a:bodyPr>
            <a:spAutoFit/>
          </a:bodyPr>
          <a:lstStyle/>
          <a:p>
            <a:pPr algn="ctr">
              <a:spcBef>
                <a:spcPct val="50000"/>
              </a:spcBef>
            </a:pPr>
            <a:r>
              <a:rPr lang="en-US" sz="2400" b="1" u="sng" dirty="0">
                <a:solidFill>
                  <a:schemeClr val="bg1"/>
                </a:solidFill>
                <a:latin typeface="Tw Cen MT" panose="020B0602020104020603" pitchFamily="34" charset="0"/>
              </a:rPr>
              <a:t>Most COMMON ELEMENTS in LIVING ORGANISMS</a:t>
            </a:r>
          </a:p>
        </p:txBody>
      </p:sp>
      <p:sp>
        <p:nvSpPr>
          <p:cNvPr id="2" name="5-Point Star 1"/>
          <p:cNvSpPr/>
          <p:nvPr/>
        </p:nvSpPr>
        <p:spPr>
          <a:xfrm>
            <a:off x="5029200" y="587018"/>
            <a:ext cx="4038600" cy="25304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Bell Ringer- get ready for your first quiz!</a:t>
            </a:r>
            <a:endParaRPr lang="en-US" dirty="0"/>
          </a:p>
        </p:txBody>
      </p:sp>
      <p:sp>
        <p:nvSpPr>
          <p:cNvPr id="3" name="Text Placeholder 2"/>
          <p:cNvSpPr>
            <a:spLocks noGrp="1"/>
          </p:cNvSpPr>
          <p:nvPr>
            <p:ph type="body" sz="half" idx="1"/>
          </p:nvPr>
        </p:nvSpPr>
        <p:spPr>
          <a:xfrm>
            <a:off x="685800" y="1981200"/>
            <a:ext cx="7772400" cy="4114800"/>
          </a:xfrm>
        </p:spPr>
        <p:txBody>
          <a:bodyPr>
            <a:normAutofit/>
          </a:bodyPr>
          <a:lstStyle/>
          <a:p>
            <a:r>
              <a:rPr lang="en-US" sz="2800" dirty="0" smtClean="0"/>
              <a:t>Quiz expectations:</a:t>
            </a:r>
          </a:p>
          <a:p>
            <a:pPr lvl="1"/>
            <a:r>
              <a:rPr lang="en-US" sz="2400" dirty="0" smtClean="0"/>
              <a:t>No talking or you will receive a zero</a:t>
            </a:r>
          </a:p>
          <a:p>
            <a:pPr lvl="1"/>
            <a:r>
              <a:rPr lang="en-US" sz="2400" dirty="0" smtClean="0"/>
              <a:t>Do not cheat (looking at other papers, opening your journal etc.)</a:t>
            </a:r>
          </a:p>
          <a:p>
            <a:pPr lvl="1"/>
            <a:r>
              <a:rPr lang="en-US" sz="2400" dirty="0" smtClean="0"/>
              <a:t>No electronics at all!</a:t>
            </a:r>
          </a:p>
          <a:p>
            <a:pPr lvl="1"/>
            <a:r>
              <a:rPr lang="en-US" sz="2400" dirty="0" smtClean="0"/>
              <a:t>When you have finished sit quietly until the teacher collects the quiz at the end of time</a:t>
            </a:r>
          </a:p>
          <a:p>
            <a:pPr lvl="1"/>
            <a:r>
              <a:rPr lang="en-US" sz="2400" dirty="0" smtClean="0"/>
              <a:t>You will have 20 minutes to complete 15 questions</a:t>
            </a:r>
            <a:endParaRPr lang="en-US" sz="2400" dirty="0"/>
          </a:p>
        </p:txBody>
      </p:sp>
    </p:spTree>
    <p:extLst>
      <p:ext uri="{BB962C8B-B14F-4D97-AF65-F5344CB8AC3E}">
        <p14:creationId xmlns:p14="http://schemas.microsoft.com/office/powerpoint/2010/main" val="1298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pic>
        <p:nvPicPr>
          <p:cNvPr id="4" name="Picture 3"/>
          <p:cNvPicPr>
            <a:picLocks noChangeAspect="1"/>
          </p:cNvPicPr>
          <p:nvPr/>
        </p:nvPicPr>
        <p:blipFill>
          <a:blip r:embed="rId2"/>
          <a:stretch>
            <a:fillRect/>
          </a:stretch>
        </p:blipFill>
        <p:spPr>
          <a:xfrm>
            <a:off x="1295400" y="1574800"/>
            <a:ext cx="6731000" cy="4521200"/>
          </a:xfrm>
          <a:prstGeom prst="rect">
            <a:avLst/>
          </a:prstGeom>
        </p:spPr>
      </p:pic>
    </p:spTree>
    <p:extLst>
      <p:ext uri="{BB962C8B-B14F-4D97-AF65-F5344CB8AC3E}">
        <p14:creationId xmlns:p14="http://schemas.microsoft.com/office/powerpoint/2010/main" val="250343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2286000" y="0"/>
            <a:ext cx="4095750" cy="9906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solidFill>
                  <a:schemeClr val="accent2">
                    <a:lumMod val="50000"/>
                  </a:schemeClr>
                </a:solidFill>
                <a:latin typeface="Arial Black"/>
              </a:rPr>
              <a:t>Carbohydrates</a:t>
            </a:r>
          </a:p>
        </p:txBody>
      </p:sp>
      <p:sp>
        <p:nvSpPr>
          <p:cNvPr id="22532" name="Text Box 4"/>
          <p:cNvSpPr txBox="1">
            <a:spLocks noChangeArrowheads="1"/>
          </p:cNvSpPr>
          <p:nvPr/>
        </p:nvSpPr>
        <p:spPr bwMode="auto">
          <a:xfrm>
            <a:off x="609600" y="533400"/>
            <a:ext cx="8229600" cy="4708981"/>
          </a:xfrm>
          <a:prstGeom prst="rect">
            <a:avLst/>
          </a:prstGeom>
          <a:noFill/>
          <a:ln w="9525">
            <a:noFill/>
            <a:miter lim="800000"/>
            <a:headEnd/>
            <a:tailEnd/>
          </a:ln>
          <a:effectLst/>
        </p:spPr>
        <p:txBody>
          <a:bodyPr>
            <a:spAutoFit/>
          </a:bodyPr>
          <a:lstStyle/>
          <a:p>
            <a:pPr>
              <a:spcBef>
                <a:spcPct val="50000"/>
              </a:spcBef>
            </a:pPr>
            <a:r>
              <a:rPr lang="en-US" sz="2400" b="1" u="sng" dirty="0" smtClean="0">
                <a:latin typeface="Tw Cen MT" panose="020B0602020104020603" pitchFamily="34" charset="0"/>
              </a:rPr>
              <a:t>Functions: </a:t>
            </a:r>
          </a:p>
          <a:p>
            <a:pPr marL="457200" indent="-457200">
              <a:spcBef>
                <a:spcPct val="50000"/>
              </a:spcBef>
              <a:buFont typeface="+mj-lt"/>
              <a:buAutoNum type="arabicPeriod"/>
            </a:pPr>
            <a:r>
              <a:rPr lang="en-US" sz="2400" b="1" dirty="0" smtClean="0">
                <a:latin typeface="Tw Cen MT" panose="020B0602020104020603" pitchFamily="34" charset="0"/>
              </a:rPr>
              <a:t>Broken down as a source </a:t>
            </a:r>
            <a:r>
              <a:rPr lang="en-US" sz="2400" b="1" dirty="0">
                <a:latin typeface="Tw Cen MT" panose="020B0602020104020603" pitchFamily="34" charset="0"/>
              </a:rPr>
              <a:t>of </a:t>
            </a:r>
            <a:r>
              <a:rPr lang="en-US" sz="2400" b="1" dirty="0" smtClean="0">
                <a:latin typeface="Tw Cen MT" panose="020B0602020104020603" pitchFamily="34" charset="0"/>
              </a:rPr>
              <a:t>body’s  ENERGY (fuel)</a:t>
            </a:r>
            <a:endParaRPr lang="en-US" sz="2400" b="1" dirty="0">
              <a:latin typeface="Tw Cen MT" panose="020B0602020104020603" pitchFamily="34" charset="0"/>
            </a:endParaRPr>
          </a:p>
          <a:p>
            <a:pPr marL="457200" indent="-457200">
              <a:spcBef>
                <a:spcPct val="50000"/>
              </a:spcBef>
              <a:buFont typeface="+mj-lt"/>
              <a:buAutoNum type="arabicPeriod"/>
            </a:pPr>
            <a:r>
              <a:rPr lang="en-US" sz="2400" b="1" dirty="0" smtClean="0">
                <a:latin typeface="Tw Cen MT" panose="020B0602020104020603" pitchFamily="34" charset="0"/>
              </a:rPr>
              <a:t>Short-term </a:t>
            </a:r>
            <a:r>
              <a:rPr lang="en-US" sz="2400" b="1" dirty="0">
                <a:latin typeface="Tw Cen MT" panose="020B0602020104020603" pitchFamily="34" charset="0"/>
              </a:rPr>
              <a:t>ENERGY storage                              	     </a:t>
            </a:r>
          </a:p>
          <a:p>
            <a:pPr marL="457200" indent="-457200">
              <a:spcBef>
                <a:spcPct val="50000"/>
              </a:spcBef>
              <a:buFont typeface="+mj-lt"/>
              <a:buAutoNum type="arabicPeriod"/>
            </a:pPr>
            <a:r>
              <a:rPr lang="en-US" sz="2400" b="1" dirty="0" smtClean="0">
                <a:latin typeface="Tw Cen MT" panose="020B0602020104020603" pitchFamily="34" charset="0"/>
              </a:rPr>
              <a:t>Structural </a:t>
            </a:r>
            <a:r>
              <a:rPr lang="en-US" sz="2400" b="1" dirty="0">
                <a:latin typeface="Tw Cen MT" panose="020B0602020104020603" pitchFamily="34" charset="0"/>
              </a:rPr>
              <a:t>SUPPORT in </a:t>
            </a:r>
            <a:r>
              <a:rPr lang="en-US" sz="2400" b="1" dirty="0" smtClean="0">
                <a:latin typeface="Tw Cen MT" panose="020B0602020104020603" pitchFamily="34" charset="0"/>
              </a:rPr>
              <a:t>cell wall of plants (Cellulose) </a:t>
            </a:r>
            <a:endParaRPr lang="en-US" sz="2400" b="1" dirty="0">
              <a:latin typeface="Tw Cen MT" panose="020B0602020104020603" pitchFamily="34" charset="0"/>
            </a:endParaRPr>
          </a:p>
          <a:p>
            <a:pPr lvl="0">
              <a:spcBef>
                <a:spcPct val="50000"/>
              </a:spcBef>
            </a:pPr>
            <a:r>
              <a:rPr lang="en-US" sz="2400" b="1" u="sng" dirty="0">
                <a:solidFill>
                  <a:prstClr val="black"/>
                </a:solidFill>
                <a:latin typeface="Tw Cen MT" panose="020B0602020104020603" pitchFamily="34" charset="0"/>
              </a:rPr>
              <a:t>Monomers (building blocks):</a:t>
            </a:r>
            <a:r>
              <a:rPr lang="en-US" sz="2400" b="1" dirty="0">
                <a:solidFill>
                  <a:prstClr val="black"/>
                </a:solidFill>
                <a:latin typeface="Tw Cen MT" panose="020B0602020104020603" pitchFamily="34" charset="0"/>
              </a:rPr>
              <a:t>  </a:t>
            </a:r>
            <a:r>
              <a:rPr lang="en-US" sz="2400" b="1" dirty="0" smtClean="0">
                <a:solidFill>
                  <a:prstClr val="black"/>
                </a:solidFill>
                <a:latin typeface="Tw Cen MT" panose="020B0602020104020603" pitchFamily="34" charset="0"/>
              </a:rPr>
              <a:t>glucose </a:t>
            </a:r>
            <a:r>
              <a:rPr lang="en-US" sz="2400" b="1" dirty="0">
                <a:solidFill>
                  <a:prstClr val="black"/>
                </a:solidFill>
                <a:latin typeface="Tw Cen MT" panose="020B0602020104020603" pitchFamily="34" charset="0"/>
              </a:rPr>
              <a:t>(monosaccharides and polysaccharides</a:t>
            </a:r>
            <a:r>
              <a:rPr lang="en-US" sz="2400" b="1" dirty="0" smtClean="0">
                <a:solidFill>
                  <a:prstClr val="black"/>
                </a:solidFill>
                <a:latin typeface="Tw Cen MT" panose="020B0602020104020603" pitchFamily="34" charset="0"/>
              </a:rPr>
              <a:t>)</a:t>
            </a:r>
            <a:endParaRPr lang="en-US" sz="2400" b="1" u="sng" dirty="0" smtClean="0">
              <a:latin typeface="Tw Cen MT" panose="020B0602020104020603" pitchFamily="34" charset="0"/>
            </a:endParaRPr>
          </a:p>
          <a:p>
            <a:pPr algn="ctr">
              <a:spcBef>
                <a:spcPct val="50000"/>
              </a:spcBef>
            </a:pPr>
            <a:r>
              <a:rPr lang="en-US" sz="2400" b="1" u="sng" dirty="0" smtClean="0">
                <a:latin typeface="Tw Cen MT" panose="020B0602020104020603" pitchFamily="34" charset="0"/>
              </a:rPr>
              <a:t> Made of these elements: </a:t>
            </a:r>
            <a:r>
              <a:rPr lang="en-US" sz="2400" b="1" dirty="0">
                <a:latin typeface="Tw Cen MT" panose="020B0602020104020603" pitchFamily="34" charset="0"/>
              </a:rPr>
              <a:t>CARBON, HYDROGEN, </a:t>
            </a:r>
            <a:r>
              <a:rPr lang="en-US" sz="2400" b="1" dirty="0" smtClean="0">
                <a:latin typeface="Tw Cen MT" panose="020B0602020104020603" pitchFamily="34" charset="0"/>
              </a:rPr>
              <a:t>OXYGEN  </a:t>
            </a:r>
          </a:p>
          <a:p>
            <a:pPr>
              <a:spcBef>
                <a:spcPct val="50000"/>
              </a:spcBef>
            </a:pPr>
            <a:r>
              <a:rPr lang="en-US" sz="2400" b="1" u="sng" dirty="0" smtClean="0">
                <a:latin typeface="Tw Cen MT" panose="020B0602020104020603" pitchFamily="34" charset="0"/>
              </a:rPr>
              <a:t>Structure:</a:t>
            </a:r>
          </a:p>
          <a:p>
            <a:pPr algn="ctr">
              <a:spcBef>
                <a:spcPct val="50000"/>
              </a:spcBef>
            </a:pPr>
            <a:endParaRPr lang="en-US" sz="2400" dirty="0">
              <a:latin typeface="Bernard MT Condensed" pitchFamily="18" charset="0"/>
            </a:endParaRPr>
          </a:p>
        </p:txBody>
      </p:sp>
      <p:pic>
        <p:nvPicPr>
          <p:cNvPr id="2" name="Picture 1"/>
          <p:cNvPicPr>
            <a:picLocks noChangeAspect="1"/>
          </p:cNvPicPr>
          <p:nvPr/>
        </p:nvPicPr>
        <p:blipFill>
          <a:blip r:embed="rId2"/>
          <a:stretch>
            <a:fillRect/>
          </a:stretch>
        </p:blipFill>
        <p:spPr>
          <a:xfrm>
            <a:off x="1447800" y="5067932"/>
            <a:ext cx="6324600" cy="156146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1143000"/>
          </a:xfrm>
        </p:spPr>
        <p:txBody>
          <a:bodyPr/>
          <a:lstStyle/>
          <a:p>
            <a:pPr eaLnBrk="1" fontAlgn="auto" hangingPunct="1">
              <a:spcAft>
                <a:spcPts val="0"/>
              </a:spcAft>
              <a:defRPr/>
            </a:pPr>
            <a:r>
              <a:rPr lang="en-US" dirty="0" smtClean="0">
                <a:ea typeface="+mj-ea"/>
                <a:cs typeface="+mj-cs"/>
              </a:rPr>
              <a:t>Structure of Carbs</a:t>
            </a:r>
            <a:endParaRPr lang="en-US" dirty="0">
              <a:ea typeface="+mj-ea"/>
              <a:cs typeface="+mj-cs"/>
            </a:endParaRPr>
          </a:p>
        </p:txBody>
      </p:sp>
      <p:sp>
        <p:nvSpPr>
          <p:cNvPr id="15362" name="Content Placeholder 2"/>
          <p:cNvSpPr>
            <a:spLocks noGrp="1"/>
          </p:cNvSpPr>
          <p:nvPr>
            <p:ph sz="quarter" idx="1"/>
          </p:nvPr>
        </p:nvSpPr>
        <p:spPr>
          <a:xfrm>
            <a:off x="533400" y="1066800"/>
            <a:ext cx="4267200" cy="2286000"/>
          </a:xfrm>
        </p:spPr>
        <p:txBody>
          <a:bodyPr/>
          <a:lstStyle/>
          <a:p>
            <a:pPr eaLnBrk="1" hangingPunct="1"/>
            <a:r>
              <a:rPr lang="en-US" altLang="en-US" b="1" u="sng" smtClean="0">
                <a:solidFill>
                  <a:srgbClr val="FF0000"/>
                </a:solidFill>
              </a:rPr>
              <a:t>Carbohyrdrates:</a:t>
            </a:r>
            <a:r>
              <a:rPr lang="en-US" altLang="en-US" u="sng" smtClean="0">
                <a:solidFill>
                  <a:srgbClr val="FF0000"/>
                </a:solidFill>
              </a:rPr>
              <a:t> </a:t>
            </a:r>
            <a:r>
              <a:rPr lang="en-US" altLang="en-US" smtClean="0"/>
              <a:t>Composed of Carbon Hydrogen and Oxygen</a:t>
            </a:r>
          </a:p>
          <a:p>
            <a:pPr eaLnBrk="1" hangingPunct="1"/>
            <a:r>
              <a:rPr lang="en-US" altLang="en-US" smtClean="0"/>
              <a:t>Can be a 5 carbon sugar or 6 carbon sugar</a:t>
            </a:r>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a:p>
            <a:pPr eaLnBrk="1" hangingPunct="1"/>
            <a:endParaRPr lang="en-US" altLang="en-US" smtClean="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438" y="295275"/>
            <a:ext cx="27225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24200"/>
            <a:ext cx="37719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14800"/>
            <a:ext cx="1981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09600" y="4953000"/>
            <a:ext cx="38862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r>
              <a:rPr lang="en-US" altLang="en-US">
                <a:latin typeface="Century Schoolbook" panose="02040604050505020304" pitchFamily="18" charset="0"/>
              </a:rPr>
              <a:t>Ribose and Deoxyribose are 5 carbon sugars (pentagon)</a:t>
            </a:r>
          </a:p>
          <a:p>
            <a:pPr eaLnBrk="1" hangingPunct="1"/>
            <a:endParaRPr lang="en-US" altLang="en-US" sz="1800">
              <a:latin typeface="Century Schoolbook" panose="02040604050505020304" pitchFamily="18" charset="0"/>
            </a:endParaRPr>
          </a:p>
        </p:txBody>
      </p:sp>
      <p:sp>
        <p:nvSpPr>
          <p:cNvPr id="9" name="Rectangle 8"/>
          <p:cNvSpPr>
            <a:spLocks noChangeArrowheads="1"/>
          </p:cNvSpPr>
          <p:nvPr/>
        </p:nvSpPr>
        <p:spPr bwMode="auto">
          <a:xfrm>
            <a:off x="3962400" y="6019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endParaRPr lang="en-US" altLang="en-US" sz="1800">
              <a:latin typeface="Century Schoolbook" panose="02040604050505020304" pitchFamily="18" charset="0"/>
            </a:endParaRPr>
          </a:p>
          <a:p>
            <a:pPr lvl="1" eaLnBrk="1" hangingPunct="1"/>
            <a:r>
              <a:rPr lang="en-US" altLang="en-US" sz="1800">
                <a:latin typeface="Century Schoolbook" panose="02040604050505020304" pitchFamily="18" charset="0"/>
              </a:rPr>
              <a:t>Glucose is 6 carbon sugar (hexagon)</a:t>
            </a:r>
          </a:p>
        </p:txBody>
      </p:sp>
    </p:spTree>
    <p:extLst>
      <p:ext uri="{BB962C8B-B14F-4D97-AF65-F5344CB8AC3E}">
        <p14:creationId xmlns:p14="http://schemas.microsoft.com/office/powerpoint/2010/main" val="341768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ox(in)">
                                      <p:cBhvr>
                                        <p:cTn id="15" dur="500"/>
                                        <p:tgtEl>
                                          <p:spTgt spid="102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dirty="0" smtClean="0">
                <a:ea typeface="+mj-ea"/>
                <a:cs typeface="+mj-cs"/>
              </a:rPr>
              <a:t>Monosaccharide</a:t>
            </a:r>
          </a:p>
        </p:txBody>
      </p:sp>
      <p:sp>
        <p:nvSpPr>
          <p:cNvPr id="15363" name="Content Placeholder 2"/>
          <p:cNvSpPr>
            <a:spLocks noGrp="1"/>
          </p:cNvSpPr>
          <p:nvPr>
            <p:ph sz="quarter" idx="1"/>
          </p:nvPr>
        </p:nvSpPr>
        <p:spPr>
          <a:xfrm>
            <a:off x="457200" y="1600200"/>
            <a:ext cx="8077200" cy="4873625"/>
          </a:xfrm>
        </p:spPr>
        <p:txBody>
          <a:bodyPr/>
          <a:lstStyle/>
          <a:p>
            <a:pPr eaLnBrk="1" hangingPunct="1"/>
            <a:r>
              <a:rPr lang="en-US" altLang="en-US" smtClean="0"/>
              <a:t>Monosaccharide = 1 sugar</a:t>
            </a:r>
          </a:p>
          <a:p>
            <a:pPr lvl="1" eaLnBrk="1" hangingPunct="1"/>
            <a:r>
              <a:rPr lang="en-US" altLang="en-US" smtClean="0"/>
              <a:t>Decode! Mono means </a:t>
            </a:r>
            <a:r>
              <a:rPr lang="en-US" altLang="en-US" smtClean="0">
                <a:solidFill>
                  <a:srgbClr val="FF0000"/>
                </a:solidFill>
              </a:rPr>
              <a:t>one</a:t>
            </a:r>
            <a:r>
              <a:rPr lang="en-US" altLang="en-US" smtClean="0"/>
              <a:t>.</a:t>
            </a:r>
          </a:p>
          <a:p>
            <a:pPr eaLnBrk="1" hangingPunct="1"/>
            <a:r>
              <a:rPr lang="en-US" altLang="en-US" i="1" smtClean="0"/>
              <a:t>Example: </a:t>
            </a:r>
            <a:r>
              <a:rPr lang="en-US" altLang="en-US" smtClean="0"/>
              <a:t>Glucose (sugar): </a:t>
            </a:r>
            <a:r>
              <a:rPr lang="en-US" altLang="en-US" sz="4000" smtClean="0">
                <a:solidFill>
                  <a:srgbClr val="FF0000"/>
                </a:solidFill>
              </a:rPr>
              <a:t>C</a:t>
            </a:r>
            <a:r>
              <a:rPr lang="en-US" altLang="en-US" smtClean="0">
                <a:solidFill>
                  <a:srgbClr val="FF0000"/>
                </a:solidFill>
              </a:rPr>
              <a:t>6</a:t>
            </a:r>
            <a:r>
              <a:rPr lang="en-US" altLang="en-US" sz="4000" smtClean="0">
                <a:solidFill>
                  <a:srgbClr val="FF0000"/>
                </a:solidFill>
              </a:rPr>
              <a:t>H</a:t>
            </a:r>
            <a:r>
              <a:rPr lang="en-US" altLang="en-US" smtClean="0">
                <a:solidFill>
                  <a:srgbClr val="FF0000"/>
                </a:solidFill>
              </a:rPr>
              <a:t>12</a:t>
            </a:r>
            <a:r>
              <a:rPr lang="en-US" altLang="en-US" sz="4000" smtClean="0">
                <a:solidFill>
                  <a:srgbClr val="FF0000"/>
                </a:solidFill>
              </a:rPr>
              <a:t>O</a:t>
            </a:r>
            <a:r>
              <a:rPr lang="en-US" altLang="en-US" smtClean="0">
                <a:solidFill>
                  <a:srgbClr val="FF0000"/>
                </a:solidFill>
              </a:rPr>
              <a:t>6</a:t>
            </a:r>
          </a:p>
          <a:p>
            <a:pPr lvl="1" eaLnBrk="1" hangingPunct="1"/>
            <a:r>
              <a:rPr lang="en-US" altLang="en-US" smtClean="0"/>
              <a:t>Plants create Glucose (sugar) during photosynthesis!</a:t>
            </a:r>
          </a:p>
          <a:p>
            <a:pPr eaLnBrk="1" hangingPunct="1"/>
            <a:endParaRPr lang="en-US" altLang="en-US" smtClean="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38600"/>
            <a:ext cx="78438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49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7" presetID="3" presetClass="entr" presetSubtype="1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blinds(horizontal)">
                                      <p:cBhvr>
                                        <p:cTn id="2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457200"/>
            <a:ext cx="4800600" cy="1143000"/>
          </a:xfrm>
        </p:spPr>
        <p:txBody>
          <a:bodyPr>
            <a:normAutofit fontScale="90000"/>
          </a:bodyPr>
          <a:lstStyle/>
          <a:p>
            <a:pPr eaLnBrk="1" fontAlgn="auto" hangingPunct="1">
              <a:spcAft>
                <a:spcPts val="0"/>
              </a:spcAft>
              <a:defRPr/>
            </a:pPr>
            <a:r>
              <a:rPr lang="en-US" dirty="0" smtClean="0">
                <a:ea typeface="+mj-ea"/>
                <a:cs typeface="+mj-cs"/>
              </a:rPr>
              <a:t>Disaccharides &amp; Polysaccharides</a:t>
            </a:r>
          </a:p>
        </p:txBody>
      </p:sp>
      <p:sp>
        <p:nvSpPr>
          <p:cNvPr id="14339" name="Content Placeholder 2"/>
          <p:cNvSpPr>
            <a:spLocks noGrp="1"/>
          </p:cNvSpPr>
          <p:nvPr>
            <p:ph sz="quarter" idx="1"/>
          </p:nvPr>
        </p:nvSpPr>
        <p:spPr>
          <a:xfrm>
            <a:off x="685800" y="1905000"/>
            <a:ext cx="5562600" cy="2133600"/>
          </a:xfrm>
        </p:spPr>
        <p:txBody>
          <a:bodyPr/>
          <a:lstStyle/>
          <a:p>
            <a:pPr eaLnBrk="1" hangingPunct="1"/>
            <a:r>
              <a:rPr lang="en-US" altLang="en-US" smtClean="0"/>
              <a:t>Disaccharide = 2 sugars</a:t>
            </a:r>
          </a:p>
          <a:p>
            <a:pPr lvl="1" eaLnBrk="1" hangingPunct="1"/>
            <a:r>
              <a:rPr lang="en-US" altLang="en-US" smtClean="0"/>
              <a:t>Decode! Di means </a:t>
            </a:r>
            <a:r>
              <a:rPr lang="en-US" altLang="en-US" smtClean="0">
                <a:solidFill>
                  <a:srgbClr val="FF0000"/>
                </a:solidFill>
              </a:rPr>
              <a:t>two</a:t>
            </a:r>
            <a:r>
              <a:rPr lang="en-US" altLang="en-US" smtClean="0"/>
              <a:t> units</a:t>
            </a:r>
          </a:p>
          <a:p>
            <a:pPr eaLnBrk="1" hangingPunct="1"/>
            <a:r>
              <a:rPr lang="en-US" altLang="en-US" smtClean="0"/>
              <a:t>Polysaccharide = many sugars</a:t>
            </a:r>
          </a:p>
          <a:p>
            <a:pPr lvl="1" eaLnBrk="1" hangingPunct="1"/>
            <a:r>
              <a:rPr lang="en-US" altLang="en-US" smtClean="0"/>
              <a:t>Decode! Poly means </a:t>
            </a:r>
            <a:r>
              <a:rPr lang="en-US" altLang="en-US" smtClean="0">
                <a:solidFill>
                  <a:srgbClr val="FF0000"/>
                </a:solidFill>
              </a:rPr>
              <a:t>many </a:t>
            </a:r>
            <a:r>
              <a:rPr lang="en-US" altLang="en-US" smtClean="0"/>
              <a:t>units</a:t>
            </a:r>
          </a:p>
          <a:p>
            <a:pPr eaLnBrk="1" hangingPunct="1"/>
            <a:endParaRPr lang="en-US" altLang="en-US" smtClean="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
            <a:ext cx="33718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362200"/>
            <a:ext cx="26479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746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blinds(horizontal)">
                                      <p:cBhvr>
                                        <p:cTn id="31" dur="500"/>
                                        <p:tgtEl>
                                          <p:spTgt spid="4099"/>
                                        </p:tgtEl>
                                      </p:cBhvr>
                                    </p:animEffect>
                                  </p:childTnLst>
                                </p:cTn>
                              </p:par>
                              <p:par>
                                <p:cTn id="32" presetID="3" presetClass="entr" presetSubtype="10" fill="hold" nodeType="withEffect">
                                  <p:stCondLst>
                                    <p:cond delay="0"/>
                                  </p:stCondLst>
                                  <p:childTnLst>
                                    <p:set>
                                      <p:cBhvr>
                                        <p:cTn id="33" dur="1" fill="hold">
                                          <p:stCondLst>
                                            <p:cond delay="0"/>
                                          </p:stCondLst>
                                        </p:cTn>
                                        <p:tgtEl>
                                          <p:spTgt spid="4098"/>
                                        </p:tgtEl>
                                        <p:attrNameLst>
                                          <p:attrName>style.visibility</p:attrName>
                                        </p:attrNameLst>
                                      </p:cBhvr>
                                      <p:to>
                                        <p:strVal val="visible"/>
                                      </p:to>
                                    </p:set>
                                    <p:animEffect transition="in" filter="blinds(horizontal)">
                                      <p:cBhvr>
                                        <p:cTn id="3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25101"/>
            <a:ext cx="3962400" cy="4585871"/>
          </a:xfrm>
          <a:prstGeom prst="rect">
            <a:avLst/>
          </a:prstGeom>
          <a:noFill/>
        </p:spPr>
        <p:txBody>
          <a:bodyPr wrap="square" rtlCol="0">
            <a:spAutoFit/>
          </a:bodyPr>
          <a:lstStyle/>
          <a:p>
            <a:r>
              <a:rPr lang="en-US" sz="5400" dirty="0" smtClean="0"/>
              <a:t>SUGAR!!!!!!</a:t>
            </a:r>
          </a:p>
          <a:p>
            <a:endParaRPr lang="en-US" dirty="0"/>
          </a:p>
          <a:p>
            <a:r>
              <a:rPr lang="en-US" sz="4400" dirty="0" smtClean="0"/>
              <a:t>Various types:</a:t>
            </a:r>
          </a:p>
          <a:p>
            <a:r>
              <a:rPr lang="en-US" sz="4400" b="1" dirty="0" smtClean="0">
                <a:solidFill>
                  <a:schemeClr val="accent4">
                    <a:lumMod val="75000"/>
                  </a:schemeClr>
                </a:solidFill>
              </a:rPr>
              <a:t>Lactose</a:t>
            </a:r>
          </a:p>
          <a:p>
            <a:r>
              <a:rPr lang="en-US" sz="4400" b="1" dirty="0" smtClean="0">
                <a:solidFill>
                  <a:srgbClr val="FF6600"/>
                </a:solidFill>
              </a:rPr>
              <a:t>Fructose</a:t>
            </a:r>
          </a:p>
          <a:p>
            <a:r>
              <a:rPr lang="en-US" sz="4400" b="1" dirty="0" smtClean="0">
                <a:solidFill>
                  <a:srgbClr val="92D050"/>
                </a:solidFill>
              </a:rPr>
              <a:t>Glucose</a:t>
            </a:r>
          </a:p>
          <a:p>
            <a:r>
              <a:rPr lang="en-US" sz="4400" b="1" dirty="0" smtClean="0">
                <a:solidFill>
                  <a:schemeClr val="bg2">
                    <a:lumMod val="60000"/>
                    <a:lumOff val="40000"/>
                  </a:schemeClr>
                </a:solidFill>
              </a:rPr>
              <a:t>Galactose</a:t>
            </a:r>
            <a:endParaRPr lang="en-US" sz="4400" b="1" dirty="0">
              <a:solidFill>
                <a:schemeClr val="bg2">
                  <a:lumMod val="60000"/>
                  <a:lumOff val="40000"/>
                </a:schemeClr>
              </a:solidFill>
            </a:endParaRPr>
          </a:p>
        </p:txBody>
      </p:sp>
      <p:sp>
        <p:nvSpPr>
          <p:cNvPr id="8" name="Action Button: Help 7">
            <a:hlinkClick r:id="" action="ppaction://noaction" highlightClick="1"/>
          </p:cNvPr>
          <p:cNvSpPr/>
          <p:nvPr/>
        </p:nvSpPr>
        <p:spPr>
          <a:xfrm>
            <a:off x="4876800" y="762000"/>
            <a:ext cx="3810000" cy="464820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TextBox 6"/>
          <p:cNvSpPr txBox="1"/>
          <p:nvPr/>
        </p:nvSpPr>
        <p:spPr>
          <a:xfrm>
            <a:off x="5295900" y="1654939"/>
            <a:ext cx="2971800" cy="2862322"/>
          </a:xfrm>
          <a:prstGeom prst="rect">
            <a:avLst/>
          </a:prstGeom>
          <a:noFill/>
        </p:spPr>
        <p:txBody>
          <a:bodyPr wrap="square" rtlCol="0">
            <a:spAutoFit/>
          </a:bodyPr>
          <a:lstStyle/>
          <a:p>
            <a:pPr algn="ctr"/>
            <a:r>
              <a:rPr lang="en-US" sz="6000" dirty="0" smtClean="0">
                <a:solidFill>
                  <a:schemeClr val="bg1"/>
                </a:solidFill>
              </a:rPr>
              <a:t>What do you notice?</a:t>
            </a:r>
            <a:endParaRPr lang="en-US" sz="6000" dirty="0">
              <a:solidFill>
                <a:schemeClr val="bg1"/>
              </a:solidFill>
            </a:endParaRPr>
          </a:p>
        </p:txBody>
      </p:sp>
      <p:sp>
        <p:nvSpPr>
          <p:cNvPr id="2" name="Rounded Rectangle 1"/>
          <p:cNvSpPr/>
          <p:nvPr/>
        </p:nvSpPr>
        <p:spPr>
          <a:xfrm>
            <a:off x="1524000" y="2286000"/>
            <a:ext cx="990600" cy="457200"/>
          </a:xfrm>
          <a:prstGeom prst="roundRect">
            <a:avLst/>
          </a:prstGeom>
          <a:no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28800" y="2939982"/>
            <a:ext cx="990600" cy="457200"/>
          </a:xfrm>
          <a:prstGeom prst="roundRect">
            <a:avLst/>
          </a:prstGeom>
          <a:no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638300" y="3647390"/>
            <a:ext cx="990600" cy="457200"/>
          </a:xfrm>
          <a:prstGeom prst="roundRect">
            <a:avLst/>
          </a:prstGeom>
          <a:no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133600" y="4301372"/>
            <a:ext cx="990600" cy="457200"/>
          </a:xfrm>
          <a:prstGeom prst="roundRect">
            <a:avLst/>
          </a:prstGeom>
          <a:no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9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ut the front doo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9184" y="990600"/>
            <a:ext cx="8353044" cy="4800600"/>
          </a:xfrm>
          <a:prstGeom prst="rect">
            <a:avLst/>
          </a:prstGeom>
        </p:spPr>
      </p:pic>
    </p:spTree>
    <p:extLst>
      <p:ext uri="{BB962C8B-B14F-4D97-AF65-F5344CB8AC3E}">
        <p14:creationId xmlns:p14="http://schemas.microsoft.com/office/powerpoint/2010/main" val="40386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latin typeface="Bernard MT Condensed" pitchFamily="18" charset="0"/>
                <a:cs typeface="Times New Roman" pitchFamily="18" charset="0"/>
              </a:rPr>
              <a:t>Carbohydrates provide immediate energy. </a:t>
            </a:r>
            <a:br>
              <a:rPr lang="en-US" sz="3600" dirty="0" smtClean="0">
                <a:latin typeface="Bernard MT Condensed" pitchFamily="18" charset="0"/>
                <a:cs typeface="Times New Roman" pitchFamily="18" charset="0"/>
              </a:rPr>
            </a:br>
            <a:r>
              <a:rPr lang="en-US" sz="3600" dirty="0" smtClean="0">
                <a:latin typeface="Bernard MT Condensed" pitchFamily="18" charset="0"/>
                <a:cs typeface="Times New Roman" pitchFamily="18" charset="0"/>
              </a:rPr>
              <a:t>Example: running races or playing sports</a:t>
            </a:r>
            <a:endParaRPr lang="en-US" sz="3600" dirty="0">
              <a:latin typeface="Bernard MT Condensed" pitchFamily="18" charset="0"/>
              <a:cs typeface="Times New Roman" pitchFamily="18" charset="0"/>
            </a:endParaRPr>
          </a:p>
        </p:txBody>
      </p:sp>
      <p:pic>
        <p:nvPicPr>
          <p:cNvPr id="3" name="Picture 2"/>
          <p:cNvPicPr>
            <a:picLocks noChangeAspect="1"/>
          </p:cNvPicPr>
          <p:nvPr/>
        </p:nvPicPr>
        <p:blipFill rotWithShape="1">
          <a:blip r:embed="rId2"/>
          <a:srcRect t="12222" b="13333"/>
          <a:stretch/>
        </p:blipFill>
        <p:spPr>
          <a:xfrm>
            <a:off x="37531" y="1600200"/>
            <a:ext cx="4375813" cy="4343400"/>
          </a:xfrm>
          <a:prstGeom prst="rect">
            <a:avLst/>
          </a:prstGeom>
        </p:spPr>
      </p:pic>
      <p:pic>
        <p:nvPicPr>
          <p:cNvPr id="4" name="Picture 3"/>
          <p:cNvPicPr>
            <a:picLocks noChangeAspect="1"/>
          </p:cNvPicPr>
          <p:nvPr/>
        </p:nvPicPr>
        <p:blipFill rotWithShape="1">
          <a:blip r:embed="rId3"/>
          <a:srcRect l="16888" t="21744" r="19536" b="25276"/>
          <a:stretch/>
        </p:blipFill>
        <p:spPr>
          <a:xfrm>
            <a:off x="4572000" y="2619375"/>
            <a:ext cx="4343400" cy="27146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339725" y="76200"/>
            <a:ext cx="8458200" cy="1143000"/>
          </a:xfrm>
        </p:spPr>
        <p:txBody>
          <a:bodyPr/>
          <a:lstStyle/>
          <a:p>
            <a:pPr eaLnBrk="1" hangingPunct="1"/>
            <a:r>
              <a:rPr lang="en-US" dirty="0" smtClean="0">
                <a:solidFill>
                  <a:schemeClr val="tx1"/>
                </a:solidFill>
                <a:latin typeface="Bernard MT Condensed" pitchFamily="18" charset="0"/>
              </a:rPr>
              <a:t>Lipids</a:t>
            </a:r>
            <a:endParaRPr lang="en-US" sz="3200" dirty="0" smtClean="0">
              <a:solidFill>
                <a:schemeClr val="tx1"/>
              </a:solidFill>
              <a:latin typeface="Bernard MT Condensed" pitchFamily="18" charset="0"/>
            </a:endParaRPr>
          </a:p>
        </p:txBody>
      </p:sp>
      <p:pic>
        <p:nvPicPr>
          <p:cNvPr id="2" name="Picture 1"/>
          <p:cNvPicPr>
            <a:picLocks noChangeAspect="1"/>
          </p:cNvPicPr>
          <p:nvPr/>
        </p:nvPicPr>
        <p:blipFill>
          <a:blip r:embed="rId3"/>
          <a:stretch>
            <a:fillRect/>
          </a:stretch>
        </p:blipFill>
        <p:spPr>
          <a:xfrm>
            <a:off x="149225" y="838200"/>
            <a:ext cx="4419600" cy="5892800"/>
          </a:xfrm>
          <a:prstGeom prst="rect">
            <a:avLst/>
          </a:prstGeom>
        </p:spPr>
      </p:pic>
      <p:pic>
        <p:nvPicPr>
          <p:cNvPr id="3" name="Picture 2"/>
          <p:cNvPicPr>
            <a:picLocks noChangeAspect="1"/>
          </p:cNvPicPr>
          <p:nvPr/>
        </p:nvPicPr>
        <p:blipFill>
          <a:blip r:embed="rId4"/>
          <a:stretch>
            <a:fillRect/>
          </a:stretch>
        </p:blipFill>
        <p:spPr>
          <a:xfrm>
            <a:off x="4206875" y="2203450"/>
            <a:ext cx="4953000" cy="3619500"/>
          </a:xfrm>
          <a:prstGeom prst="rect">
            <a:avLst/>
          </a:prstGeom>
        </p:spPr>
      </p:pic>
      <p:sp>
        <p:nvSpPr>
          <p:cNvPr id="4" name="Rectangle 3"/>
          <p:cNvSpPr/>
          <p:nvPr/>
        </p:nvSpPr>
        <p:spPr>
          <a:xfrm>
            <a:off x="4759325" y="896034"/>
            <a:ext cx="4572000" cy="646331"/>
          </a:xfrm>
          <a:prstGeom prst="rect">
            <a:avLst/>
          </a:prstGeom>
        </p:spPr>
        <p:txBody>
          <a:bodyPr>
            <a:spAutoFit/>
          </a:bodyPr>
          <a:lstStyle/>
          <a:p>
            <a:pPr>
              <a:spcBef>
                <a:spcPct val="50000"/>
              </a:spcBef>
            </a:pPr>
            <a:r>
              <a:rPr lang="en-US" u="sng" dirty="0">
                <a:latin typeface="Bernard MT Condensed" pitchFamily="18" charset="0"/>
              </a:rPr>
              <a:t>Examples: </a:t>
            </a:r>
            <a:r>
              <a:rPr lang="en-US" dirty="0">
                <a:latin typeface="Bernard MT Condensed" pitchFamily="18" charset="0"/>
              </a:rPr>
              <a:t>FATS, OILS, WAXES, STEROIDS (cholesterol)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WordArt 4"/>
          <p:cNvSpPr>
            <a:spLocks noChangeArrowheads="1" noChangeShapeType="1" noTextEdit="1"/>
          </p:cNvSpPr>
          <p:nvPr/>
        </p:nvSpPr>
        <p:spPr bwMode="auto">
          <a:xfrm>
            <a:off x="2743200" y="304800"/>
            <a:ext cx="3638550" cy="6477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solidFill>
                  <a:schemeClr val="accent2">
                    <a:lumMod val="50000"/>
                  </a:schemeClr>
                </a:solidFill>
                <a:latin typeface="Arial Black"/>
              </a:rPr>
              <a:t>Lipids (</a:t>
            </a:r>
            <a:r>
              <a:rPr lang="en-US" sz="2400" kern="10" dirty="0" smtClean="0">
                <a:ln w="12700">
                  <a:solidFill>
                    <a:srgbClr val="EAEAEA"/>
                  </a:solidFill>
                  <a:round/>
                  <a:headEnd/>
                  <a:tailEnd/>
                </a:ln>
                <a:solidFill>
                  <a:schemeClr val="accent2">
                    <a:lumMod val="50000"/>
                  </a:schemeClr>
                </a:solidFill>
                <a:latin typeface="Arial Black"/>
              </a:rPr>
              <a:t>FATS</a:t>
            </a:r>
            <a:r>
              <a:rPr lang="en-US" sz="3600" kern="10" dirty="0" smtClean="0">
                <a:ln w="12700">
                  <a:solidFill>
                    <a:srgbClr val="EAEAEA"/>
                  </a:solidFill>
                  <a:round/>
                  <a:headEnd/>
                  <a:tailEnd/>
                </a:ln>
                <a:solidFill>
                  <a:schemeClr val="accent2">
                    <a:lumMod val="50000"/>
                  </a:schemeClr>
                </a:solidFill>
                <a:latin typeface="Arial Black"/>
              </a:rPr>
              <a:t>)</a:t>
            </a:r>
            <a:endParaRPr lang="en-US" sz="3600" kern="10" dirty="0">
              <a:ln w="12700">
                <a:solidFill>
                  <a:srgbClr val="EAEAEA"/>
                </a:solidFill>
                <a:round/>
                <a:headEnd/>
                <a:tailEnd/>
              </a:ln>
              <a:solidFill>
                <a:schemeClr val="accent2">
                  <a:lumMod val="50000"/>
                </a:schemeClr>
              </a:solidFill>
              <a:latin typeface="Arial Black"/>
            </a:endParaRPr>
          </a:p>
        </p:txBody>
      </p:sp>
      <p:sp>
        <p:nvSpPr>
          <p:cNvPr id="12293" name="Text Box 5"/>
          <p:cNvSpPr txBox="1">
            <a:spLocks noChangeArrowheads="1"/>
          </p:cNvSpPr>
          <p:nvPr/>
        </p:nvSpPr>
        <p:spPr bwMode="auto">
          <a:xfrm>
            <a:off x="228600" y="990600"/>
            <a:ext cx="8610600" cy="4570482"/>
          </a:xfrm>
          <a:prstGeom prst="rect">
            <a:avLst/>
          </a:prstGeom>
          <a:noFill/>
          <a:ln w="9525">
            <a:noFill/>
            <a:miter lim="800000"/>
            <a:headEnd/>
            <a:tailEnd/>
          </a:ln>
          <a:effectLst/>
        </p:spPr>
        <p:txBody>
          <a:bodyPr wrap="square">
            <a:spAutoFit/>
          </a:bodyPr>
          <a:lstStyle/>
          <a:p>
            <a:pPr>
              <a:spcBef>
                <a:spcPct val="50000"/>
              </a:spcBef>
            </a:pPr>
            <a:r>
              <a:rPr lang="en-US" sz="2400" b="1" u="sng" dirty="0" smtClean="0">
                <a:latin typeface="Tw Cen MT" panose="020B0602020104020603" pitchFamily="34" charset="0"/>
              </a:rPr>
              <a:t>Function:</a:t>
            </a:r>
            <a:endParaRPr lang="en-US" sz="2400" b="1" dirty="0">
              <a:latin typeface="Tw Cen MT" panose="020B0602020104020603" pitchFamily="34" charset="0"/>
            </a:endParaRPr>
          </a:p>
          <a:p>
            <a:pPr marL="457200" indent="-457200">
              <a:spcBef>
                <a:spcPct val="50000"/>
              </a:spcBef>
              <a:buFont typeface="+mj-lt"/>
              <a:buAutoNum type="arabicPeriod"/>
            </a:pPr>
            <a:r>
              <a:rPr lang="en-US" sz="2400" b="1" dirty="0" smtClean="0">
                <a:latin typeface="Tw Cen MT" panose="020B0602020104020603" pitchFamily="34" charset="0"/>
              </a:rPr>
              <a:t>Broken down to provide long-term </a:t>
            </a:r>
            <a:r>
              <a:rPr lang="en-US" sz="2400" b="1" dirty="0">
                <a:latin typeface="Tw Cen MT" panose="020B0602020104020603" pitchFamily="34" charset="0"/>
              </a:rPr>
              <a:t>ENERGY </a:t>
            </a:r>
            <a:r>
              <a:rPr lang="en-US" sz="2400" b="1" dirty="0" smtClean="0">
                <a:latin typeface="Tw Cen MT" panose="020B0602020104020603" pitchFamily="34" charset="0"/>
              </a:rPr>
              <a:t>Storage</a:t>
            </a:r>
            <a:r>
              <a:rPr lang="en-US" sz="2400" b="1" dirty="0">
                <a:latin typeface="Tw Cen MT" panose="020B0602020104020603" pitchFamily="34" charset="0"/>
              </a:rPr>
              <a:t>/</a:t>
            </a:r>
            <a:r>
              <a:rPr lang="en-US" sz="2400" b="1" dirty="0" smtClean="0">
                <a:latin typeface="Tw Cen MT" panose="020B0602020104020603" pitchFamily="34" charset="0"/>
              </a:rPr>
              <a:t> Waterproof Covering  </a:t>
            </a:r>
            <a:endParaRPr lang="en-US" sz="2400" b="1" dirty="0">
              <a:latin typeface="Tw Cen MT" panose="020B0602020104020603" pitchFamily="34" charset="0"/>
            </a:endParaRPr>
          </a:p>
          <a:p>
            <a:pPr marL="457200" indent="-457200">
              <a:spcBef>
                <a:spcPct val="50000"/>
              </a:spcBef>
              <a:buFont typeface="+mj-lt"/>
              <a:buAutoNum type="arabicPeriod"/>
            </a:pPr>
            <a:r>
              <a:rPr lang="en-US" sz="2400" b="1" dirty="0" smtClean="0">
                <a:latin typeface="Tw Cen MT" panose="020B0602020104020603" pitchFamily="34" charset="0"/>
              </a:rPr>
              <a:t>Phospholipids are major </a:t>
            </a:r>
            <a:r>
              <a:rPr lang="en-US" sz="2400" b="1" dirty="0">
                <a:latin typeface="Tw Cen MT" panose="020B0602020104020603" pitchFamily="34" charset="0"/>
              </a:rPr>
              <a:t>c</a:t>
            </a:r>
            <a:r>
              <a:rPr lang="en-US" sz="2400" b="1" dirty="0" smtClean="0">
                <a:latin typeface="Tw Cen MT" panose="020B0602020104020603" pitchFamily="34" charset="0"/>
              </a:rPr>
              <a:t>omponent of cell membrane.</a:t>
            </a:r>
          </a:p>
          <a:p>
            <a:pPr marL="457200" indent="-457200">
              <a:spcBef>
                <a:spcPct val="50000"/>
              </a:spcBef>
              <a:buFont typeface="+mj-lt"/>
              <a:buAutoNum type="arabicPeriod"/>
            </a:pPr>
            <a:r>
              <a:rPr lang="en-US" sz="2400" b="1" dirty="0" smtClean="0">
                <a:latin typeface="Tw Cen MT" panose="020B0602020104020603" pitchFamily="34" charset="0"/>
              </a:rPr>
              <a:t>Used to make steroid hormones</a:t>
            </a:r>
          </a:p>
          <a:p>
            <a:pPr>
              <a:spcBef>
                <a:spcPct val="50000"/>
              </a:spcBef>
            </a:pPr>
            <a:r>
              <a:rPr lang="en-US" sz="2400" b="1" u="sng" dirty="0" smtClean="0">
                <a:latin typeface="Tw Cen MT" panose="020B0602020104020603" pitchFamily="34" charset="0"/>
              </a:rPr>
              <a:t>Made of these elements</a:t>
            </a:r>
            <a:r>
              <a:rPr lang="en-US" sz="2400" b="1" dirty="0" smtClean="0">
                <a:latin typeface="Tw Cen MT" panose="020B0602020104020603" pitchFamily="34" charset="0"/>
              </a:rPr>
              <a:t>:  Carbon, hydrogen, oxygen (CHO)</a:t>
            </a:r>
          </a:p>
          <a:p>
            <a:pPr>
              <a:spcBef>
                <a:spcPct val="50000"/>
              </a:spcBef>
            </a:pPr>
            <a:r>
              <a:rPr lang="en-US" sz="2400" b="1" u="sng" dirty="0" smtClean="0">
                <a:latin typeface="Tw Cen MT" panose="020B0602020104020603" pitchFamily="34" charset="0"/>
              </a:rPr>
              <a:t>Monomers: </a:t>
            </a:r>
            <a:r>
              <a:rPr lang="en-US" sz="2400" b="1" dirty="0" smtClean="0">
                <a:latin typeface="Tw Cen MT" panose="020B0602020104020603" pitchFamily="34" charset="0"/>
              </a:rPr>
              <a:t>Glycerol, and 3 Fatty Acid (Triglycerides)</a:t>
            </a:r>
            <a:endParaRPr lang="en-US" sz="2400" b="1" dirty="0">
              <a:latin typeface="Tw Cen MT" panose="020B0602020104020603" pitchFamily="34" charset="0"/>
            </a:endParaRPr>
          </a:p>
          <a:p>
            <a:pPr>
              <a:spcBef>
                <a:spcPct val="50000"/>
              </a:spcBef>
            </a:pPr>
            <a:r>
              <a:rPr lang="en-US" sz="2400" b="1" u="sng" dirty="0" smtClean="0">
                <a:latin typeface="Tw Cen MT" panose="020B0602020104020603" pitchFamily="34" charset="0"/>
              </a:rPr>
              <a:t>Structure: </a:t>
            </a:r>
          </a:p>
          <a:p>
            <a:pPr>
              <a:spcBef>
                <a:spcPct val="50000"/>
              </a:spcBef>
            </a:pPr>
            <a:endParaRPr lang="en-US" dirty="0">
              <a:latin typeface="Bernard MT Condensed" pitchFamily="18" charset="0"/>
            </a:endParaRPr>
          </a:p>
        </p:txBody>
      </p:sp>
      <p:pic>
        <p:nvPicPr>
          <p:cNvPr id="9" name="il_fi" descr="http://www.proteinpower.com/drmike/wp-content/uploads/2008/02/triglyceride.jpg"/>
          <p:cNvPicPr/>
          <p:nvPr/>
        </p:nvPicPr>
        <p:blipFill>
          <a:blip r:embed="rId2" cstate="print"/>
          <a:srcRect/>
          <a:stretch>
            <a:fillRect/>
          </a:stretch>
        </p:blipFill>
        <p:spPr bwMode="auto">
          <a:xfrm>
            <a:off x="6587218" y="4445000"/>
            <a:ext cx="2524125" cy="2413000"/>
          </a:xfrm>
          <a:prstGeom prst="rect">
            <a:avLst/>
          </a:prstGeom>
          <a:noFill/>
          <a:ln w="9525">
            <a:noFill/>
            <a:miter lim="800000"/>
            <a:headEnd/>
            <a:tailEnd/>
          </a:ln>
        </p:spPr>
      </p:pic>
      <p:pic>
        <p:nvPicPr>
          <p:cNvPr id="1026" name="Picture 2" descr="http://homepage.smc.edu/wissmann_paul/anatomy2textbook/phospholip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570412"/>
            <a:ext cx="2949476" cy="2162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term “organic” mean?</a:t>
            </a:r>
            <a:endParaRPr lang="en-US" dirty="0"/>
          </a:p>
        </p:txBody>
      </p:sp>
      <p:sp>
        <p:nvSpPr>
          <p:cNvPr id="4" name="Online Image Placeholder 3"/>
          <p:cNvSpPr>
            <a:spLocks noGrp="1"/>
          </p:cNvSpPr>
          <p:nvPr>
            <p:ph type="clipArt" sz="half" idx="2"/>
          </p:nvPr>
        </p:nvSpPr>
        <p:spPr/>
      </p:sp>
      <p:pic>
        <p:nvPicPr>
          <p:cNvPr id="1026" name="Picture 2" descr="Image result for veget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0" y="1911927"/>
            <a:ext cx="3609109" cy="23521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farm"/>
          <p:cNvSpPr>
            <a:spLocks noGrp="1" noChangeAspect="1" noChangeArrowheads="1"/>
          </p:cNvSpPr>
          <p:nvPr>
            <p:ph type="body" sz="half"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fa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fa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fa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436" y="3505200"/>
            <a:ext cx="5770289" cy="29638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arbon molecu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10" y="2362200"/>
            <a:ext cx="7620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barn(inVertical)">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barn(inVertical)">
                                      <p:cBhvr>
                                        <p:cTn id="1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US" dirty="0" smtClean="0">
                <a:ea typeface="+mj-ea"/>
                <a:cs typeface="+mj-cs"/>
              </a:rPr>
              <a:t>Structure of Lipids</a:t>
            </a:r>
          </a:p>
        </p:txBody>
      </p:sp>
      <p:sp>
        <p:nvSpPr>
          <p:cNvPr id="20482" name="Content Placeholder 2"/>
          <p:cNvSpPr>
            <a:spLocks noGrp="1"/>
          </p:cNvSpPr>
          <p:nvPr>
            <p:ph sz="quarter" idx="1"/>
          </p:nvPr>
        </p:nvSpPr>
        <p:spPr>
          <a:xfrm>
            <a:off x="457200" y="1600200"/>
            <a:ext cx="8229600" cy="4297363"/>
          </a:xfrm>
        </p:spPr>
        <p:txBody>
          <a:bodyPr/>
          <a:lstStyle/>
          <a:p>
            <a:pPr eaLnBrk="1" hangingPunct="1"/>
            <a:r>
              <a:rPr lang="en-US" altLang="en-US" b="1" smtClean="0"/>
              <a:t>Lipids:</a:t>
            </a:r>
            <a:r>
              <a:rPr lang="en-US" altLang="en-US" smtClean="0"/>
              <a:t> are made up of 3 fatty acids and 1 Glycerol</a:t>
            </a:r>
          </a:p>
          <a:p>
            <a:pPr lvl="1" eaLnBrk="1" hangingPunct="1"/>
            <a:r>
              <a:rPr lang="en-US" altLang="en-US" smtClean="0"/>
              <a:t>What are the monomers of a lipid?</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Subunits of Lipids </a:t>
            </a:r>
          </a:p>
        </p:txBody>
      </p:sp>
      <p:pic>
        <p:nvPicPr>
          <p:cNvPr id="20483" name="Picture 3" descr="fatty acid"/>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3581400"/>
            <a:ext cx="55975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5791200" y="3581400"/>
            <a:ext cx="3124200" cy="18288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000"/>
              </a:spcAft>
            </a:pPr>
            <a:r>
              <a:rPr lang="en-US" altLang="en-US" sz="1400">
                <a:latin typeface="Century Gothic" panose="020B0502020202020204" pitchFamily="34" charset="0"/>
              </a:rPr>
              <a:t>Draw a simplified version here…</a:t>
            </a:r>
          </a:p>
          <a:p>
            <a:pPr eaLnBrk="1" hangingPunct="1">
              <a:spcAft>
                <a:spcPts val="1000"/>
              </a:spcAft>
            </a:pPr>
            <a:endParaRPr lang="en-US" altLang="en-US" sz="1100">
              <a:latin typeface="Century Gothic" panose="020B0502020202020204" pitchFamily="34" charset="0"/>
            </a:endParaRPr>
          </a:p>
          <a:p>
            <a:pPr eaLnBrk="1" hangingPunct="1">
              <a:spcAft>
                <a:spcPts val="1000"/>
              </a:spcAft>
            </a:pPr>
            <a:endParaRPr lang="en-US" altLang="en-US" sz="1100">
              <a:latin typeface="Century Gothic" panose="020B0502020202020204" pitchFamily="34" charset="0"/>
            </a:endParaRPr>
          </a:p>
          <a:p>
            <a:pPr eaLnBrk="1" hangingPunct="1">
              <a:spcAft>
                <a:spcPts val="1000"/>
              </a:spcAft>
            </a:pPr>
            <a:endParaRPr lang="en-US" altLang="en-US" sz="1100">
              <a:latin typeface="Century Gothic" panose="020B0502020202020204" pitchFamily="34" charset="0"/>
            </a:endParaRPr>
          </a:p>
          <a:p>
            <a:pPr eaLnBrk="1" hangingPunct="1">
              <a:spcAft>
                <a:spcPts val="1000"/>
              </a:spcAft>
            </a:pPr>
            <a:endParaRPr lang="en-US" altLang="en-US" sz="1100">
              <a:latin typeface="Century Gothic" panose="020B0502020202020204" pitchFamily="34" charset="0"/>
            </a:endParaRPr>
          </a:p>
          <a:p>
            <a:pPr eaLnBrk="1" hangingPunct="1">
              <a:spcAft>
                <a:spcPts val="1000"/>
              </a:spcAft>
            </a:pPr>
            <a:endParaRPr lang="en-US" altLang="en-US" sz="1100">
              <a:latin typeface="Century Gothic" panose="020B0502020202020204" pitchFamily="34" charset="0"/>
            </a:endParaRPr>
          </a:p>
          <a:p>
            <a:pPr eaLnBrk="1" hangingPunct="1">
              <a:spcAft>
                <a:spcPts val="1000"/>
              </a:spcAft>
            </a:pPr>
            <a:endParaRPr lang="en-US" altLang="en-US" sz="1100">
              <a:latin typeface="Century Gothic" panose="020B0502020202020204" pitchFamily="34" charset="0"/>
            </a:endParaRPr>
          </a:p>
          <a:p>
            <a:pPr eaLnBrk="1" hangingPunct="1">
              <a:spcAft>
                <a:spcPts val="1000"/>
              </a:spcAft>
            </a:pPr>
            <a:r>
              <a:rPr lang="en-US" altLang="en-US">
                <a:latin typeface="Century Gothic" panose="020B0502020202020204" pitchFamily="34" charset="0"/>
              </a:rPr>
              <a:t>Made up of  </a:t>
            </a:r>
            <a:r>
              <a:rPr lang="en-US" altLang="en-US">
                <a:solidFill>
                  <a:srgbClr val="FF0000"/>
                </a:solidFill>
                <a:latin typeface="Century Gothic" panose="020B0502020202020204" pitchFamily="34" charset="0"/>
              </a:rPr>
              <a:t>3</a:t>
            </a:r>
            <a:r>
              <a:rPr lang="en-US" altLang="en-US">
                <a:latin typeface="Century Gothic" panose="020B0502020202020204" pitchFamily="34" charset="0"/>
              </a:rPr>
              <a:t>  fatty acids and  </a:t>
            </a:r>
            <a:r>
              <a:rPr lang="en-US" altLang="en-US">
                <a:solidFill>
                  <a:srgbClr val="FF0000"/>
                </a:solidFill>
                <a:latin typeface="Century Gothic" panose="020B0502020202020204" pitchFamily="34" charset="0"/>
              </a:rPr>
              <a:t>1</a:t>
            </a:r>
            <a:r>
              <a:rPr lang="en-US" altLang="en-US">
                <a:latin typeface="Century Gothic" panose="020B0502020202020204" pitchFamily="34" charset="0"/>
              </a:rPr>
              <a:t> glycerol</a:t>
            </a:r>
            <a:endParaRPr lang="en-US" altLang="en-US" sz="4000">
              <a:latin typeface="Century Schoolbook" panose="02040604050505020304" pitchFamily="18" charset="0"/>
            </a:endParaRPr>
          </a:p>
        </p:txBody>
      </p:sp>
      <p:sp>
        <p:nvSpPr>
          <p:cNvPr id="20485" name="TextBox 6"/>
          <p:cNvSpPr txBox="1">
            <a:spLocks noChangeArrowheads="1"/>
          </p:cNvSpPr>
          <p:nvPr/>
        </p:nvSpPr>
        <p:spPr bwMode="auto">
          <a:xfrm>
            <a:off x="7010400" y="3962400"/>
            <a:ext cx="1905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latin typeface="Century Schoolbook" panose="02040604050505020304" pitchFamily="18" charset="0"/>
              </a:rPr>
              <a:t>Fatty Acid</a:t>
            </a:r>
          </a:p>
        </p:txBody>
      </p:sp>
      <p:sp>
        <p:nvSpPr>
          <p:cNvPr id="20486" name="TextBox 7"/>
          <p:cNvSpPr txBox="1">
            <a:spLocks noChangeArrowheads="1"/>
          </p:cNvSpPr>
          <p:nvPr/>
        </p:nvSpPr>
        <p:spPr bwMode="auto">
          <a:xfrm>
            <a:off x="7010400" y="4419600"/>
            <a:ext cx="1905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latin typeface="Century Schoolbook" panose="02040604050505020304" pitchFamily="18" charset="0"/>
              </a:rPr>
              <a:t>Fatty Acid</a:t>
            </a:r>
          </a:p>
        </p:txBody>
      </p:sp>
      <p:sp>
        <p:nvSpPr>
          <p:cNvPr id="20487" name="TextBox 8"/>
          <p:cNvSpPr txBox="1">
            <a:spLocks noChangeArrowheads="1"/>
          </p:cNvSpPr>
          <p:nvPr/>
        </p:nvSpPr>
        <p:spPr bwMode="auto">
          <a:xfrm>
            <a:off x="7010400" y="4876800"/>
            <a:ext cx="1905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latin typeface="Century Schoolbook" panose="02040604050505020304" pitchFamily="18" charset="0"/>
              </a:rPr>
              <a:t>Fatty Acid</a:t>
            </a:r>
          </a:p>
        </p:txBody>
      </p:sp>
      <p:sp>
        <p:nvSpPr>
          <p:cNvPr id="20488" name="TextBox 9"/>
          <p:cNvSpPr txBox="1">
            <a:spLocks noChangeArrowheads="1"/>
          </p:cNvSpPr>
          <p:nvPr/>
        </p:nvSpPr>
        <p:spPr bwMode="auto">
          <a:xfrm>
            <a:off x="5791200" y="4114800"/>
            <a:ext cx="11430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entury Schoolbook" panose="02040604050505020304" pitchFamily="18" charset="0"/>
            </a:endParaRPr>
          </a:p>
          <a:p>
            <a:pPr eaLnBrk="1" hangingPunct="1"/>
            <a:r>
              <a:rPr lang="en-US" altLang="en-US" sz="1800">
                <a:latin typeface="Century Schoolbook" panose="02040604050505020304" pitchFamily="18" charset="0"/>
              </a:rPr>
              <a:t>Glycerol</a:t>
            </a:r>
          </a:p>
          <a:p>
            <a:pPr eaLnBrk="1" hangingPunct="1"/>
            <a:endParaRPr lang="en-US" altLang="en-US" sz="1800">
              <a:latin typeface="Century Schoolbook" panose="02040604050505020304" pitchFamily="18" charset="0"/>
            </a:endParaRPr>
          </a:p>
        </p:txBody>
      </p:sp>
    </p:spTree>
    <p:extLst>
      <p:ext uri="{BB962C8B-B14F-4D97-AF65-F5344CB8AC3E}">
        <p14:creationId xmlns:p14="http://schemas.microsoft.com/office/powerpoint/2010/main" val="3555850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2057400"/>
            <a:ext cx="6236778" cy="4572000"/>
          </a:xfrm>
          <a:prstGeom prst="rect">
            <a:avLst/>
          </a:prstGeom>
        </p:spPr>
      </p:pic>
      <p:sp>
        <p:nvSpPr>
          <p:cNvPr id="3" name="TextBox 2"/>
          <p:cNvSpPr txBox="1"/>
          <p:nvPr/>
        </p:nvSpPr>
        <p:spPr>
          <a:xfrm>
            <a:off x="304800" y="241518"/>
            <a:ext cx="8305800" cy="1261884"/>
          </a:xfrm>
          <a:prstGeom prst="rect">
            <a:avLst/>
          </a:prstGeom>
          <a:noFill/>
        </p:spPr>
        <p:txBody>
          <a:bodyPr wrap="square" rtlCol="0">
            <a:spAutoFit/>
          </a:bodyPr>
          <a:lstStyle/>
          <a:p>
            <a:r>
              <a:rPr lang="en-US" sz="2800" b="1" dirty="0" smtClean="0">
                <a:latin typeface="Tw Cen MT" panose="020B0602020104020603" pitchFamily="34" charset="0"/>
              </a:rPr>
              <a:t>Molecule: Phospholipid</a:t>
            </a:r>
          </a:p>
          <a:p>
            <a:endParaRPr lang="en-US" sz="2800" b="1" dirty="0" smtClean="0">
              <a:latin typeface="Tw Cen MT" panose="020B0602020104020603" pitchFamily="34" charset="0"/>
            </a:endParaRPr>
          </a:p>
          <a:p>
            <a:r>
              <a:rPr lang="en-US" sz="2000" b="1" dirty="0" smtClean="0">
                <a:latin typeface="Tw Cen MT" panose="020B0602020104020603" pitchFamily="34" charset="0"/>
              </a:rPr>
              <a:t>Phosphate Group Head				Nonpolar fatty acid tails</a:t>
            </a:r>
            <a:endParaRPr lang="en-US" sz="2000" b="1" dirty="0">
              <a:latin typeface="Tw Cen MT" panose="020B0602020104020603" pitchFamily="34" charset="0"/>
            </a:endParaRPr>
          </a:p>
        </p:txBody>
      </p:sp>
      <p:cxnSp>
        <p:nvCxnSpPr>
          <p:cNvPr id="5" name="Straight Arrow Connector 4"/>
          <p:cNvCxnSpPr/>
          <p:nvPr/>
        </p:nvCxnSpPr>
        <p:spPr>
          <a:xfrm>
            <a:off x="1600200" y="1456730"/>
            <a:ext cx="1066800" cy="90547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rot="5233355">
            <a:off x="6017129" y="1463737"/>
            <a:ext cx="1006085" cy="891235"/>
          </a:xfrm>
          <a:prstGeom prst="rect">
            <a:avLst/>
          </a:prstGeom>
        </p:spPr>
      </p:pic>
    </p:spTree>
    <p:extLst>
      <p:ext uri="{BB962C8B-B14F-4D97-AF65-F5344CB8AC3E}">
        <p14:creationId xmlns:p14="http://schemas.microsoft.com/office/powerpoint/2010/main" val="708872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dirty="0" smtClean="0">
                <a:ea typeface="+mj-ea"/>
                <a:cs typeface="+mj-cs"/>
              </a:rPr>
              <a:t>Function of Lipids</a:t>
            </a:r>
          </a:p>
        </p:txBody>
      </p:sp>
      <p:sp>
        <p:nvSpPr>
          <p:cNvPr id="18435" name="Content Placeholder 2"/>
          <p:cNvSpPr>
            <a:spLocks noGrp="1"/>
          </p:cNvSpPr>
          <p:nvPr>
            <p:ph sz="quarter" idx="1"/>
          </p:nvPr>
        </p:nvSpPr>
        <p:spPr>
          <a:xfrm>
            <a:off x="457200" y="1752600"/>
            <a:ext cx="4876800" cy="1981200"/>
          </a:xfrm>
        </p:spPr>
        <p:txBody>
          <a:bodyPr/>
          <a:lstStyle/>
          <a:p>
            <a:pPr eaLnBrk="1" hangingPunct="1"/>
            <a:r>
              <a:rPr lang="en-US" altLang="en-US" b="1" smtClean="0"/>
              <a:t>Lipids:</a:t>
            </a:r>
            <a:endParaRPr lang="en-US" altLang="en-US" smtClean="0"/>
          </a:p>
          <a:p>
            <a:pPr eaLnBrk="1" hangingPunct="1"/>
            <a:r>
              <a:rPr lang="en-US" altLang="en-US" smtClean="0"/>
              <a:t>Found in the cell membrane</a:t>
            </a:r>
          </a:p>
          <a:p>
            <a:pPr eaLnBrk="1" hangingPunct="1"/>
            <a:r>
              <a:rPr lang="en-US" altLang="en-US" smtClean="0"/>
              <a:t>Found in fats and oils</a:t>
            </a:r>
          </a:p>
          <a:p>
            <a:pPr eaLnBrk="1" hangingPunct="1"/>
            <a:r>
              <a:rPr lang="en-US" altLang="en-US" smtClean="0"/>
              <a:t>Do not dissolve in water</a:t>
            </a:r>
          </a:p>
          <a:p>
            <a:pPr lvl="1" eaLnBrk="1" hangingPunct="1"/>
            <a:endParaRPr lang="en-US" altLang="en-US" smtClean="0"/>
          </a:p>
        </p:txBody>
      </p:sp>
      <p:pic>
        <p:nvPicPr>
          <p:cNvPr id="18437" name="Picture 5" descr="http://slog.thestranger.com/files/2007/06/fat-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913" y="685800"/>
            <a:ext cx="35956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95800"/>
            <a:ext cx="3810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19600"/>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961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8437"/>
                                        </p:tgtEl>
                                        <p:attrNameLst>
                                          <p:attrName>style.visibility</p:attrName>
                                        </p:attrNameLst>
                                      </p:cBhvr>
                                      <p:to>
                                        <p:strVal val="visible"/>
                                      </p:to>
                                    </p:set>
                                    <p:animEffect transition="in" filter="fade">
                                      <p:cBhvr>
                                        <p:cTn id="31" dur="2000"/>
                                        <p:tgtEl>
                                          <p:spTgt spid="18437"/>
                                        </p:tgtEl>
                                      </p:cBhvr>
                                    </p:animEffect>
                                    <p:anim calcmode="lin" valueType="num">
                                      <p:cBhvr>
                                        <p:cTn id="32" dur="2000" fill="hold"/>
                                        <p:tgtEl>
                                          <p:spTgt spid="18437"/>
                                        </p:tgtEl>
                                        <p:attrNameLst>
                                          <p:attrName>style.rotation</p:attrName>
                                        </p:attrNameLst>
                                      </p:cBhvr>
                                      <p:tavLst>
                                        <p:tav tm="0">
                                          <p:val>
                                            <p:fltVal val="720"/>
                                          </p:val>
                                        </p:tav>
                                        <p:tav tm="100000">
                                          <p:val>
                                            <p:fltVal val="0"/>
                                          </p:val>
                                        </p:tav>
                                      </p:tavLst>
                                    </p:anim>
                                    <p:anim calcmode="lin" valueType="num">
                                      <p:cBhvr>
                                        <p:cTn id="33" dur="2000" fill="hold"/>
                                        <p:tgtEl>
                                          <p:spTgt spid="18437"/>
                                        </p:tgtEl>
                                        <p:attrNameLst>
                                          <p:attrName>ppt_h</p:attrName>
                                        </p:attrNameLst>
                                      </p:cBhvr>
                                      <p:tavLst>
                                        <p:tav tm="0">
                                          <p:val>
                                            <p:fltVal val="0"/>
                                          </p:val>
                                        </p:tav>
                                        <p:tav tm="100000">
                                          <p:val>
                                            <p:strVal val="#ppt_h"/>
                                          </p:val>
                                        </p:tav>
                                      </p:tavLst>
                                    </p:anim>
                                    <p:anim calcmode="lin" valueType="num">
                                      <p:cBhvr>
                                        <p:cTn id="34" dur="2000" fill="hold"/>
                                        <p:tgtEl>
                                          <p:spTgt spid="18437"/>
                                        </p:tgtEl>
                                        <p:attrNameLst>
                                          <p:attrName>ppt_w</p:attrName>
                                        </p:attrNameLst>
                                      </p:cBhvr>
                                      <p:tavLst>
                                        <p:tav tm="0">
                                          <p:val>
                                            <p:fltVal val="0"/>
                                          </p:val>
                                        </p:tav>
                                        <p:tav tm="100000">
                                          <p:val>
                                            <p:strVal val="#ppt_w"/>
                                          </p:val>
                                        </p:tav>
                                      </p:tavLst>
                                    </p:anim>
                                  </p:childTnLst>
                                </p:cTn>
                              </p:par>
                              <p:par>
                                <p:cTn id="35" presetID="3" presetClass="entr" presetSubtype="1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par>
                                <p:cTn id="38" presetID="3" presetClass="entr" presetSubtype="10" fill="hold" nodeType="with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blinds(horizontal)">
                                      <p:cBhvr>
                                        <p:cTn id="4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sz="quarter" idx="1"/>
          </p:nvPr>
        </p:nvSpPr>
        <p:spPr>
          <a:xfrm>
            <a:off x="457200" y="1066800"/>
            <a:ext cx="7467600" cy="4873625"/>
          </a:xfrm>
        </p:spPr>
        <p:txBody>
          <a:bodyPr/>
          <a:lstStyle/>
          <a:p>
            <a:pPr eaLnBrk="1" hangingPunct="1"/>
            <a:r>
              <a:rPr lang="en-US" altLang="en-US" smtClean="0"/>
              <a:t>Which molecule is the polymer?</a:t>
            </a:r>
          </a:p>
        </p:txBody>
      </p:sp>
      <p:pic>
        <p:nvPicPr>
          <p:cNvPr id="23554" name="Picture 2" descr="http://mscjackson.great-teacher.net/GRAPHICS/organic%20chemistry/1a.Mono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90700"/>
            <a:ext cx="64008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67000" y="1790700"/>
            <a:ext cx="2819400" cy="6477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entury Schoolbook"/>
                <a:ea typeface="+mn-ea"/>
                <a:cs typeface="+mn-cs"/>
              </a:rPr>
              <a:t>A</a:t>
            </a:r>
          </a:p>
        </p:txBody>
      </p:sp>
      <p:sp>
        <p:nvSpPr>
          <p:cNvPr id="6" name="Rectangle 5"/>
          <p:cNvSpPr/>
          <p:nvPr/>
        </p:nvSpPr>
        <p:spPr>
          <a:xfrm>
            <a:off x="4648200" y="3352800"/>
            <a:ext cx="2438400" cy="609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entury Schoolbook"/>
                <a:ea typeface="+mn-ea"/>
                <a:cs typeface="+mn-cs"/>
              </a:rPr>
              <a:t>B</a:t>
            </a:r>
          </a:p>
        </p:txBody>
      </p:sp>
      <p:sp>
        <p:nvSpPr>
          <p:cNvPr id="2" name="Down Arrow 1"/>
          <p:cNvSpPr/>
          <p:nvPr/>
        </p:nvSpPr>
        <p:spPr>
          <a:xfrm rot="1671059">
            <a:off x="6878638" y="608013"/>
            <a:ext cx="762000" cy="304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Tree>
    <p:extLst>
      <p:ext uri="{BB962C8B-B14F-4D97-AF65-F5344CB8AC3E}">
        <p14:creationId xmlns:p14="http://schemas.microsoft.com/office/powerpoint/2010/main" val="161393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quarter" idx="1"/>
          </p:nvPr>
        </p:nvSpPr>
        <p:spPr>
          <a:xfrm>
            <a:off x="457200" y="1143000"/>
            <a:ext cx="7467600" cy="5330825"/>
          </a:xfrm>
        </p:spPr>
        <p:txBody>
          <a:bodyPr/>
          <a:lstStyle/>
          <a:p>
            <a:pPr eaLnBrk="1" hangingPunct="1">
              <a:defRPr/>
            </a:pPr>
            <a:r>
              <a:rPr lang="en-US" sz="5400" dirty="0" smtClean="0">
                <a:ea typeface="+mn-ea"/>
                <a:cs typeface="+mn-cs"/>
              </a:rPr>
              <a:t>What is C</a:t>
            </a:r>
            <a:r>
              <a:rPr lang="en-US" sz="5400" baseline="-25000" dirty="0" smtClean="0">
                <a:ea typeface="+mn-ea"/>
                <a:cs typeface="+mn-cs"/>
              </a:rPr>
              <a:t>6</a:t>
            </a:r>
            <a:r>
              <a:rPr lang="en-US" sz="5400" dirty="0" smtClean="0">
                <a:ea typeface="+mn-ea"/>
                <a:cs typeface="+mn-cs"/>
              </a:rPr>
              <a:t>H</a:t>
            </a:r>
            <a:r>
              <a:rPr lang="en-US" sz="5400" baseline="-25000" dirty="0" smtClean="0">
                <a:ea typeface="+mn-ea"/>
                <a:cs typeface="+mn-cs"/>
              </a:rPr>
              <a:t>12</a:t>
            </a:r>
            <a:r>
              <a:rPr lang="en-US" sz="5400" dirty="0" smtClean="0">
                <a:ea typeface="+mn-ea"/>
                <a:cs typeface="+mn-cs"/>
              </a:rPr>
              <a:t>O</a:t>
            </a:r>
            <a:r>
              <a:rPr lang="en-US" sz="5400" baseline="-25000" dirty="0" smtClean="0">
                <a:ea typeface="+mn-ea"/>
                <a:cs typeface="+mn-cs"/>
              </a:rPr>
              <a:t>6</a:t>
            </a:r>
            <a:r>
              <a:rPr lang="en-US" sz="5400" dirty="0" smtClean="0">
                <a:ea typeface="+mn-ea"/>
                <a:cs typeface="+mn-cs"/>
              </a:rPr>
              <a:t>?</a:t>
            </a:r>
          </a:p>
          <a:p>
            <a:pPr eaLnBrk="1" hangingPunct="1">
              <a:defRPr/>
            </a:pPr>
            <a:endParaRPr lang="en-US" sz="5400" dirty="0">
              <a:ea typeface="+mn-ea"/>
              <a:cs typeface="+mn-cs"/>
            </a:endParaRPr>
          </a:p>
          <a:p>
            <a:pPr marL="0" indent="0" eaLnBrk="1" hangingPunct="1">
              <a:buFont typeface="Wingdings" panose="05000000000000000000" pitchFamily="2" charset="2"/>
              <a:buNone/>
              <a:defRPr/>
            </a:pPr>
            <a:r>
              <a:rPr lang="en-US" sz="5400" dirty="0" smtClean="0">
                <a:ea typeface="+mn-ea"/>
                <a:cs typeface="+mn-cs"/>
              </a:rPr>
              <a:t>GLUCOSE!</a:t>
            </a:r>
          </a:p>
        </p:txBody>
      </p:sp>
    </p:spTree>
    <p:extLst>
      <p:ext uri="{BB962C8B-B14F-4D97-AF65-F5344CB8AC3E}">
        <p14:creationId xmlns:p14="http://schemas.microsoft.com/office/powerpoint/2010/main" val="2939415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animEffect transition="in" filter="circle(in)">
                                      <p:cBhvr>
                                        <p:cTn id="7" dur="2000"/>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sz="quarter" idx="1"/>
          </p:nvPr>
        </p:nvSpPr>
        <p:spPr>
          <a:xfrm>
            <a:off x="457200" y="1143000"/>
            <a:ext cx="7467600" cy="5330825"/>
          </a:xfrm>
        </p:spPr>
        <p:txBody>
          <a:bodyPr/>
          <a:lstStyle/>
          <a:p>
            <a:pPr eaLnBrk="1" hangingPunct="1"/>
            <a:r>
              <a:rPr lang="en-US" altLang="en-US" sz="5400" smtClean="0"/>
              <a:t>What is one function of a carbohydrate?</a:t>
            </a:r>
          </a:p>
        </p:txBody>
      </p:sp>
    </p:spTree>
    <p:extLst>
      <p:ext uri="{BB962C8B-B14F-4D97-AF65-F5344CB8AC3E}">
        <p14:creationId xmlns:p14="http://schemas.microsoft.com/office/powerpoint/2010/main" val="1573016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sz="quarter" idx="1"/>
          </p:nvPr>
        </p:nvSpPr>
        <p:spPr>
          <a:xfrm>
            <a:off x="457200" y="1143000"/>
            <a:ext cx="7467600" cy="5330825"/>
          </a:xfrm>
        </p:spPr>
        <p:txBody>
          <a:bodyPr/>
          <a:lstStyle/>
          <a:p>
            <a:pPr eaLnBrk="1" hangingPunct="1"/>
            <a:r>
              <a:rPr lang="en-US" altLang="en-US" sz="5400" smtClean="0"/>
              <a:t>What is one function of a lipid?</a:t>
            </a:r>
          </a:p>
        </p:txBody>
      </p:sp>
    </p:spTree>
    <p:extLst>
      <p:ext uri="{BB962C8B-B14F-4D97-AF65-F5344CB8AC3E}">
        <p14:creationId xmlns:p14="http://schemas.microsoft.com/office/powerpoint/2010/main" val="2400935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sz="quarter" idx="1"/>
          </p:nvPr>
        </p:nvSpPr>
        <p:spPr>
          <a:xfrm>
            <a:off x="457200" y="1143000"/>
            <a:ext cx="7467600" cy="5330825"/>
          </a:xfrm>
        </p:spPr>
        <p:txBody>
          <a:bodyPr/>
          <a:lstStyle/>
          <a:p>
            <a:pPr eaLnBrk="1" hangingPunct="1"/>
            <a:r>
              <a:rPr lang="en-US" altLang="en-US" sz="5400" smtClean="0"/>
              <a:t>What is another name for sugar?</a:t>
            </a:r>
          </a:p>
        </p:txBody>
      </p:sp>
    </p:spTree>
    <p:extLst>
      <p:ext uri="{BB962C8B-B14F-4D97-AF65-F5344CB8AC3E}">
        <p14:creationId xmlns:p14="http://schemas.microsoft.com/office/powerpoint/2010/main" val="1434670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sz="quarter" idx="1"/>
          </p:nvPr>
        </p:nvSpPr>
        <p:spPr>
          <a:xfrm>
            <a:off x="457200" y="1143000"/>
            <a:ext cx="7467600" cy="5330825"/>
          </a:xfrm>
        </p:spPr>
        <p:txBody>
          <a:bodyPr/>
          <a:lstStyle/>
          <a:p>
            <a:pPr eaLnBrk="1" hangingPunct="1"/>
            <a:r>
              <a:rPr lang="en-US" altLang="en-US" sz="5400" smtClean="0"/>
              <a:t>Describe what will happen when you mix a lipid in water?</a:t>
            </a:r>
          </a:p>
        </p:txBody>
      </p:sp>
    </p:spTree>
    <p:extLst>
      <p:ext uri="{BB962C8B-B14F-4D97-AF65-F5344CB8AC3E}">
        <p14:creationId xmlns:p14="http://schemas.microsoft.com/office/powerpoint/2010/main" val="1357018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sz="quarter" idx="1"/>
          </p:nvPr>
        </p:nvSpPr>
        <p:spPr>
          <a:xfrm>
            <a:off x="457200" y="1143000"/>
            <a:ext cx="7467600" cy="5330825"/>
          </a:xfrm>
        </p:spPr>
        <p:txBody>
          <a:bodyPr/>
          <a:lstStyle/>
          <a:p>
            <a:pPr eaLnBrk="1" hangingPunct="1"/>
            <a:r>
              <a:rPr lang="en-US" altLang="en-US" sz="5400" smtClean="0"/>
              <a:t>What type of macromolecule would you use for energy if you were running a race?</a:t>
            </a:r>
          </a:p>
        </p:txBody>
      </p:sp>
    </p:spTree>
    <p:extLst>
      <p:ext uri="{BB962C8B-B14F-4D97-AF65-F5344CB8AC3E}">
        <p14:creationId xmlns:p14="http://schemas.microsoft.com/office/powerpoint/2010/main" val="1034937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the biochemistry unit, so a little review of basic chemistry…..</a:t>
            </a:r>
            <a:endParaRPr lang="en-US" dirty="0"/>
          </a:p>
        </p:txBody>
      </p:sp>
      <p:sp>
        <p:nvSpPr>
          <p:cNvPr id="3" name="Text Placeholder 2"/>
          <p:cNvSpPr>
            <a:spLocks noGrp="1"/>
          </p:cNvSpPr>
          <p:nvPr>
            <p:ph type="body" sz="half" idx="1"/>
          </p:nvPr>
        </p:nvSpPr>
        <p:spPr/>
        <p:txBody>
          <a:bodyPr/>
          <a:lstStyle/>
          <a:p>
            <a:endParaRPr lang="en-US"/>
          </a:p>
        </p:txBody>
      </p:sp>
      <p:sp>
        <p:nvSpPr>
          <p:cNvPr id="4" name="Online Image Placeholder 3"/>
          <p:cNvSpPr>
            <a:spLocks noGrp="1"/>
          </p:cNvSpPr>
          <p:nvPr>
            <p:ph type="clipArt" sz="half" idx="2"/>
          </p:nvPr>
        </p:nvSpPr>
        <p:spPr/>
      </p:sp>
    </p:spTree>
    <p:extLst>
      <p:ext uri="{BB962C8B-B14F-4D97-AF65-F5344CB8AC3E}">
        <p14:creationId xmlns:p14="http://schemas.microsoft.com/office/powerpoint/2010/main" val="3857008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sz="quarter" idx="1"/>
          </p:nvPr>
        </p:nvSpPr>
        <p:spPr>
          <a:xfrm>
            <a:off x="457200" y="1143000"/>
            <a:ext cx="7467600" cy="5330825"/>
          </a:xfrm>
        </p:spPr>
        <p:txBody>
          <a:bodyPr/>
          <a:lstStyle/>
          <a:p>
            <a:pPr eaLnBrk="1" hangingPunct="1"/>
            <a:r>
              <a:rPr lang="en-US" altLang="en-US" sz="5400" smtClean="0"/>
              <a:t>Why would a bear want to consume a high-fat diet before starting hibernation?</a:t>
            </a:r>
          </a:p>
        </p:txBody>
      </p:sp>
    </p:spTree>
    <p:extLst>
      <p:ext uri="{BB962C8B-B14F-4D97-AF65-F5344CB8AC3E}">
        <p14:creationId xmlns:p14="http://schemas.microsoft.com/office/powerpoint/2010/main" val="3026796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play a game</a:t>
            </a:r>
            <a:endParaRPr lang="en-US" dirty="0"/>
          </a:p>
        </p:txBody>
      </p:sp>
      <p:sp>
        <p:nvSpPr>
          <p:cNvPr id="3" name="Content Placeholder 2"/>
          <p:cNvSpPr>
            <a:spLocks noGrp="1"/>
          </p:cNvSpPr>
          <p:nvPr>
            <p:ph sz="quarter" idx="1"/>
          </p:nvPr>
        </p:nvSpPr>
        <p:spPr/>
        <p:txBody>
          <a:bodyPr/>
          <a:lstStyle/>
          <a:p>
            <a:r>
              <a:rPr lang="en-US" dirty="0" smtClean="0"/>
              <a:t>Let’s practice by having a little competition</a:t>
            </a:r>
          </a:p>
          <a:p>
            <a:r>
              <a:rPr lang="en-US" dirty="0" smtClean="0"/>
              <a:t>In your lab groups, you will try to answer the carbs and lipids questions from your worksheet first</a:t>
            </a:r>
          </a:p>
          <a:p>
            <a:r>
              <a:rPr lang="en-US" dirty="0" smtClean="0"/>
              <a:t>When I say go, you will start question 1, raise your hand when you think you have the right answer</a:t>
            </a:r>
          </a:p>
          <a:p>
            <a:r>
              <a:rPr lang="en-US" dirty="0" smtClean="0"/>
              <a:t>Then I will move everyone to question 2…</a:t>
            </a:r>
          </a:p>
          <a:p>
            <a:r>
              <a:rPr lang="en-US" dirty="0" smtClean="0"/>
              <a:t>What are you fighting for?</a:t>
            </a:r>
          </a:p>
          <a:p>
            <a:r>
              <a:rPr lang="en-US" dirty="0" smtClean="0"/>
              <a:t>CANDY</a:t>
            </a:r>
          </a:p>
        </p:txBody>
      </p:sp>
    </p:spTree>
    <p:extLst>
      <p:ext uri="{BB962C8B-B14F-4D97-AF65-F5344CB8AC3E}">
        <p14:creationId xmlns:p14="http://schemas.microsoft.com/office/powerpoint/2010/main" val="181470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 and review time</a:t>
            </a:r>
            <a:endParaRPr lang="en-US" dirty="0"/>
          </a:p>
        </p:txBody>
      </p:sp>
      <p:sp>
        <p:nvSpPr>
          <p:cNvPr id="3" name="Content Placeholder 2"/>
          <p:cNvSpPr>
            <a:spLocks noGrp="1"/>
          </p:cNvSpPr>
          <p:nvPr>
            <p:ph sz="quarter" idx="1"/>
          </p:nvPr>
        </p:nvSpPr>
        <p:spPr/>
        <p:txBody>
          <a:bodyPr/>
          <a:lstStyle/>
          <a:p>
            <a:r>
              <a:rPr lang="en-US" dirty="0" smtClean="0"/>
              <a:t>Create your foldable following teacher directions</a:t>
            </a:r>
          </a:p>
          <a:p>
            <a:r>
              <a:rPr lang="en-US" dirty="0" smtClean="0"/>
              <a:t>Each flap must have the following information:</a:t>
            </a:r>
          </a:p>
          <a:p>
            <a:pPr lvl="1"/>
            <a:r>
              <a:rPr lang="en-US" dirty="0" smtClean="0"/>
              <a:t>Name</a:t>
            </a:r>
          </a:p>
          <a:p>
            <a:pPr lvl="1"/>
            <a:r>
              <a:rPr lang="en-US" dirty="0" smtClean="0"/>
              <a:t>Monomer and polymer</a:t>
            </a:r>
          </a:p>
          <a:p>
            <a:pPr lvl="1"/>
            <a:r>
              <a:rPr lang="en-US" dirty="0" smtClean="0"/>
              <a:t>Structure</a:t>
            </a:r>
          </a:p>
          <a:p>
            <a:pPr lvl="1"/>
            <a:r>
              <a:rPr lang="en-US" dirty="0" smtClean="0"/>
              <a:t>Function</a:t>
            </a:r>
          </a:p>
          <a:p>
            <a:pPr lvl="1"/>
            <a:r>
              <a:rPr lang="en-US" dirty="0" smtClean="0"/>
              <a:t>Examples of food with that macromolecule</a:t>
            </a:r>
          </a:p>
          <a:p>
            <a:pPr lvl="1"/>
            <a:r>
              <a:rPr lang="en-US" dirty="0" smtClean="0"/>
              <a:t>Unique characteristics we mentioned</a:t>
            </a:r>
          </a:p>
          <a:p>
            <a:pPr lvl="1"/>
            <a:r>
              <a:rPr lang="en-US" dirty="0" smtClean="0"/>
              <a:t>Why it is important to life</a:t>
            </a:r>
          </a:p>
          <a:p>
            <a:pPr lvl="1"/>
            <a:r>
              <a:rPr lang="en-US" dirty="0" smtClean="0"/>
              <a:t>Use color!</a:t>
            </a:r>
            <a:endParaRPr lang="en-US" dirty="0"/>
          </a:p>
        </p:txBody>
      </p:sp>
    </p:spTree>
    <p:extLst>
      <p:ext uri="{BB962C8B-B14F-4D97-AF65-F5344CB8AC3E}">
        <p14:creationId xmlns:p14="http://schemas.microsoft.com/office/powerpoint/2010/main" val="1151329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7476"/>
          <a:stretch/>
        </p:blipFill>
        <p:spPr>
          <a:xfrm rot="2364285">
            <a:off x="4380829" y="1246583"/>
            <a:ext cx="4360129" cy="2849108"/>
          </a:xfrm>
          <a:prstGeom prst="rect">
            <a:avLst/>
          </a:prstGeom>
        </p:spPr>
      </p:pic>
      <p:sp>
        <p:nvSpPr>
          <p:cNvPr id="3" name="Vertical Text Placeholder 2"/>
          <p:cNvSpPr>
            <a:spLocks noGrp="1"/>
          </p:cNvSpPr>
          <p:nvPr>
            <p:ph type="body" orient="vert" idx="1"/>
          </p:nvPr>
        </p:nvSpPr>
        <p:spPr>
          <a:xfrm>
            <a:off x="0" y="152400"/>
            <a:ext cx="6019800" cy="5851525"/>
          </a:xfrm>
        </p:spPr>
        <p:txBody>
          <a:bodyPr vert="horz">
            <a:normAutofit/>
          </a:bodyPr>
          <a:lstStyle/>
          <a:p>
            <a:r>
              <a:rPr lang="en-US" dirty="0" smtClean="0">
                <a:solidFill>
                  <a:schemeClr val="bg1"/>
                </a:solidFill>
              </a:rPr>
              <a:t>Clear off your desks.</a:t>
            </a:r>
          </a:p>
          <a:p>
            <a:pPr marL="0" indent="0">
              <a:buNone/>
            </a:pPr>
            <a:endParaRPr lang="en-US" sz="7200" dirty="0" smtClean="0">
              <a:solidFill>
                <a:schemeClr val="bg1"/>
              </a:solidFill>
              <a:latin typeface="Britannic Bold"/>
              <a:cs typeface="Britannic Bold"/>
            </a:endParaRPr>
          </a:p>
          <a:p>
            <a:pPr marL="0" indent="0" algn="ctr">
              <a:buNone/>
            </a:pPr>
            <a:r>
              <a:rPr lang="en-US" sz="7200" dirty="0" smtClean="0">
                <a:solidFill>
                  <a:schemeClr val="bg1"/>
                </a:solidFill>
                <a:latin typeface="Britannic Bold"/>
                <a:cs typeface="Britannic Bold"/>
              </a:rPr>
              <a:t>IT’S </a:t>
            </a:r>
          </a:p>
          <a:p>
            <a:pPr marL="0" indent="0" algn="ctr">
              <a:buNone/>
            </a:pPr>
            <a:r>
              <a:rPr lang="en-US" sz="7200" dirty="0" smtClean="0">
                <a:solidFill>
                  <a:schemeClr val="bg1"/>
                </a:solidFill>
                <a:latin typeface="Britannic Bold"/>
                <a:cs typeface="Britannic Bold"/>
              </a:rPr>
              <a:t>EXIT TICKET TIME!!!!</a:t>
            </a:r>
            <a:endParaRPr lang="en-US" sz="7200" dirty="0">
              <a:solidFill>
                <a:schemeClr val="bg1"/>
              </a:solidFill>
              <a:latin typeface="Britannic Bold"/>
              <a:cs typeface="Britannic Bold"/>
            </a:endParaRPr>
          </a:p>
        </p:txBody>
      </p:sp>
    </p:spTree>
    <p:extLst>
      <p:ext uri="{BB962C8B-B14F-4D97-AF65-F5344CB8AC3E}">
        <p14:creationId xmlns:p14="http://schemas.microsoft.com/office/powerpoint/2010/main" val="3411400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a:t>
            </a:r>
            <a:endParaRPr lang="en-US" dirty="0"/>
          </a:p>
        </p:txBody>
      </p:sp>
      <p:sp>
        <p:nvSpPr>
          <p:cNvPr id="3" name="Text Placeholder 2"/>
          <p:cNvSpPr>
            <a:spLocks noGrp="1"/>
          </p:cNvSpPr>
          <p:nvPr>
            <p:ph type="body" sz="half" idx="1"/>
          </p:nvPr>
        </p:nvSpPr>
        <p:spPr>
          <a:xfrm>
            <a:off x="685800" y="1981200"/>
            <a:ext cx="7315200" cy="4114800"/>
          </a:xfrm>
        </p:spPr>
        <p:txBody>
          <a:bodyPr>
            <a:normAutofit/>
          </a:bodyPr>
          <a:lstStyle/>
          <a:p>
            <a:r>
              <a:rPr lang="en-US" sz="3200" dirty="0" smtClean="0"/>
              <a:t>Complete macromolecule worksheet due next class</a:t>
            </a:r>
          </a:p>
          <a:p>
            <a:r>
              <a:rPr lang="en-US" sz="3200" dirty="0" smtClean="0"/>
              <a:t>Continue working on the carbohydrate and lipid portion of your foldable if you didn’t finish in class</a:t>
            </a:r>
            <a:endParaRPr lang="en-US" sz="3200" dirty="0"/>
          </a:p>
        </p:txBody>
      </p:sp>
    </p:spTree>
    <p:extLst>
      <p:ext uri="{BB962C8B-B14F-4D97-AF65-F5344CB8AC3E}">
        <p14:creationId xmlns:p14="http://schemas.microsoft.com/office/powerpoint/2010/main" val="454179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Text Placeholder 2"/>
          <p:cNvSpPr>
            <a:spLocks noGrp="1"/>
          </p:cNvSpPr>
          <p:nvPr>
            <p:ph type="body" sz="half" idx="1"/>
          </p:nvPr>
        </p:nvSpPr>
        <p:spPr/>
        <p:txBody>
          <a:bodyPr/>
          <a:lstStyle/>
          <a:p>
            <a:endParaRPr lang="en-US"/>
          </a:p>
        </p:txBody>
      </p:sp>
      <p:sp>
        <p:nvSpPr>
          <p:cNvPr id="4" name="Online Image Placeholder 3"/>
          <p:cNvSpPr>
            <a:spLocks noGrp="1"/>
          </p:cNvSpPr>
          <p:nvPr>
            <p:ph type="clipArt" sz="half" idx="2"/>
          </p:nvPr>
        </p:nvSpPr>
        <p:spPr/>
      </p:sp>
    </p:spTree>
    <p:extLst>
      <p:ext uri="{BB962C8B-B14F-4D97-AF65-F5344CB8AC3E}">
        <p14:creationId xmlns:p14="http://schemas.microsoft.com/office/powerpoint/2010/main" val="112299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ringer-complete on page</a:t>
            </a:r>
            <a:endParaRPr lang="en-US" dirty="0"/>
          </a:p>
        </p:txBody>
      </p:sp>
      <p:sp>
        <p:nvSpPr>
          <p:cNvPr id="3" name="Text Placeholder 2"/>
          <p:cNvSpPr>
            <a:spLocks noGrp="1"/>
          </p:cNvSpPr>
          <p:nvPr>
            <p:ph type="body" sz="half" idx="1"/>
          </p:nvPr>
        </p:nvSpPr>
        <p:spPr>
          <a:xfrm>
            <a:off x="685800" y="1981200"/>
            <a:ext cx="8001000" cy="4343400"/>
          </a:xfrm>
        </p:spPr>
        <p:txBody>
          <a:bodyPr/>
          <a:lstStyle/>
          <a:p>
            <a:pPr marL="342900" indent="-342900">
              <a:buFont typeface="+mj-lt"/>
              <a:buAutoNum type="arabicPeriod"/>
            </a:pPr>
            <a:r>
              <a:rPr lang="en-US" sz="3200" dirty="0"/>
              <a:t>Fats, oils and cholesterol are all types of what?</a:t>
            </a:r>
          </a:p>
          <a:p>
            <a:pPr marL="0" indent="0">
              <a:buNone/>
            </a:pPr>
            <a:r>
              <a:rPr lang="en-US" sz="3200" b="1" dirty="0"/>
              <a:t>A. cell membranes</a:t>
            </a:r>
            <a:endParaRPr lang="en-US" sz="3200" dirty="0"/>
          </a:p>
          <a:p>
            <a:pPr marL="0" indent="0">
              <a:buNone/>
            </a:pPr>
            <a:r>
              <a:rPr lang="en-US" sz="3200" b="1" dirty="0"/>
              <a:t>B. hormones</a:t>
            </a:r>
            <a:endParaRPr lang="en-US" sz="3200" dirty="0"/>
          </a:p>
          <a:p>
            <a:pPr marL="0" indent="0">
              <a:buNone/>
            </a:pPr>
            <a:r>
              <a:rPr lang="en-US" sz="3200" b="1" dirty="0"/>
              <a:t>C. lipids</a:t>
            </a:r>
            <a:endParaRPr lang="en-US" sz="3200" dirty="0"/>
          </a:p>
          <a:p>
            <a:pPr marL="0" indent="0">
              <a:buNone/>
            </a:pPr>
            <a:r>
              <a:rPr lang="en-US" sz="3200" b="1" dirty="0"/>
              <a:t>D. fatty acids</a:t>
            </a:r>
            <a:endParaRPr lang="en-US" sz="3200" dirty="0"/>
          </a:p>
          <a:p>
            <a:endParaRPr lang="en-US" dirty="0"/>
          </a:p>
        </p:txBody>
      </p:sp>
    </p:spTree>
    <p:extLst>
      <p:ext uri="{BB962C8B-B14F-4D97-AF65-F5344CB8AC3E}">
        <p14:creationId xmlns:p14="http://schemas.microsoft.com/office/powerpoint/2010/main" val="246203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no carb and no fat diets good for you?</a:t>
            </a:r>
            <a:endParaRPr lang="en-US" dirty="0"/>
          </a:p>
        </p:txBody>
      </p:sp>
      <p:pic>
        <p:nvPicPr>
          <p:cNvPr id="55300" name="Picture 4" descr="Image result for no fat d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55" y="1752600"/>
            <a:ext cx="361950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descr="Image result for no fat d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978" y="4100173"/>
            <a:ext cx="3143250" cy="2581955"/>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descr="Image result for no carbs"/>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bwMode="auto">
          <a:xfrm>
            <a:off x="4452505" y="1181100"/>
            <a:ext cx="4248150" cy="2648014"/>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descr="Image result for no car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380418"/>
            <a:ext cx="285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391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339725" y="76200"/>
            <a:ext cx="8458200" cy="1143000"/>
          </a:xfrm>
        </p:spPr>
        <p:txBody>
          <a:bodyPr/>
          <a:lstStyle/>
          <a:p>
            <a:pPr eaLnBrk="1" hangingPunct="1"/>
            <a:r>
              <a:rPr lang="en-US" dirty="0" smtClean="0">
                <a:solidFill>
                  <a:schemeClr val="tx1"/>
                </a:solidFill>
                <a:latin typeface="Bernard MT Condensed" pitchFamily="18" charset="0"/>
              </a:rPr>
              <a:t>Protein</a:t>
            </a:r>
            <a:endParaRPr lang="en-US" sz="3200" dirty="0" smtClean="0">
              <a:solidFill>
                <a:schemeClr val="tx1"/>
              </a:solidFill>
              <a:latin typeface="Bernard MT Condensed" pitchFamily="18" charset="0"/>
            </a:endParaRPr>
          </a:p>
        </p:txBody>
      </p:sp>
      <p:pic>
        <p:nvPicPr>
          <p:cNvPr id="47108" name="Picture 1037" descr="C:\Documents and Settings\LBERMAN\My Documents\My Pictures\eggs.jpg"/>
          <p:cNvPicPr>
            <a:picLocks noChangeAspect="1" noChangeArrowheads="1"/>
          </p:cNvPicPr>
          <p:nvPr/>
        </p:nvPicPr>
        <p:blipFill>
          <a:blip r:embed="rId3" cstate="print"/>
          <a:srcRect/>
          <a:stretch>
            <a:fillRect/>
          </a:stretch>
        </p:blipFill>
        <p:spPr bwMode="auto">
          <a:xfrm>
            <a:off x="4114800" y="3581400"/>
            <a:ext cx="5029200" cy="3276600"/>
          </a:xfrm>
          <a:prstGeom prst="rect">
            <a:avLst/>
          </a:prstGeom>
          <a:noFill/>
          <a:ln w="9525">
            <a:noFill/>
            <a:miter lim="800000"/>
            <a:headEnd/>
            <a:tailEnd/>
          </a:ln>
        </p:spPr>
      </p:pic>
      <p:pic>
        <p:nvPicPr>
          <p:cNvPr id="47109" name="Picture 1038" descr="C:\Documents and Settings\LBERMAN\My Documents\My Pictures\fish.jpg"/>
          <p:cNvPicPr>
            <a:picLocks noChangeAspect="1" noChangeArrowheads="1"/>
          </p:cNvPicPr>
          <p:nvPr/>
        </p:nvPicPr>
        <p:blipFill>
          <a:blip r:embed="rId4" cstate="print"/>
          <a:srcRect/>
          <a:stretch>
            <a:fillRect/>
          </a:stretch>
        </p:blipFill>
        <p:spPr bwMode="auto">
          <a:xfrm>
            <a:off x="5562600" y="1371600"/>
            <a:ext cx="3581400" cy="2149475"/>
          </a:xfrm>
          <a:prstGeom prst="rect">
            <a:avLst/>
          </a:prstGeom>
          <a:noFill/>
          <a:ln w="9525">
            <a:noFill/>
            <a:miter lim="800000"/>
            <a:headEnd/>
            <a:tailEnd/>
          </a:ln>
        </p:spPr>
      </p:pic>
      <p:pic>
        <p:nvPicPr>
          <p:cNvPr id="47110" name="Picture 1039" descr="C:\Documents and Settings\LBERMAN\My Documents\My Pictures\steak.jpg"/>
          <p:cNvPicPr>
            <a:picLocks noChangeAspect="1" noChangeArrowheads="1"/>
          </p:cNvPicPr>
          <p:nvPr/>
        </p:nvPicPr>
        <p:blipFill>
          <a:blip r:embed="rId5" cstate="print"/>
          <a:srcRect/>
          <a:stretch>
            <a:fillRect/>
          </a:stretch>
        </p:blipFill>
        <p:spPr bwMode="auto">
          <a:xfrm>
            <a:off x="96408" y="1219200"/>
            <a:ext cx="3637392" cy="2743200"/>
          </a:xfrm>
          <a:prstGeom prst="rect">
            <a:avLst/>
          </a:prstGeom>
          <a:noFill/>
          <a:ln w="9525">
            <a:noFill/>
            <a:miter lim="800000"/>
            <a:headEnd/>
            <a:tailEnd/>
          </a:ln>
        </p:spPr>
      </p:pic>
      <p:pic>
        <p:nvPicPr>
          <p:cNvPr id="47111" name="Picture 1040" descr="C:\Documents and Settings\LBERMAN\My Documents\My Pictures\chicken.jpg"/>
          <p:cNvPicPr>
            <a:picLocks noChangeAspect="1" noChangeArrowheads="1"/>
          </p:cNvPicPr>
          <p:nvPr/>
        </p:nvPicPr>
        <p:blipFill>
          <a:blip r:embed="rId6" cstate="print"/>
          <a:srcRect/>
          <a:stretch>
            <a:fillRect/>
          </a:stretch>
        </p:blipFill>
        <p:spPr bwMode="auto">
          <a:xfrm>
            <a:off x="0" y="3790950"/>
            <a:ext cx="4105275" cy="3067050"/>
          </a:xfrm>
          <a:prstGeom prst="rect">
            <a:avLst/>
          </a:prstGeom>
          <a:noFill/>
          <a:ln w="9525">
            <a:noFill/>
            <a:miter lim="800000"/>
            <a:headEnd/>
            <a:tailEnd/>
          </a:ln>
        </p:spPr>
      </p:pic>
      <p:pic>
        <p:nvPicPr>
          <p:cNvPr id="47112" name="Picture 1042" descr="http://tbn0.google.com/images?q=tbn:sEWD3eGa_FAtUM:http://school.discovery.com/clipart/images/milk.gif">
            <a:hlinkClick r:id="rId7"/>
          </p:cNvPr>
          <p:cNvPicPr>
            <a:picLocks noChangeAspect="1" noChangeArrowheads="1"/>
          </p:cNvPicPr>
          <p:nvPr/>
        </p:nvPicPr>
        <p:blipFill>
          <a:blip r:embed="rId8" cstate="print"/>
          <a:srcRect/>
          <a:stretch>
            <a:fillRect/>
          </a:stretch>
        </p:blipFill>
        <p:spPr bwMode="auto">
          <a:xfrm>
            <a:off x="7794625" y="5440363"/>
            <a:ext cx="1349375" cy="1417637"/>
          </a:xfrm>
          <a:prstGeom prst="rect">
            <a:avLst/>
          </a:prstGeom>
          <a:noFill/>
          <a:ln w="9525">
            <a:noFill/>
            <a:miter lim="800000"/>
            <a:headEnd/>
            <a:tailEnd/>
          </a:ln>
        </p:spPr>
      </p:pic>
      <p:pic>
        <p:nvPicPr>
          <p:cNvPr id="9" name="Picture 1036" descr="C:\Documents and Settings\LBERMAN\My Documents\My Pictures\nuts.jpg"/>
          <p:cNvPicPr>
            <a:picLocks noChangeAspect="1" noChangeArrowheads="1"/>
          </p:cNvPicPr>
          <p:nvPr/>
        </p:nvPicPr>
        <p:blipFill>
          <a:blip r:embed="rId9" cstate="print"/>
          <a:srcRect/>
          <a:stretch>
            <a:fillRect/>
          </a:stretch>
        </p:blipFill>
        <p:spPr bwMode="auto">
          <a:xfrm>
            <a:off x="3733800" y="1219200"/>
            <a:ext cx="2400855" cy="2366963"/>
          </a:xfrm>
          <a:prstGeom prst="rect">
            <a:avLst/>
          </a:prstGeom>
          <a:noFill/>
          <a:ln w="9525">
            <a:noFill/>
            <a:miter lim="800000"/>
            <a:headEnd/>
            <a:tailEnd/>
          </a:ln>
        </p:spPr>
      </p:pic>
    </p:spTree>
    <p:extLst>
      <p:ext uri="{BB962C8B-B14F-4D97-AF65-F5344CB8AC3E}">
        <p14:creationId xmlns:p14="http://schemas.microsoft.com/office/powerpoint/2010/main" val="2598416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WordArt 4"/>
          <p:cNvSpPr>
            <a:spLocks noChangeArrowheads="1" noChangeShapeType="1" noTextEdit="1"/>
          </p:cNvSpPr>
          <p:nvPr/>
        </p:nvSpPr>
        <p:spPr bwMode="auto">
          <a:xfrm>
            <a:off x="2895600" y="60505"/>
            <a:ext cx="3657600" cy="762000"/>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chemeClr val="accent2">
                    <a:lumMod val="50000"/>
                  </a:schemeClr>
                </a:solidFill>
                <a:latin typeface="Impact"/>
              </a:rPr>
              <a:t>Proteins</a:t>
            </a:r>
          </a:p>
        </p:txBody>
      </p:sp>
      <p:sp>
        <p:nvSpPr>
          <p:cNvPr id="20486" name="Text Box 6"/>
          <p:cNvSpPr txBox="1">
            <a:spLocks noChangeArrowheads="1"/>
          </p:cNvSpPr>
          <p:nvPr/>
        </p:nvSpPr>
        <p:spPr bwMode="auto">
          <a:xfrm>
            <a:off x="5715000" y="5079432"/>
            <a:ext cx="3302000" cy="1446550"/>
          </a:xfrm>
          <a:prstGeom prst="rect">
            <a:avLst/>
          </a:prstGeom>
          <a:noFill/>
          <a:ln w="9525">
            <a:noFill/>
            <a:miter lim="800000"/>
            <a:headEnd/>
            <a:tailEnd/>
          </a:ln>
          <a:effectLst/>
        </p:spPr>
        <p:txBody>
          <a:bodyPr wrap="square">
            <a:spAutoFit/>
          </a:bodyPr>
          <a:lstStyle/>
          <a:p>
            <a:pPr>
              <a:spcBef>
                <a:spcPct val="50000"/>
              </a:spcBef>
            </a:pPr>
            <a:r>
              <a:rPr lang="en-US" sz="2200" u="sng" dirty="0">
                <a:latin typeface="Tw Cen MT" panose="020B0602020104020603" pitchFamily="34" charset="0"/>
                <a:cs typeface="Times New Roman" pitchFamily="18" charset="0"/>
              </a:rPr>
              <a:t>Made </a:t>
            </a:r>
            <a:r>
              <a:rPr lang="en-US" sz="2200" u="sng" dirty="0" smtClean="0">
                <a:latin typeface="Tw Cen MT" panose="020B0602020104020603" pitchFamily="34" charset="0"/>
                <a:cs typeface="Times New Roman" pitchFamily="18" charset="0"/>
              </a:rPr>
              <a:t>of these elements</a:t>
            </a:r>
            <a:r>
              <a:rPr lang="en-US" sz="2200" dirty="0" smtClean="0">
                <a:latin typeface="Tw Cen MT" panose="020B0602020104020603" pitchFamily="34" charset="0"/>
                <a:cs typeface="Times New Roman" pitchFamily="18" charset="0"/>
              </a:rPr>
              <a:t>:     Carbon</a:t>
            </a:r>
            <a:r>
              <a:rPr lang="en-US" sz="2200" dirty="0">
                <a:latin typeface="Tw Cen MT" panose="020B0602020104020603" pitchFamily="34" charset="0"/>
                <a:cs typeface="Times New Roman" pitchFamily="18" charset="0"/>
              </a:rPr>
              <a:t>, Hydrogen, </a:t>
            </a:r>
            <a:r>
              <a:rPr lang="en-US" sz="2200" dirty="0" smtClean="0">
                <a:latin typeface="Tw Cen MT" panose="020B0602020104020603" pitchFamily="34" charset="0"/>
                <a:cs typeface="Times New Roman" pitchFamily="18" charset="0"/>
              </a:rPr>
              <a:t>Oxygen,  Nitrogen, and sometimes Sulfur</a:t>
            </a:r>
            <a:endParaRPr lang="en-US" sz="2200" dirty="0">
              <a:latin typeface="Tw Cen MT" panose="020B0602020104020603" pitchFamily="34" charset="0"/>
              <a:cs typeface="Times New Roman" pitchFamily="18" charset="0"/>
            </a:endParaRPr>
          </a:p>
        </p:txBody>
      </p:sp>
      <p:sp>
        <p:nvSpPr>
          <p:cNvPr id="20487" name="Text Box 7"/>
          <p:cNvSpPr txBox="1">
            <a:spLocks noChangeArrowheads="1"/>
          </p:cNvSpPr>
          <p:nvPr/>
        </p:nvSpPr>
        <p:spPr bwMode="auto">
          <a:xfrm>
            <a:off x="1524000" y="2511424"/>
            <a:ext cx="7493000" cy="2323713"/>
          </a:xfrm>
          <a:prstGeom prst="rect">
            <a:avLst/>
          </a:prstGeom>
          <a:noFill/>
          <a:ln w="9525">
            <a:noFill/>
            <a:miter lim="800000"/>
            <a:headEnd/>
            <a:tailEnd/>
          </a:ln>
          <a:effectLst/>
        </p:spPr>
        <p:txBody>
          <a:bodyPr wrap="square">
            <a:spAutoFit/>
          </a:bodyPr>
          <a:lstStyle/>
          <a:p>
            <a:pPr algn="r">
              <a:spcBef>
                <a:spcPct val="50000"/>
              </a:spcBef>
            </a:pPr>
            <a:r>
              <a:rPr lang="en-US" sz="2800" b="1" u="sng" dirty="0" smtClean="0">
                <a:latin typeface="Tw Cen MT" panose="020B0602020104020603" pitchFamily="34" charset="0"/>
                <a:cs typeface="Times New Roman" pitchFamily="18" charset="0"/>
              </a:rPr>
              <a:t>Polymer</a:t>
            </a:r>
            <a:r>
              <a:rPr lang="en-US" sz="2800" b="1" dirty="0" smtClean="0">
                <a:latin typeface="Tw Cen MT" panose="020B0602020104020603" pitchFamily="34" charset="0"/>
                <a:cs typeface="Times New Roman" pitchFamily="18" charset="0"/>
              </a:rPr>
              <a:t>: Polypeptide (or protein)</a:t>
            </a:r>
            <a:endParaRPr lang="en-US" sz="2800" b="1" u="sng" dirty="0" smtClean="0">
              <a:latin typeface="Tw Cen MT" panose="020B0602020104020603" pitchFamily="34" charset="0"/>
              <a:cs typeface="Times New Roman" pitchFamily="18" charset="0"/>
            </a:endParaRPr>
          </a:p>
          <a:p>
            <a:pPr algn="r">
              <a:spcBef>
                <a:spcPct val="50000"/>
              </a:spcBef>
            </a:pPr>
            <a:r>
              <a:rPr lang="en-US" sz="2800" b="1" u="sng" dirty="0" smtClean="0">
                <a:latin typeface="Tw Cen MT" panose="020B0602020104020603" pitchFamily="34" charset="0"/>
                <a:cs typeface="Times New Roman" pitchFamily="18" charset="0"/>
              </a:rPr>
              <a:t>Monomers </a:t>
            </a:r>
            <a:r>
              <a:rPr lang="en-US" sz="2800" b="1" dirty="0" smtClean="0">
                <a:latin typeface="Tw Cen MT" panose="020B0602020104020603" pitchFamily="34" charset="0"/>
                <a:cs typeface="Times New Roman" pitchFamily="18" charset="0"/>
              </a:rPr>
              <a:t>: </a:t>
            </a:r>
            <a:r>
              <a:rPr lang="en-US" sz="2800" b="1" dirty="0">
                <a:latin typeface="Tw Cen MT" panose="020B0602020104020603" pitchFamily="34" charset="0"/>
                <a:cs typeface="Times New Roman" pitchFamily="18" charset="0"/>
              </a:rPr>
              <a:t>AMINO ACIDS </a:t>
            </a:r>
          </a:p>
          <a:p>
            <a:pPr algn="r">
              <a:spcBef>
                <a:spcPct val="50000"/>
              </a:spcBef>
            </a:pPr>
            <a:r>
              <a:rPr lang="en-US" sz="2800" b="1" dirty="0" smtClean="0">
                <a:latin typeface="Tw Cen MT" panose="020B0602020104020603" pitchFamily="34" charset="0"/>
                <a:cs typeface="Times New Roman" pitchFamily="18" charset="0"/>
              </a:rPr>
              <a:t>(</a:t>
            </a:r>
            <a:r>
              <a:rPr lang="en-US" sz="2800" b="1" dirty="0">
                <a:latin typeface="Tw Cen MT" panose="020B0602020104020603" pitchFamily="34" charset="0"/>
                <a:cs typeface="Times New Roman" pitchFamily="18" charset="0"/>
              </a:rPr>
              <a:t>20 </a:t>
            </a:r>
            <a:r>
              <a:rPr lang="en-US" sz="2800" b="1" dirty="0" smtClean="0">
                <a:latin typeface="Tw Cen MT" panose="020B0602020104020603" pitchFamily="34" charset="0"/>
                <a:cs typeface="Times New Roman" pitchFamily="18" charset="0"/>
              </a:rPr>
              <a:t>different Amino Acids)</a:t>
            </a:r>
          </a:p>
          <a:p>
            <a:pPr algn="r">
              <a:spcBef>
                <a:spcPct val="50000"/>
              </a:spcBef>
            </a:pPr>
            <a:endParaRPr lang="en-US" sz="2200" b="1" dirty="0">
              <a:latin typeface="Bernard MT Condensed" pitchFamily="18" charset="0"/>
              <a:cs typeface="Times New Roman" pitchFamily="18" charset="0"/>
            </a:endParaRPr>
          </a:p>
        </p:txBody>
      </p:sp>
      <p:sp>
        <p:nvSpPr>
          <p:cNvPr id="20488" name="Text Box 8"/>
          <p:cNvSpPr txBox="1">
            <a:spLocks noChangeArrowheads="1"/>
          </p:cNvSpPr>
          <p:nvPr/>
        </p:nvSpPr>
        <p:spPr bwMode="auto">
          <a:xfrm>
            <a:off x="254000" y="1066800"/>
            <a:ext cx="8763000" cy="1200329"/>
          </a:xfrm>
          <a:prstGeom prst="rect">
            <a:avLst/>
          </a:prstGeom>
          <a:noFill/>
          <a:ln w="9525">
            <a:noFill/>
            <a:miter lim="800000"/>
            <a:headEnd/>
            <a:tailEnd/>
          </a:ln>
          <a:effectLst/>
        </p:spPr>
        <p:txBody>
          <a:bodyPr wrap="square">
            <a:spAutoFit/>
          </a:bodyPr>
          <a:lstStyle/>
          <a:p>
            <a:pPr>
              <a:spcBef>
                <a:spcPct val="50000"/>
              </a:spcBef>
            </a:pPr>
            <a:r>
              <a:rPr lang="en-US" sz="2400" b="1" u="sng" dirty="0" smtClean="0">
                <a:latin typeface="Tw Cen MT" panose="020B0602020104020603" pitchFamily="34" charset="0"/>
                <a:cs typeface="Times New Roman" pitchFamily="18" charset="0"/>
              </a:rPr>
              <a:t>Function</a:t>
            </a:r>
            <a:r>
              <a:rPr lang="en-US" sz="2400" b="1" dirty="0" smtClean="0">
                <a:latin typeface="Tw Cen MT" panose="020B0602020104020603" pitchFamily="34" charset="0"/>
                <a:cs typeface="Times New Roman" pitchFamily="18" charset="0"/>
              </a:rPr>
              <a:t>: Control </a:t>
            </a:r>
            <a:r>
              <a:rPr lang="en-US" sz="2400" b="1" dirty="0">
                <a:latin typeface="Tw Cen MT" panose="020B0602020104020603" pitchFamily="34" charset="0"/>
                <a:cs typeface="Times New Roman" pitchFamily="18" charset="0"/>
              </a:rPr>
              <a:t>reaction </a:t>
            </a:r>
            <a:r>
              <a:rPr lang="en-US" sz="2400" b="1" u="sng" dirty="0" smtClean="0">
                <a:latin typeface="Tw Cen MT" panose="020B0602020104020603" pitchFamily="34" charset="0"/>
                <a:cs typeface="Times New Roman" pitchFamily="18" charset="0"/>
              </a:rPr>
              <a:t>rates</a:t>
            </a:r>
            <a:r>
              <a:rPr lang="en-US" sz="2400" b="1" dirty="0" smtClean="0">
                <a:latin typeface="Tw Cen MT" panose="020B0602020104020603" pitchFamily="34" charset="0"/>
                <a:cs typeface="Times New Roman" pitchFamily="18" charset="0"/>
              </a:rPr>
              <a:t> (enzymes), </a:t>
            </a:r>
            <a:r>
              <a:rPr lang="en-US" sz="2400" b="1" dirty="0">
                <a:latin typeface="Tw Cen MT" panose="020B0602020104020603" pitchFamily="34" charset="0"/>
                <a:cs typeface="Times New Roman" pitchFamily="18" charset="0"/>
              </a:rPr>
              <a:t>regulate cell processes, form </a:t>
            </a:r>
            <a:r>
              <a:rPr lang="en-US" sz="2400" b="1" dirty="0" smtClean="0">
                <a:latin typeface="Tw Cen MT" panose="020B0602020104020603" pitchFamily="34" charset="0"/>
                <a:cs typeface="Times New Roman" pitchFamily="18" charset="0"/>
              </a:rPr>
              <a:t>&amp; move bones/muscles</a:t>
            </a:r>
            <a:r>
              <a:rPr lang="en-US" sz="2400" b="1" dirty="0">
                <a:latin typeface="Tw Cen MT" panose="020B0602020104020603" pitchFamily="34" charset="0"/>
                <a:cs typeface="Times New Roman" pitchFamily="18" charset="0"/>
              </a:rPr>
              <a:t>, fight disease, transport substances in/out of cell</a:t>
            </a:r>
          </a:p>
        </p:txBody>
      </p:sp>
      <p:pic>
        <p:nvPicPr>
          <p:cNvPr id="2050" name="Picture 2" descr="https://upload.wikimedia.org/wikipedia/commons/thumb/3/38/Protein_primary_structure.svg/447px-Protein_primary_structur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09" y="3429000"/>
            <a:ext cx="5095881" cy="3123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dirty="0" smtClean="0">
                <a:solidFill>
                  <a:srgbClr val="7030A0"/>
                </a:solidFill>
                <a:effectLst>
                  <a:outerShdw blurRad="38100" dist="38100" dir="2700000" algn="tl">
                    <a:srgbClr val="000000">
                      <a:alpha val="43137"/>
                    </a:srgbClr>
                  </a:outerShdw>
                </a:effectLst>
                <a:latin typeface="Impact" pitchFamily="34" charset="0"/>
              </a:rPr>
              <a:t>Why is matter important?</a:t>
            </a:r>
            <a:endParaRPr lang="en-US" dirty="0">
              <a:solidFill>
                <a:srgbClr val="7030A0"/>
              </a:solidFill>
              <a:effectLst>
                <a:outerShdw blurRad="38100" dist="38100" dir="2700000" algn="tl">
                  <a:srgbClr val="000000">
                    <a:alpha val="43137"/>
                  </a:srgbClr>
                </a:outerShdw>
              </a:effectLst>
              <a:latin typeface="Impact" pitchFamily="34" charset="0"/>
            </a:endParaRPr>
          </a:p>
        </p:txBody>
      </p:sp>
      <p:sp>
        <p:nvSpPr>
          <p:cNvPr id="3" name="Content Placeholder 2"/>
          <p:cNvSpPr>
            <a:spLocks noGrp="1"/>
          </p:cNvSpPr>
          <p:nvPr>
            <p:ph idx="1"/>
          </p:nvPr>
        </p:nvSpPr>
        <p:spPr>
          <a:xfrm>
            <a:off x="685800" y="1447800"/>
            <a:ext cx="4572000" cy="4114800"/>
          </a:xfrm>
        </p:spPr>
        <p:txBody>
          <a:bodyPr/>
          <a:lstStyle/>
          <a:p>
            <a:pPr marL="514350" lvl="0" indent="-514350">
              <a:buFont typeface="+mj-lt"/>
              <a:buAutoNum type="arabicPeriod"/>
            </a:pPr>
            <a:r>
              <a:rPr lang="en-US" b="1" dirty="0" smtClean="0">
                <a:latin typeface="Calibri" pitchFamily="34" charset="0"/>
                <a:cs typeface="Calibri" pitchFamily="34" charset="0"/>
              </a:rPr>
              <a:t>Everything, both living and non-living, is made of matter. </a:t>
            </a:r>
          </a:p>
          <a:p>
            <a:pPr marL="514350" lvl="0" indent="-514350">
              <a:buFont typeface="+mj-lt"/>
              <a:buAutoNum type="arabicPeriod"/>
            </a:pPr>
            <a:r>
              <a:rPr lang="en-US" b="1" dirty="0" smtClean="0">
                <a:latin typeface="Calibri" pitchFamily="34" charset="0"/>
                <a:cs typeface="Calibri" pitchFamily="34" charset="0"/>
              </a:rPr>
              <a:t>The unique properties of substance are determined by the atoms its made of. </a:t>
            </a:r>
          </a:p>
          <a:p>
            <a:pPr lvl="0">
              <a:buNone/>
            </a:pPr>
            <a:r>
              <a:rPr lang="en-US" b="1" dirty="0" smtClean="0">
                <a:latin typeface="Calibri" pitchFamily="34" charset="0"/>
                <a:cs typeface="Calibri" pitchFamily="34" charset="0"/>
              </a:rPr>
              <a:t>	</a:t>
            </a:r>
          </a:p>
        </p:txBody>
      </p:sp>
      <p:pic>
        <p:nvPicPr>
          <p:cNvPr id="2050" name="Picture 2" descr="http://sciencespot.net/Media/atom2.jpg"/>
          <p:cNvPicPr>
            <a:picLocks noChangeAspect="1" noChangeArrowheads="1"/>
          </p:cNvPicPr>
          <p:nvPr/>
        </p:nvPicPr>
        <p:blipFill>
          <a:blip r:embed="rId2" cstate="print"/>
          <a:srcRect/>
          <a:stretch>
            <a:fillRect/>
          </a:stretch>
        </p:blipFill>
        <p:spPr bwMode="auto">
          <a:xfrm>
            <a:off x="5562600" y="1600199"/>
            <a:ext cx="2819400" cy="2752705"/>
          </a:xfrm>
          <a:prstGeom prst="rect">
            <a:avLst/>
          </a:prstGeom>
          <a:noFill/>
        </p:spPr>
      </p:pic>
    </p:spTree>
    <p:extLst>
      <p:ext uri="{BB962C8B-B14F-4D97-AF65-F5344CB8AC3E}">
        <p14:creationId xmlns:p14="http://schemas.microsoft.com/office/powerpoint/2010/main" val="40994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Proteins</a:t>
            </a:r>
            <a:endParaRPr lang="en-US" dirty="0">
              <a:ea typeface="+mj-ea"/>
              <a:cs typeface="+mj-cs"/>
            </a:endParaRPr>
          </a:p>
        </p:txBody>
      </p:sp>
      <p:sp>
        <p:nvSpPr>
          <p:cNvPr id="41987" name="Content Placeholder 2"/>
          <p:cNvSpPr>
            <a:spLocks noGrp="1"/>
          </p:cNvSpPr>
          <p:nvPr>
            <p:ph sz="quarter" idx="1"/>
          </p:nvPr>
        </p:nvSpPr>
        <p:spPr>
          <a:xfrm>
            <a:off x="457200" y="1600200"/>
            <a:ext cx="7467600" cy="4873625"/>
          </a:xfrm>
        </p:spPr>
        <p:txBody>
          <a:bodyPr/>
          <a:lstStyle/>
          <a:p>
            <a:pPr eaLnBrk="1" hangingPunct="1"/>
            <a:r>
              <a:rPr lang="en-US" altLang="en-US" smtClean="0"/>
              <a:t>Structure:</a:t>
            </a:r>
          </a:p>
          <a:p>
            <a:pPr lvl="1" eaLnBrk="1" hangingPunct="1"/>
            <a:r>
              <a:rPr lang="en-US" altLang="en-US" smtClean="0"/>
              <a:t>Contains carbon, hydrogen, oxygen, and nitrogen.</a:t>
            </a:r>
          </a:p>
          <a:p>
            <a:pPr lvl="1" eaLnBrk="1" hangingPunct="1"/>
            <a:r>
              <a:rPr lang="en-US" altLang="en-US" smtClean="0"/>
              <a:t>Monomer = Amino Acid</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3260725"/>
            <a:ext cx="34480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5"/>
          <p:cNvSpPr txBox="1">
            <a:spLocks noChangeArrowheads="1"/>
          </p:cNvSpPr>
          <p:nvPr/>
        </p:nvSpPr>
        <p:spPr bwMode="auto">
          <a:xfrm>
            <a:off x="247650" y="43434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latin typeface="Calibri" panose="020F0502020204030204" pitchFamily="34" charset="0"/>
              </a:rPr>
              <a:t>Amino Group:</a:t>
            </a:r>
          </a:p>
          <a:p>
            <a:pPr algn="ctr" eaLnBrk="1" hangingPunct="1"/>
            <a:r>
              <a:rPr lang="en-US" altLang="en-US" sz="2000" b="1">
                <a:latin typeface="Calibri" panose="020F0502020204030204" pitchFamily="34" charset="0"/>
              </a:rPr>
              <a:t>-NH</a:t>
            </a:r>
            <a:r>
              <a:rPr lang="en-US" altLang="en-US" sz="2000" b="1" baseline="-25000">
                <a:latin typeface="Calibri" panose="020F0502020204030204" pitchFamily="34" charset="0"/>
              </a:rPr>
              <a:t>2</a:t>
            </a:r>
          </a:p>
        </p:txBody>
      </p:sp>
      <p:cxnSp>
        <p:nvCxnSpPr>
          <p:cNvPr id="6" name="Straight Arrow Connector 5"/>
          <p:cNvCxnSpPr>
            <a:cxnSpLocks noChangeShapeType="1"/>
            <a:stCxn id="37892" idx="3"/>
          </p:cNvCxnSpPr>
          <p:nvPr/>
        </p:nvCxnSpPr>
        <p:spPr bwMode="auto">
          <a:xfrm flipV="1">
            <a:off x="2000250" y="4572000"/>
            <a:ext cx="1066800" cy="125413"/>
          </a:xfrm>
          <a:prstGeom prst="straightConnector1">
            <a:avLst/>
          </a:prstGeom>
          <a:noFill/>
          <a:ln w="34925">
            <a:solidFill>
              <a:schemeClr val="accent1"/>
            </a:solidFill>
            <a:round/>
            <a:headEnd/>
            <a:tailEnd type="arrow" w="med" len="med"/>
          </a:ln>
          <a:effectLst>
            <a:outerShdw blurRad="63500" dist="20000" dir="5400000" rotWithShape="0">
              <a:srgbClr val="000000">
                <a:alpha val="42000"/>
              </a:srgbClr>
            </a:outerShdw>
          </a:effectLst>
          <a:extLst>
            <a:ext uri="{909E8E84-426E-40dd-AFC4-6F175D3DCCD1}">
              <a14:hiddenFill xmlns:a14="http://schemas.microsoft.com/office/drawing/2010/main" xmlns="">
                <a:noFill/>
              </a14:hiddenFill>
            </a:ext>
          </a:extLst>
        </p:spPr>
      </p:cxnSp>
      <p:sp>
        <p:nvSpPr>
          <p:cNvPr id="37894" name="TextBox 8"/>
          <p:cNvSpPr txBox="1">
            <a:spLocks noChangeArrowheads="1"/>
          </p:cNvSpPr>
          <p:nvPr/>
        </p:nvSpPr>
        <p:spPr bwMode="auto">
          <a:xfrm>
            <a:off x="6800850" y="4343400"/>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latin typeface="Calibri" panose="020F0502020204030204" pitchFamily="34" charset="0"/>
              </a:rPr>
              <a:t>Carboxyl Group:</a:t>
            </a:r>
          </a:p>
          <a:p>
            <a:pPr algn="ctr" eaLnBrk="1" hangingPunct="1"/>
            <a:r>
              <a:rPr lang="en-US" altLang="en-US" sz="2000" b="1">
                <a:latin typeface="Calibri" panose="020F0502020204030204" pitchFamily="34" charset="0"/>
              </a:rPr>
              <a:t>-COOH</a:t>
            </a:r>
          </a:p>
        </p:txBody>
      </p:sp>
      <p:cxnSp>
        <p:nvCxnSpPr>
          <p:cNvPr id="8" name="Straight Arrow Connector 7"/>
          <p:cNvCxnSpPr>
            <a:cxnSpLocks noChangeShapeType="1"/>
            <a:stCxn id="37894" idx="1"/>
          </p:cNvCxnSpPr>
          <p:nvPr/>
        </p:nvCxnSpPr>
        <p:spPr bwMode="auto">
          <a:xfrm rot="10800000">
            <a:off x="5353050" y="4572000"/>
            <a:ext cx="1447800" cy="125413"/>
          </a:xfrm>
          <a:prstGeom prst="straightConnector1">
            <a:avLst/>
          </a:prstGeom>
          <a:noFill/>
          <a:ln w="34925">
            <a:solidFill>
              <a:schemeClr val="accent1"/>
            </a:solidFill>
            <a:round/>
            <a:headEnd/>
            <a:tailEnd type="arrow" w="med" len="med"/>
          </a:ln>
          <a:effectLst>
            <a:outerShdw blurRad="63500" dist="20000" dir="5400000" rotWithShape="0">
              <a:srgbClr val="000000">
                <a:alpha val="42000"/>
              </a:srgbClr>
            </a:outerShdw>
          </a:effectLst>
          <a:extLst>
            <a:ext uri="{909E8E84-426E-40dd-AFC4-6F175D3DCCD1}">
              <a14:hiddenFill xmlns:a14="http://schemas.microsoft.com/office/drawing/2010/main" xmlns="">
                <a:noFill/>
              </a14:hiddenFill>
            </a:ext>
          </a:extLst>
        </p:spPr>
      </p:cxnSp>
      <p:sp>
        <p:nvSpPr>
          <p:cNvPr id="37896" name="TextBox 15"/>
          <p:cNvSpPr txBox="1">
            <a:spLocks noChangeArrowheads="1"/>
          </p:cNvSpPr>
          <p:nvPr/>
        </p:nvSpPr>
        <p:spPr bwMode="auto">
          <a:xfrm>
            <a:off x="2914650" y="600075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latin typeface="Calibri" panose="020F0502020204030204" pitchFamily="34" charset="0"/>
              </a:rPr>
              <a:t>Side Chain R-Group</a:t>
            </a:r>
          </a:p>
        </p:txBody>
      </p:sp>
      <p:cxnSp>
        <p:nvCxnSpPr>
          <p:cNvPr id="10" name="Straight Arrow Connector 9"/>
          <p:cNvCxnSpPr>
            <a:cxnSpLocks noChangeShapeType="1"/>
          </p:cNvCxnSpPr>
          <p:nvPr/>
        </p:nvCxnSpPr>
        <p:spPr bwMode="auto">
          <a:xfrm rot="5400000" flipH="1" flipV="1">
            <a:off x="3830638" y="5791200"/>
            <a:ext cx="608012" cy="1588"/>
          </a:xfrm>
          <a:prstGeom prst="straightConnector1">
            <a:avLst/>
          </a:prstGeom>
          <a:noFill/>
          <a:ln w="34925">
            <a:solidFill>
              <a:schemeClr val="accent1"/>
            </a:solidFill>
            <a:round/>
            <a:headEnd/>
            <a:tailEnd type="arrow" w="med" len="med"/>
          </a:ln>
          <a:effectLst>
            <a:outerShdw blurRad="63500" dist="20000" dir="5400000" rotWithShape="0">
              <a:srgbClr val="000000">
                <a:alpha val="42000"/>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604008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Structure of Proteins</a:t>
            </a:r>
            <a:endParaRPr lang="en-US" dirty="0">
              <a:ea typeface="+mj-ea"/>
              <a:cs typeface="+mj-cs"/>
            </a:endParaRPr>
          </a:p>
        </p:txBody>
      </p:sp>
      <p:sp>
        <p:nvSpPr>
          <p:cNvPr id="43011" name="Content Placeholder 2"/>
          <p:cNvSpPr>
            <a:spLocks noGrp="1"/>
          </p:cNvSpPr>
          <p:nvPr>
            <p:ph sz="quarter" idx="1"/>
          </p:nvPr>
        </p:nvSpPr>
        <p:spPr>
          <a:xfrm>
            <a:off x="457200" y="1600200"/>
            <a:ext cx="7467600" cy="4873625"/>
          </a:xfrm>
        </p:spPr>
        <p:txBody>
          <a:bodyPr/>
          <a:lstStyle/>
          <a:p>
            <a:pPr eaLnBrk="1" hangingPunct="1"/>
            <a:r>
              <a:rPr lang="en-US" altLang="en-US" smtClean="0"/>
              <a:t>Polymer = protein (also known as a polypeptide)</a:t>
            </a:r>
          </a:p>
          <a:p>
            <a:pPr eaLnBrk="1" hangingPunct="1"/>
            <a:r>
              <a:rPr lang="en-US" altLang="en-US" smtClean="0"/>
              <a:t>Each amino acid linked together by a peptide bond.</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6151563"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1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down)">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down)">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ChangeArrowheads="1"/>
          </p:cNvSpPr>
          <p:nvPr/>
        </p:nvSpPr>
        <p:spPr bwMode="auto">
          <a:xfrm>
            <a:off x="261938" y="150813"/>
            <a:ext cx="3190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b="1">
                <a:solidFill>
                  <a:srgbClr val="000000"/>
                </a:solidFill>
                <a:latin typeface="Times" panose="02020603050405020304" pitchFamily="18" charset="0"/>
              </a:rPr>
              <a:t>Proteins cont.</a:t>
            </a:r>
          </a:p>
        </p:txBody>
      </p:sp>
      <p:sp>
        <p:nvSpPr>
          <p:cNvPr id="39938" name="Rectangle 6"/>
          <p:cNvSpPr>
            <a:spLocks noChangeArrowheads="1"/>
          </p:cNvSpPr>
          <p:nvPr/>
        </p:nvSpPr>
        <p:spPr bwMode="auto">
          <a:xfrm>
            <a:off x="261938" y="1079500"/>
            <a:ext cx="330835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SzPct val="100000"/>
            </a:pPr>
            <a:r>
              <a:rPr lang="en-US" altLang="en-US" sz="2000" b="1">
                <a:solidFill>
                  <a:srgbClr val="000000"/>
                </a:solidFill>
                <a:latin typeface="Times" panose="02020603050405020304" pitchFamily="18" charset="0"/>
              </a:rPr>
              <a:t>The sequence of amino acids determines a protein</a:t>
            </a:r>
            <a:r>
              <a:rPr lang="ja-JP" altLang="en-US" sz="2000" b="1">
                <a:solidFill>
                  <a:srgbClr val="000000"/>
                </a:solidFill>
                <a:latin typeface="Times" panose="02020603050405020304" pitchFamily="18" charset="0"/>
              </a:rPr>
              <a:t>’</a:t>
            </a:r>
            <a:r>
              <a:rPr lang="en-US" altLang="ja-JP" sz="2000" b="1">
                <a:solidFill>
                  <a:srgbClr val="000000"/>
                </a:solidFill>
                <a:latin typeface="Times" panose="02020603050405020304" pitchFamily="18" charset="0"/>
              </a:rPr>
              <a:t>s shape and function.</a:t>
            </a:r>
          </a:p>
          <a:p>
            <a:pPr eaLnBrk="1" hangingPunct="1">
              <a:spcBef>
                <a:spcPct val="20000"/>
              </a:spcBef>
              <a:buSzPct val="100000"/>
            </a:pPr>
            <a:endParaRPr lang="en-US" altLang="en-US" sz="2000" b="1">
              <a:solidFill>
                <a:srgbClr val="000000"/>
              </a:solidFill>
              <a:latin typeface="Times" panose="02020603050405020304" pitchFamily="18" charset="0"/>
            </a:endParaRPr>
          </a:p>
          <a:p>
            <a:pPr eaLnBrk="1" hangingPunct="1">
              <a:spcBef>
                <a:spcPct val="20000"/>
              </a:spcBef>
              <a:buSzPct val="100000"/>
            </a:pPr>
            <a:r>
              <a:rPr lang="en-US" altLang="en-US" sz="2000" b="1">
                <a:solidFill>
                  <a:srgbClr val="000000"/>
                </a:solidFill>
                <a:latin typeface="Times" panose="02020603050405020304" pitchFamily="18" charset="0"/>
              </a:rPr>
              <a:t>There are 20 amino acids in nature, and our body needs all 20 to work properly.</a:t>
            </a:r>
          </a:p>
          <a:p>
            <a:pPr eaLnBrk="1" hangingPunct="1"/>
            <a:endParaRPr lang="en-US" altLang="en-US" sz="2000" b="1">
              <a:solidFill>
                <a:srgbClr val="000000"/>
              </a:solidFill>
              <a:latin typeface="Times" panose="02020603050405020304" pitchFamily="18" charset="0"/>
            </a:endParaRPr>
          </a:p>
          <a:p>
            <a:pPr eaLnBrk="1" hangingPunct="1"/>
            <a:r>
              <a:rPr lang="en-US" altLang="en-US" sz="2000" b="1">
                <a:solidFill>
                  <a:srgbClr val="000000"/>
                </a:solidFill>
                <a:latin typeface="Times" panose="02020603050405020304" pitchFamily="18" charset="0"/>
              </a:rPr>
              <a:t>9 are </a:t>
            </a:r>
            <a:r>
              <a:rPr lang="ja-JP" altLang="en-US" sz="2000" b="1">
                <a:solidFill>
                  <a:srgbClr val="000000"/>
                </a:solidFill>
                <a:latin typeface="Times" panose="02020603050405020304" pitchFamily="18" charset="0"/>
              </a:rPr>
              <a:t>‘</a:t>
            </a:r>
            <a:r>
              <a:rPr lang="en-US" altLang="ja-JP" sz="2000" b="1">
                <a:solidFill>
                  <a:srgbClr val="000000"/>
                </a:solidFill>
                <a:latin typeface="Times" panose="02020603050405020304" pitchFamily="18" charset="0"/>
              </a:rPr>
              <a:t>essential</a:t>
            </a:r>
            <a:r>
              <a:rPr lang="ja-JP" altLang="en-US" sz="2000" b="1">
                <a:solidFill>
                  <a:srgbClr val="000000"/>
                </a:solidFill>
                <a:latin typeface="Times" panose="02020603050405020304" pitchFamily="18" charset="0"/>
              </a:rPr>
              <a:t>’</a:t>
            </a:r>
            <a:r>
              <a:rPr lang="en-US" altLang="ja-JP" sz="2000" b="1">
                <a:solidFill>
                  <a:srgbClr val="000000"/>
                </a:solidFill>
                <a:latin typeface="Times" panose="02020603050405020304" pitchFamily="18" charset="0"/>
              </a:rPr>
              <a:t> amino acids that our body cannot produce, therefore we must get them from the food we eat</a:t>
            </a:r>
          </a:p>
          <a:p>
            <a:pPr algn="ctr" eaLnBrk="1" hangingPunct="1"/>
            <a:endParaRPr lang="en-US" altLang="en-US" sz="2000" b="1">
              <a:solidFill>
                <a:srgbClr val="000000"/>
              </a:solidFill>
              <a:latin typeface="Times" panose="02020603050405020304" pitchFamily="18" charset="0"/>
            </a:endParaRPr>
          </a:p>
        </p:txBody>
      </p:sp>
      <p:pic>
        <p:nvPicPr>
          <p:cNvPr id="39939" name="Picture 6" descr="22"/>
          <p:cNvPicPr>
            <a:picLocks noChangeAspect="1" noChangeArrowheads="1"/>
          </p:cNvPicPr>
          <p:nvPr/>
        </p:nvPicPr>
        <p:blipFill>
          <a:blip r:embed="rId2">
            <a:extLst>
              <a:ext uri="{28A0092B-C50C-407E-A947-70E740481C1C}">
                <a14:useLocalDpi xmlns:a14="http://schemas.microsoft.com/office/drawing/2010/main" val="0"/>
              </a:ext>
            </a:extLst>
          </a:blip>
          <a:srcRect t="13692"/>
          <a:stretch>
            <a:fillRect/>
          </a:stretch>
        </p:blipFill>
        <p:spPr bwMode="auto">
          <a:xfrm>
            <a:off x="4038600" y="1219200"/>
            <a:ext cx="4852988"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102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304800"/>
            <a:ext cx="7924800" cy="1828800"/>
          </a:xfrm>
        </p:spPr>
        <p:txBody>
          <a:bodyPr/>
          <a:lstStyle/>
          <a:p>
            <a:pPr eaLnBrk="1" hangingPunct="1"/>
            <a:r>
              <a:rPr lang="en-US" dirty="0" smtClean="0">
                <a:latin typeface="Bernard MT Condensed" pitchFamily="18" charset="0"/>
              </a:rPr>
              <a:t>Why do we need proteins?</a:t>
            </a:r>
            <a:r>
              <a:rPr lang="en-US" sz="3200" dirty="0" smtClean="0">
                <a:latin typeface="Bernard MT Condensed" pitchFamily="18" charset="0"/>
              </a:rPr>
              <a:t/>
            </a:r>
            <a:br>
              <a:rPr lang="en-US" sz="3200" dirty="0" smtClean="0">
                <a:latin typeface="Bernard MT Condensed" pitchFamily="18" charset="0"/>
              </a:rPr>
            </a:br>
            <a:r>
              <a:rPr lang="en-US" sz="3200" dirty="0" smtClean="0">
                <a:latin typeface="Bernard MT Condensed" pitchFamily="18" charset="0"/>
              </a:rPr>
              <a:t>Muscles, ligaments, tendons, and bones</a:t>
            </a:r>
          </a:p>
        </p:txBody>
      </p:sp>
      <p:pic>
        <p:nvPicPr>
          <p:cNvPr id="36867" name="Picture 3" descr="skeleton w/muscle.jpg                                          00046857newbie                         ABA78158:"/>
          <p:cNvPicPr>
            <a:picLocks noChangeAspect="1" noChangeArrowheads="1"/>
          </p:cNvPicPr>
          <p:nvPr/>
        </p:nvPicPr>
        <p:blipFill>
          <a:blip r:embed="rId3" cstate="print"/>
          <a:srcRect/>
          <a:stretch>
            <a:fillRect/>
          </a:stretch>
        </p:blipFill>
        <p:spPr bwMode="auto">
          <a:xfrm>
            <a:off x="381000" y="1905000"/>
            <a:ext cx="4473575" cy="4572000"/>
          </a:xfrm>
          <a:prstGeom prst="rect">
            <a:avLst/>
          </a:prstGeom>
          <a:noFill/>
          <a:ln w="9525">
            <a:noFill/>
            <a:miter lim="800000"/>
            <a:headEnd/>
            <a:tailEnd/>
          </a:ln>
        </p:spPr>
      </p:pic>
      <p:sp>
        <p:nvSpPr>
          <p:cNvPr id="36868" name="Text Box 5"/>
          <p:cNvSpPr txBox="1">
            <a:spLocks noChangeArrowheads="1"/>
          </p:cNvSpPr>
          <p:nvPr/>
        </p:nvSpPr>
        <p:spPr bwMode="auto">
          <a:xfrm>
            <a:off x="5006975" y="1905000"/>
            <a:ext cx="4038600" cy="2062103"/>
          </a:xfrm>
          <a:prstGeom prst="rect">
            <a:avLst/>
          </a:prstGeom>
          <a:noFill/>
          <a:ln w="9525">
            <a:noFill/>
            <a:miter lim="800000"/>
            <a:headEnd/>
            <a:tailEnd/>
          </a:ln>
        </p:spPr>
        <p:txBody>
          <a:bodyPr>
            <a:spAutoFit/>
          </a:bodyPr>
          <a:lstStyle/>
          <a:p>
            <a:pPr algn="l">
              <a:spcBef>
                <a:spcPct val="50000"/>
              </a:spcBef>
            </a:pPr>
            <a:r>
              <a:rPr lang="en-US" sz="3200" b="0" dirty="0">
                <a:latin typeface="Bernard MT Condensed" pitchFamily="18" charset="0"/>
              </a:rPr>
              <a:t>Without these particular structural proteins, we would look more like this….</a:t>
            </a:r>
          </a:p>
        </p:txBody>
      </p:sp>
      <p:pic>
        <p:nvPicPr>
          <p:cNvPr id="5" name="Picture 3" descr="&#10;jellyfish.jpg                                                  00046769newbie                         ABA78158:"/>
          <p:cNvPicPr>
            <a:picLocks noChangeAspect="1" noChangeArrowheads="1"/>
          </p:cNvPicPr>
          <p:nvPr/>
        </p:nvPicPr>
        <p:blipFill>
          <a:blip r:embed="rId4" cstate="print">
            <a:lum bright="2000" contrast="34000"/>
          </a:blip>
          <a:srcRect/>
          <a:stretch>
            <a:fillRect/>
          </a:stretch>
        </p:blipFill>
        <p:spPr bwMode="auto">
          <a:xfrm>
            <a:off x="4648200" y="3886200"/>
            <a:ext cx="4267200" cy="2608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diamond(in)">
                                      <p:cBhvr>
                                        <p:cTn id="7" dur="2000"/>
                                        <p:tgtEl>
                                          <p:spTgt spid="368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08038"/>
          </a:xfrm>
        </p:spPr>
        <p:txBody>
          <a:bodyPr/>
          <a:lstStyle/>
          <a:p>
            <a:pPr eaLnBrk="1" fontAlgn="auto" hangingPunct="1">
              <a:spcAft>
                <a:spcPts val="0"/>
              </a:spcAft>
              <a:defRPr/>
            </a:pPr>
            <a:r>
              <a:rPr lang="en-US" sz="4000" dirty="0" smtClean="0">
                <a:solidFill>
                  <a:schemeClr val="tx1"/>
                </a:solidFill>
                <a:latin typeface="Calibri" pitchFamily="34" charset="0"/>
                <a:ea typeface="+mj-ea"/>
                <a:cs typeface="+mj-cs"/>
              </a:rPr>
              <a:t>Function of </a:t>
            </a:r>
            <a:r>
              <a:rPr lang="en-US" sz="4000" dirty="0" smtClean="0">
                <a:solidFill>
                  <a:schemeClr val="tx1"/>
                </a:solidFill>
                <a:latin typeface="Calibri" pitchFamily="34" charset="0"/>
                <a:ea typeface="+mj-ea"/>
                <a:cs typeface="+mj-cs"/>
              </a:rPr>
              <a:t>Proteins-NUMEROUS</a:t>
            </a:r>
            <a:endParaRPr lang="en-US" sz="4000" dirty="0">
              <a:solidFill>
                <a:schemeClr val="tx1"/>
              </a:solidFill>
              <a:latin typeface="Calibri" pitchFamily="34" charset="0"/>
              <a:ea typeface="+mj-ea"/>
              <a:cs typeface="+mj-cs"/>
            </a:endParaRPr>
          </a:p>
        </p:txBody>
      </p:sp>
      <p:sp>
        <p:nvSpPr>
          <p:cNvPr id="45059" name="Content Placeholder 2"/>
          <p:cNvSpPr>
            <a:spLocks noGrp="1"/>
          </p:cNvSpPr>
          <p:nvPr>
            <p:ph sz="quarter" idx="1"/>
          </p:nvPr>
        </p:nvSpPr>
        <p:spPr>
          <a:xfrm>
            <a:off x="152400" y="914399"/>
            <a:ext cx="8305800" cy="5775779"/>
          </a:xfrm>
        </p:spPr>
        <p:txBody>
          <a:bodyPr>
            <a:normAutofit fontScale="92500" lnSpcReduction="20000"/>
          </a:bodyPr>
          <a:lstStyle/>
          <a:p>
            <a:pPr marL="514350" indent="-514350" eaLnBrk="1" hangingPunct="1">
              <a:buFont typeface="Wingdings" panose="05000000000000000000" pitchFamily="2" charset="2"/>
              <a:buAutoNum type="arabicPeriod"/>
            </a:pPr>
            <a:r>
              <a:rPr lang="en-US" altLang="en-US" sz="4000" dirty="0" smtClean="0">
                <a:latin typeface="Calibri" panose="020F0502020204030204" pitchFamily="34" charset="0"/>
              </a:rPr>
              <a:t>Growth and repair of cells</a:t>
            </a:r>
          </a:p>
          <a:p>
            <a:pPr marL="514350" indent="-514350" eaLnBrk="1" hangingPunct="1">
              <a:buFont typeface="Wingdings" panose="05000000000000000000" pitchFamily="2" charset="2"/>
              <a:buAutoNum type="arabicPeriod"/>
            </a:pPr>
            <a:r>
              <a:rPr lang="en-US" altLang="en-US" sz="4000" dirty="0" smtClean="0">
                <a:latin typeface="Calibri" panose="020F0502020204030204" pitchFamily="34" charset="0"/>
              </a:rPr>
              <a:t>Control the rate of chemical reactions in your </a:t>
            </a:r>
            <a:r>
              <a:rPr lang="en-US" altLang="en-US" sz="4000" dirty="0" smtClean="0">
                <a:latin typeface="Calibri" panose="020F0502020204030204" pitchFamily="34" charset="0"/>
              </a:rPr>
              <a:t>body</a:t>
            </a:r>
          </a:p>
          <a:p>
            <a:pPr marL="742950" indent="-742950" eaLnBrk="1" hangingPunct="1">
              <a:buFont typeface="Century Schoolbook" panose="02040604050505020304" pitchFamily="18" charset="0"/>
              <a:buAutoNum type="arabicPeriod"/>
            </a:pPr>
            <a:r>
              <a:rPr lang="en-US" altLang="en-US" sz="4000" dirty="0" smtClean="0">
                <a:latin typeface="Calibri" panose="020F0502020204030204" pitchFamily="34" charset="0"/>
              </a:rPr>
              <a:t>Form muscles (muscle fibers)</a:t>
            </a:r>
          </a:p>
          <a:p>
            <a:pPr marL="742950" indent="-742950" eaLnBrk="1" hangingPunct="1">
              <a:buFont typeface="Century Schoolbook" panose="02040604050505020304" pitchFamily="18" charset="0"/>
              <a:buAutoNum type="arabicPeriod"/>
            </a:pPr>
            <a:r>
              <a:rPr lang="en-US" altLang="en-US" sz="4000" dirty="0" smtClean="0">
                <a:latin typeface="Calibri" panose="020F0502020204030204" pitchFamily="34" charset="0"/>
              </a:rPr>
              <a:t>Transport substances into or out of  cells (protein channels)</a:t>
            </a:r>
          </a:p>
          <a:p>
            <a:pPr marL="742950" indent="-742950" eaLnBrk="1" hangingPunct="1">
              <a:buFont typeface="Century Schoolbook" panose="02040604050505020304" pitchFamily="18" charset="0"/>
              <a:buAutoNum type="arabicPeriod"/>
            </a:pPr>
            <a:r>
              <a:rPr lang="en-US" altLang="en-US" sz="4000" dirty="0" smtClean="0">
                <a:latin typeface="Calibri" panose="020F0502020204030204" pitchFamily="34" charset="0"/>
              </a:rPr>
              <a:t>Help fight disease (antibodies)</a:t>
            </a:r>
          </a:p>
          <a:p>
            <a:pPr marL="742950" indent="-742950" eaLnBrk="1" hangingPunct="1">
              <a:buFont typeface="Century Schoolbook" panose="02040604050505020304" pitchFamily="18" charset="0"/>
              <a:buAutoNum type="arabicPeriod"/>
            </a:pPr>
            <a:r>
              <a:rPr lang="en-US" altLang="en-US" sz="4000" dirty="0" smtClean="0">
                <a:latin typeface="Calibri" panose="020F0502020204030204" pitchFamily="34" charset="0"/>
              </a:rPr>
              <a:t>Body structure</a:t>
            </a:r>
          </a:p>
          <a:p>
            <a:pPr marL="742950" indent="-742950" eaLnBrk="1" hangingPunct="1">
              <a:buFont typeface="Century Schoolbook" panose="02040604050505020304" pitchFamily="18" charset="0"/>
              <a:buAutoNum type="arabicPeriod"/>
            </a:pPr>
            <a:endParaRPr lang="en-US" altLang="en-US" sz="4000" dirty="0">
              <a:latin typeface="Calibri" panose="020F0502020204030204" pitchFamily="34" charset="0"/>
            </a:endParaRPr>
          </a:p>
          <a:p>
            <a:pPr marL="742950" indent="-742950" eaLnBrk="1" hangingPunct="1">
              <a:buFont typeface="Century Schoolbook" panose="02040604050505020304" pitchFamily="18" charset="0"/>
              <a:buAutoNum type="arabicPeriod"/>
            </a:pPr>
            <a:r>
              <a:rPr lang="en-US" altLang="en-US" sz="4000" dirty="0" smtClean="0">
                <a:latin typeface="Calibri" panose="020F0502020204030204" pitchFamily="34" charset="0"/>
              </a:rPr>
              <a:t>STRUCTURE DETERMINES FUNCTION</a:t>
            </a:r>
          </a:p>
          <a:p>
            <a:pPr marL="514350" indent="-514350" eaLnBrk="1" hangingPunct="1">
              <a:buFont typeface="Wingdings" panose="05000000000000000000" pitchFamily="2" charset="2"/>
              <a:buAutoNum type="arabicPeriod"/>
            </a:pPr>
            <a:endParaRPr lang="en-US" altLang="en-US" sz="4000" dirty="0" smtClean="0">
              <a:latin typeface="Calibri" panose="020F0502020204030204" pitchFamily="34" charset="0"/>
            </a:endParaRP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581400"/>
            <a:ext cx="2286000" cy="211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374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059">
                                            <p:txEl>
                                              <p:pRg st="7" end="7"/>
                                            </p:txEl>
                                          </p:spTgt>
                                        </p:tgtEl>
                                        <p:attrNameLst>
                                          <p:attrName>style.visibility</p:attrName>
                                        </p:attrNameLst>
                                      </p:cBhvr>
                                      <p:to>
                                        <p:strVal val="visible"/>
                                      </p:to>
                                    </p:set>
                                    <p:anim calcmode="lin" valueType="num">
                                      <p:cBhvr additive="base">
                                        <p:cTn id="43"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914400" y="266700"/>
            <a:ext cx="7924800" cy="1181100"/>
          </a:xfrm>
          <a:prstGeom prst="rect">
            <a:avLst/>
          </a:prstGeom>
        </p:spPr>
        <p:txBody>
          <a:bodyPr wrap="none" fromWordArt="1">
            <a:prstTxWarp prst="textPlain">
              <a:avLst>
                <a:gd name="adj" fmla="val 50000"/>
              </a:avLst>
            </a:prstTxWarp>
          </a:bodyPr>
          <a:lstStyle/>
          <a:p>
            <a:pPr algn="ctr"/>
            <a:r>
              <a:rPr lang="en-US" sz="6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Nucleic </a:t>
            </a:r>
            <a:r>
              <a:rPr lang="en-US" sz="6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Acids</a:t>
            </a:r>
            <a:endParaRPr lang="en-US" sz="60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pic>
        <p:nvPicPr>
          <p:cNvPr id="5" name="Picture 4"/>
          <p:cNvPicPr>
            <a:picLocks noChangeAspect="1"/>
          </p:cNvPicPr>
          <p:nvPr/>
        </p:nvPicPr>
        <p:blipFill>
          <a:blip r:embed="rId2"/>
          <a:stretch>
            <a:fillRect/>
          </a:stretch>
        </p:blipFill>
        <p:spPr>
          <a:xfrm>
            <a:off x="2286000" y="1600200"/>
            <a:ext cx="4589123" cy="5105400"/>
          </a:xfrm>
          <a:prstGeom prst="rect">
            <a:avLst/>
          </a:prstGeom>
        </p:spPr>
      </p:pic>
    </p:spTree>
    <p:extLst>
      <p:ext uri="{BB962C8B-B14F-4D97-AF65-F5344CB8AC3E}">
        <p14:creationId xmlns:p14="http://schemas.microsoft.com/office/powerpoint/2010/main" val="41170133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a nucleotide"/>
          <p:cNvPicPr/>
          <p:nvPr/>
        </p:nvPicPr>
        <p:blipFill>
          <a:blip r:embed="rId2" cstate="print"/>
          <a:srcRect/>
          <a:stretch>
            <a:fillRect/>
          </a:stretch>
        </p:blipFill>
        <p:spPr bwMode="auto">
          <a:xfrm>
            <a:off x="5479144" y="3867984"/>
            <a:ext cx="3657599" cy="2933700"/>
          </a:xfrm>
          <a:prstGeom prst="rect">
            <a:avLst/>
          </a:prstGeom>
          <a:noFill/>
          <a:ln w="9525">
            <a:noFill/>
            <a:miter lim="800000"/>
            <a:headEnd/>
            <a:tailEnd/>
          </a:ln>
        </p:spPr>
      </p:pic>
      <p:sp>
        <p:nvSpPr>
          <p:cNvPr id="13316" name="WordArt 4"/>
          <p:cNvSpPr>
            <a:spLocks noChangeArrowheads="1" noChangeShapeType="1" noTextEdit="1"/>
          </p:cNvSpPr>
          <p:nvPr/>
        </p:nvSpPr>
        <p:spPr bwMode="auto">
          <a:xfrm>
            <a:off x="2514600" y="342900"/>
            <a:ext cx="3638550" cy="647700"/>
          </a:xfrm>
          <a:prstGeom prst="rect">
            <a:avLst/>
          </a:prstGeom>
        </p:spPr>
        <p:txBody>
          <a:bodyPr wrap="none" fromWordArt="1">
            <a:prstTxWarp prst="textPlain">
              <a:avLst>
                <a:gd name="adj" fmla="val 50000"/>
              </a:avLst>
            </a:prstTxWarp>
          </a:bodyPr>
          <a:lstStyle/>
          <a:p>
            <a:pPr algn="ctr"/>
            <a:r>
              <a:rPr lang="en-US" sz="6600" kern="10" dirty="0">
                <a:ln w="12700">
                  <a:solidFill>
                    <a:srgbClr val="EAEAEA"/>
                  </a:solidFill>
                  <a:round/>
                  <a:headEnd/>
                  <a:tailEnd/>
                </a:ln>
                <a:solidFill>
                  <a:schemeClr val="accent2">
                    <a:lumMod val="50000"/>
                  </a:schemeClr>
                </a:solidFill>
                <a:latin typeface="Arial Black"/>
              </a:rPr>
              <a:t>Nucleic Acids</a:t>
            </a:r>
            <a:endParaRPr lang="en-US" sz="6000" kern="10" dirty="0">
              <a:ln w="12700">
                <a:solidFill>
                  <a:srgbClr val="EAEAEA"/>
                </a:solidFill>
                <a:round/>
                <a:headEnd/>
                <a:tailEnd/>
              </a:ln>
              <a:solidFill>
                <a:schemeClr val="accent2">
                  <a:lumMod val="50000"/>
                </a:schemeClr>
              </a:solidFill>
              <a:latin typeface="Arial Black"/>
            </a:endParaRPr>
          </a:p>
        </p:txBody>
      </p:sp>
      <p:sp>
        <p:nvSpPr>
          <p:cNvPr id="13317" name="Text Box 5"/>
          <p:cNvSpPr txBox="1">
            <a:spLocks noChangeArrowheads="1"/>
          </p:cNvSpPr>
          <p:nvPr/>
        </p:nvSpPr>
        <p:spPr bwMode="auto">
          <a:xfrm>
            <a:off x="228600" y="1272347"/>
            <a:ext cx="8534400" cy="5247590"/>
          </a:xfrm>
          <a:prstGeom prst="rect">
            <a:avLst/>
          </a:prstGeom>
          <a:noFill/>
          <a:ln w="9525">
            <a:noFill/>
            <a:miter lim="800000"/>
            <a:headEnd/>
            <a:tailEnd/>
          </a:ln>
          <a:effectLst/>
        </p:spPr>
        <p:txBody>
          <a:bodyPr wrap="square">
            <a:spAutoFit/>
          </a:bodyPr>
          <a:lstStyle/>
          <a:p>
            <a:pPr>
              <a:spcBef>
                <a:spcPct val="50000"/>
              </a:spcBef>
            </a:pPr>
            <a:r>
              <a:rPr lang="en-US" sz="2500" b="1" u="sng" dirty="0" smtClean="0">
                <a:latin typeface="Tw Cen MT" panose="020B0602020104020603" pitchFamily="34" charset="0"/>
                <a:cs typeface="Times New Roman" pitchFamily="18" charset="0"/>
              </a:rPr>
              <a:t>Types</a:t>
            </a:r>
            <a:r>
              <a:rPr lang="en-US" sz="2500" b="1" dirty="0" smtClean="0">
                <a:latin typeface="Tw Cen MT" panose="020B0602020104020603" pitchFamily="34" charset="0"/>
                <a:cs typeface="Times New Roman" pitchFamily="18" charset="0"/>
              </a:rPr>
              <a:t>: DNA and RNA</a:t>
            </a:r>
            <a:endParaRPr lang="en-US" sz="2500" b="1" u="sng" dirty="0" smtClean="0">
              <a:latin typeface="Tw Cen MT" panose="020B0602020104020603" pitchFamily="34" charset="0"/>
              <a:cs typeface="Times New Roman" pitchFamily="18" charset="0"/>
            </a:endParaRPr>
          </a:p>
          <a:p>
            <a:pPr>
              <a:spcBef>
                <a:spcPct val="50000"/>
              </a:spcBef>
            </a:pPr>
            <a:r>
              <a:rPr lang="en-US" sz="2500" b="1" u="sng" dirty="0" smtClean="0">
                <a:latin typeface="Tw Cen MT" panose="020B0602020104020603" pitchFamily="34" charset="0"/>
                <a:cs typeface="Times New Roman" pitchFamily="18" charset="0"/>
              </a:rPr>
              <a:t>Function</a:t>
            </a:r>
            <a:r>
              <a:rPr lang="en-US" sz="2500" b="1" u="sng" dirty="0">
                <a:latin typeface="Tw Cen MT" panose="020B0602020104020603" pitchFamily="34" charset="0"/>
                <a:cs typeface="Times New Roman" pitchFamily="18" charset="0"/>
              </a:rPr>
              <a:t>: </a:t>
            </a:r>
            <a:r>
              <a:rPr lang="en-US" sz="2500" b="1" dirty="0">
                <a:latin typeface="Tw Cen MT" panose="020B0602020104020603" pitchFamily="34" charset="0"/>
                <a:cs typeface="Times New Roman" pitchFamily="18" charset="0"/>
              </a:rPr>
              <a:t>STORE/TRANSMIT GENETIC </a:t>
            </a:r>
            <a:r>
              <a:rPr lang="en-US" sz="2500" b="1" dirty="0" smtClean="0">
                <a:latin typeface="Tw Cen MT" panose="020B0602020104020603" pitchFamily="34" charset="0"/>
                <a:cs typeface="Times New Roman" pitchFamily="18" charset="0"/>
              </a:rPr>
              <a:t>INFO; build proteins</a:t>
            </a:r>
            <a:endParaRPr lang="en-US" sz="2500" b="1" dirty="0">
              <a:latin typeface="Tw Cen MT" panose="020B0602020104020603" pitchFamily="34" charset="0"/>
              <a:cs typeface="Times New Roman" pitchFamily="18" charset="0"/>
            </a:endParaRPr>
          </a:p>
          <a:p>
            <a:pPr>
              <a:spcBef>
                <a:spcPct val="50000"/>
              </a:spcBef>
            </a:pPr>
            <a:r>
              <a:rPr lang="en-US" sz="2500" b="1" u="sng" dirty="0">
                <a:latin typeface="Tw Cen MT" panose="020B0602020104020603" pitchFamily="34" charset="0"/>
                <a:cs typeface="Times New Roman" pitchFamily="18" charset="0"/>
              </a:rPr>
              <a:t>Made </a:t>
            </a:r>
            <a:r>
              <a:rPr lang="en-US" sz="2500" b="1" u="sng" dirty="0" smtClean="0">
                <a:latin typeface="Tw Cen MT" panose="020B0602020104020603" pitchFamily="34" charset="0"/>
                <a:cs typeface="Times New Roman" pitchFamily="18" charset="0"/>
              </a:rPr>
              <a:t>of these elements: </a:t>
            </a:r>
            <a:r>
              <a:rPr lang="en-US" sz="2500" b="1" dirty="0" smtClean="0">
                <a:latin typeface="Tw Cen MT" panose="020B0602020104020603" pitchFamily="34" charset="0"/>
                <a:cs typeface="Times New Roman" pitchFamily="18" charset="0"/>
              </a:rPr>
              <a:t>CHONP </a:t>
            </a:r>
            <a:r>
              <a:rPr lang="en-US" sz="2500" b="1" dirty="0">
                <a:latin typeface="Tw Cen MT" panose="020B0602020104020603" pitchFamily="34" charset="0"/>
                <a:cs typeface="Times New Roman" pitchFamily="18" charset="0"/>
              </a:rPr>
              <a:t>(carbon, hydrogen, nitrogen, oxygen, </a:t>
            </a:r>
            <a:r>
              <a:rPr lang="en-US" sz="2500" b="1" dirty="0" smtClean="0">
                <a:latin typeface="Tw Cen MT" panose="020B0602020104020603" pitchFamily="34" charset="0"/>
                <a:cs typeface="Times New Roman" pitchFamily="18" charset="0"/>
              </a:rPr>
              <a:t>phosphorous) </a:t>
            </a:r>
            <a:r>
              <a:rPr lang="en-US" sz="2500" b="1" dirty="0" smtClean="0">
                <a:latin typeface="Tw Cen MT" panose="020B0602020104020603" pitchFamily="34" charset="0"/>
                <a:cs typeface="Times New Roman" pitchFamily="18" charset="0"/>
                <a:sym typeface="Wingdings" pitchFamily="2" charset="2"/>
              </a:rPr>
              <a:t></a:t>
            </a:r>
            <a:endParaRPr lang="en-US" sz="2800" b="1" dirty="0" smtClean="0">
              <a:latin typeface="Tw Cen MT" panose="020B0602020104020603" pitchFamily="34" charset="0"/>
              <a:cs typeface="Times New Roman" pitchFamily="18" charset="0"/>
            </a:endParaRPr>
          </a:p>
          <a:p>
            <a:pPr>
              <a:spcBef>
                <a:spcPct val="50000"/>
              </a:spcBef>
            </a:pPr>
            <a:r>
              <a:rPr lang="en-US" sz="2800" b="1" dirty="0" smtClean="0">
                <a:latin typeface="Tw Cen MT" panose="020B0602020104020603" pitchFamily="34" charset="0"/>
                <a:cs typeface="Times New Roman" pitchFamily="18" charset="0"/>
              </a:rPr>
              <a:t>Nucleic Acids are </a:t>
            </a:r>
            <a:r>
              <a:rPr lang="en-US" sz="2800" b="1" u="sng" dirty="0" smtClean="0">
                <a:latin typeface="Tw Cen MT" panose="020B0602020104020603" pitchFamily="34" charset="0"/>
                <a:cs typeface="Times New Roman" pitchFamily="18" charset="0"/>
              </a:rPr>
              <a:t>Polymers</a:t>
            </a:r>
            <a:r>
              <a:rPr lang="en-US" sz="2800" b="1" dirty="0" smtClean="0">
                <a:latin typeface="Tw Cen MT" panose="020B0602020104020603" pitchFamily="34" charset="0"/>
                <a:cs typeface="Times New Roman" pitchFamily="18" charset="0"/>
              </a:rPr>
              <a:t>.  		</a:t>
            </a:r>
            <a:r>
              <a:rPr lang="en-US" sz="2800" b="1" u="sng" dirty="0">
                <a:latin typeface="Tw Cen MT" panose="020B0602020104020603" pitchFamily="34" charset="0"/>
                <a:cs typeface="Times New Roman" pitchFamily="18" charset="0"/>
              </a:rPr>
              <a:t>Structure</a:t>
            </a:r>
            <a:r>
              <a:rPr lang="en-US" sz="2800" b="1" u="sng" dirty="0" smtClean="0">
                <a:latin typeface="Tw Cen MT" panose="020B0602020104020603" pitchFamily="34" charset="0"/>
                <a:cs typeface="Times New Roman" pitchFamily="18" charset="0"/>
              </a:rPr>
              <a:t>:</a:t>
            </a:r>
            <a:endParaRPr lang="en-US" sz="2800" b="1" dirty="0">
              <a:latin typeface="Tw Cen MT" panose="020B0602020104020603" pitchFamily="34" charset="0"/>
              <a:cs typeface="Times New Roman" pitchFamily="18" charset="0"/>
            </a:endParaRPr>
          </a:p>
          <a:p>
            <a:pPr>
              <a:spcBef>
                <a:spcPct val="50000"/>
              </a:spcBef>
            </a:pPr>
            <a:r>
              <a:rPr lang="en-US" sz="2800" b="1" dirty="0" smtClean="0">
                <a:latin typeface="Tw Cen MT" panose="020B0602020104020603" pitchFamily="34" charset="0"/>
                <a:cs typeface="Times New Roman" pitchFamily="18" charset="0"/>
              </a:rPr>
              <a:t>Monomers are called  </a:t>
            </a:r>
            <a:r>
              <a:rPr lang="en-US" sz="2800" b="1" u="sng" dirty="0" smtClean="0">
                <a:latin typeface="Tw Cen MT" panose="020B0602020104020603" pitchFamily="34" charset="0"/>
                <a:cs typeface="Times New Roman" pitchFamily="18" charset="0"/>
              </a:rPr>
              <a:t>nucleotides </a:t>
            </a:r>
          </a:p>
          <a:p>
            <a:pPr>
              <a:spcBef>
                <a:spcPct val="50000"/>
              </a:spcBef>
            </a:pPr>
            <a:r>
              <a:rPr lang="en-US" sz="2800" b="1" dirty="0" smtClean="0">
                <a:latin typeface="Tw Cen MT" panose="020B0602020104020603" pitchFamily="34" charset="0"/>
                <a:cs typeface="Times New Roman" pitchFamily="18" charset="0"/>
              </a:rPr>
              <a:t>Nucleotides are made up of a </a:t>
            </a:r>
          </a:p>
          <a:p>
            <a:pPr>
              <a:spcBef>
                <a:spcPct val="50000"/>
              </a:spcBef>
            </a:pPr>
            <a:r>
              <a:rPr lang="en-US" sz="2800" b="1" u="sng" dirty="0" smtClean="0">
                <a:latin typeface="Tw Cen MT" panose="020B0602020104020603" pitchFamily="34" charset="0"/>
                <a:cs typeface="Times New Roman" pitchFamily="18" charset="0"/>
              </a:rPr>
              <a:t>sugar</a:t>
            </a:r>
            <a:r>
              <a:rPr lang="en-US" sz="2800" b="1" dirty="0" smtClean="0">
                <a:latin typeface="Tw Cen MT" panose="020B0602020104020603" pitchFamily="34" charset="0"/>
                <a:cs typeface="Times New Roman" pitchFamily="18" charset="0"/>
              </a:rPr>
              <a:t>, phosphate group, and </a:t>
            </a:r>
          </a:p>
          <a:p>
            <a:pPr>
              <a:spcBef>
                <a:spcPct val="50000"/>
              </a:spcBef>
            </a:pPr>
            <a:r>
              <a:rPr lang="en-US" sz="2800" b="1" u="sng" dirty="0" smtClean="0">
                <a:latin typeface="Tw Cen MT" panose="020B0602020104020603" pitchFamily="34" charset="0"/>
                <a:cs typeface="Times New Roman" pitchFamily="18" charset="0"/>
              </a:rPr>
              <a:t>nitrogen</a:t>
            </a:r>
            <a:r>
              <a:rPr lang="en-US" sz="2800" b="1" dirty="0" smtClean="0">
                <a:latin typeface="Tw Cen MT" panose="020B0602020104020603" pitchFamily="34" charset="0"/>
                <a:cs typeface="Times New Roman" pitchFamily="18" charset="0"/>
              </a:rPr>
              <a:t> </a:t>
            </a:r>
            <a:r>
              <a:rPr lang="en-US" sz="2800" b="1" u="sng" dirty="0" smtClean="0">
                <a:latin typeface="Tw Cen MT" panose="020B0602020104020603" pitchFamily="34" charset="0"/>
                <a:cs typeface="Times New Roman" pitchFamily="18" charset="0"/>
              </a:rPr>
              <a:t>base</a:t>
            </a:r>
            <a:r>
              <a:rPr lang="en-US" sz="2800" b="1" dirty="0" smtClean="0">
                <a:latin typeface="Tw Cen MT" panose="020B0602020104020603" pitchFamily="34" charset="0"/>
                <a:cs typeface="Times New Roman" pitchFamily="18" charset="0"/>
              </a:rPr>
              <a:t>.</a:t>
            </a:r>
            <a:endParaRPr lang="en-US" sz="2800" b="1" dirty="0">
              <a:latin typeface="Tw Cen MT" panose="020B0602020104020603"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Nucleic Acids</a:t>
            </a:r>
            <a:endParaRPr lang="en-US" dirty="0">
              <a:ea typeface="+mj-ea"/>
              <a:cs typeface="+mj-cs"/>
            </a:endParaRPr>
          </a:p>
        </p:txBody>
      </p:sp>
      <p:sp>
        <p:nvSpPr>
          <p:cNvPr id="37891" name="Content Placeholder 2"/>
          <p:cNvSpPr>
            <a:spLocks noGrp="1"/>
          </p:cNvSpPr>
          <p:nvPr>
            <p:ph sz="quarter" idx="1"/>
          </p:nvPr>
        </p:nvSpPr>
        <p:spPr>
          <a:xfrm>
            <a:off x="457200" y="1600200"/>
            <a:ext cx="7467600" cy="4873625"/>
          </a:xfrm>
        </p:spPr>
        <p:txBody>
          <a:bodyPr/>
          <a:lstStyle/>
          <a:p>
            <a:pPr eaLnBrk="1" hangingPunct="1"/>
            <a:r>
              <a:rPr lang="en-US" altLang="en-US" smtClean="0"/>
              <a:t>Structure of Nucleic Acids</a:t>
            </a:r>
          </a:p>
          <a:p>
            <a:pPr lvl="1" eaLnBrk="1" hangingPunct="1"/>
            <a:r>
              <a:rPr lang="en-US" altLang="en-US" smtClean="0"/>
              <a:t>Contains: hydrogen, oxygen, nitrogen, carbon, and phosphorus</a:t>
            </a:r>
          </a:p>
          <a:p>
            <a:pPr lvl="1" eaLnBrk="1" hangingPunct="1"/>
            <a:r>
              <a:rPr lang="en-US" altLang="en-US" smtClean="0"/>
              <a:t>Monomer = Nucleotide</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78163"/>
            <a:ext cx="61722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609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Nucleic Acids</a:t>
            </a:r>
            <a:endParaRPr lang="en-US" dirty="0">
              <a:ea typeface="+mj-ea"/>
              <a:cs typeface="+mj-cs"/>
            </a:endParaRPr>
          </a:p>
        </p:txBody>
      </p:sp>
      <p:sp>
        <p:nvSpPr>
          <p:cNvPr id="44034" name="Content Placeholder 2"/>
          <p:cNvSpPr>
            <a:spLocks noGrp="1"/>
          </p:cNvSpPr>
          <p:nvPr>
            <p:ph sz="quarter" idx="1"/>
          </p:nvPr>
        </p:nvSpPr>
        <p:spPr>
          <a:xfrm>
            <a:off x="457200" y="1600200"/>
            <a:ext cx="7467600" cy="4873625"/>
          </a:xfrm>
        </p:spPr>
        <p:txBody>
          <a:bodyPr/>
          <a:lstStyle/>
          <a:p>
            <a:pPr eaLnBrk="1" hangingPunct="1"/>
            <a:r>
              <a:rPr lang="en-US" altLang="en-US" smtClean="0"/>
              <a:t>Polymer = Nucleic Acid</a:t>
            </a:r>
          </a:p>
          <a:p>
            <a:pPr lvl="1" eaLnBrk="1" hangingPunct="1"/>
            <a:r>
              <a:rPr lang="en-US" altLang="en-US" smtClean="0"/>
              <a:t>Examples: DNA and RNA</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2632075"/>
            <a:ext cx="44196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733425" y="3579813"/>
            <a:ext cx="1741488" cy="936625"/>
          </a:xfrm>
          <a:prstGeom prst="rect">
            <a:avLst/>
          </a:prstGeom>
        </p:spPr>
        <p:txBody>
          <a:bodyPr>
            <a:normAutofit fontScale="92500" lnSpcReduction="20000"/>
          </a:bodyPr>
          <a:lstStyle/>
          <a:p>
            <a:pPr marL="274320" indent="-274320" fontAlgn="auto">
              <a:spcBef>
                <a:spcPts val="600"/>
              </a:spcBef>
              <a:spcAft>
                <a:spcPts val="0"/>
              </a:spcAft>
              <a:buClr>
                <a:schemeClr val="accent1"/>
              </a:buClr>
              <a:buSzPct val="70000"/>
              <a:defRPr/>
            </a:pPr>
            <a:r>
              <a:rPr lang="en-US" sz="3600" b="1" dirty="0">
                <a:latin typeface="Calibri" pitchFamily="34" charset="0"/>
                <a:ea typeface="+mn-ea"/>
              </a:rPr>
              <a:t>RNA=&gt;</a:t>
            </a:r>
          </a:p>
          <a:p>
            <a:pPr marL="274320" indent="-274320" fontAlgn="auto">
              <a:spcBef>
                <a:spcPts val="600"/>
              </a:spcBef>
              <a:spcAft>
                <a:spcPts val="0"/>
              </a:spcAft>
              <a:buClr>
                <a:schemeClr val="accent1"/>
              </a:buClr>
              <a:buSzPct val="70000"/>
              <a:defRPr/>
            </a:pPr>
            <a:r>
              <a:rPr lang="en-US" sz="2800" b="1" dirty="0">
                <a:latin typeface="Calibri" pitchFamily="34" charset="0"/>
                <a:ea typeface="+mn-ea"/>
              </a:rPr>
              <a:t>r</a:t>
            </a:r>
            <a:r>
              <a:rPr lang="en-US" sz="2800" b="1" dirty="0" err="1">
                <a:latin typeface="Calibri" pitchFamily="34" charset="0"/>
                <a:ea typeface="+mn-ea"/>
              </a:rPr>
              <a:t>ibose</a:t>
            </a:r>
            <a:r>
              <a:rPr lang="en-US" sz="2800" b="1" dirty="0">
                <a:latin typeface="Calibri" pitchFamily="34" charset="0"/>
                <a:ea typeface="+mn-ea"/>
              </a:rPr>
              <a:t> acid</a:t>
            </a:r>
          </a:p>
        </p:txBody>
      </p:sp>
      <p:sp>
        <p:nvSpPr>
          <p:cNvPr id="6" name="Content Placeholder 2"/>
          <p:cNvSpPr txBox="1">
            <a:spLocks/>
          </p:cNvSpPr>
          <p:nvPr/>
        </p:nvSpPr>
        <p:spPr>
          <a:xfrm>
            <a:off x="6553200" y="3624263"/>
            <a:ext cx="2143125" cy="938212"/>
          </a:xfrm>
          <a:prstGeom prst="rect">
            <a:avLst/>
          </a:prstGeom>
        </p:spPr>
        <p:txBody>
          <a:bodyPr>
            <a:normAutofit fontScale="62500" lnSpcReduction="20000"/>
          </a:bodyPr>
          <a:lstStyle/>
          <a:p>
            <a:pPr marL="274320" indent="-274320" algn="r" fontAlgn="auto">
              <a:spcBef>
                <a:spcPts val="600"/>
              </a:spcBef>
              <a:spcAft>
                <a:spcPts val="0"/>
              </a:spcAft>
              <a:buClr>
                <a:schemeClr val="accent1"/>
              </a:buClr>
              <a:buSzPct val="70000"/>
              <a:defRPr/>
            </a:pPr>
            <a:r>
              <a:rPr lang="en-US" sz="4600" b="1" dirty="0">
                <a:latin typeface="Calibri" pitchFamily="34" charset="0"/>
                <a:ea typeface="+mn-ea"/>
              </a:rPr>
              <a:t>&lt;=DNA</a:t>
            </a:r>
            <a:r>
              <a:rPr lang="en-US" sz="3600" b="1" dirty="0">
                <a:latin typeface="Calibri" pitchFamily="34" charset="0"/>
                <a:ea typeface="+mn-ea"/>
              </a:rPr>
              <a:t/>
            </a:r>
            <a:br>
              <a:rPr lang="en-US" sz="3600" b="1" dirty="0">
                <a:latin typeface="Calibri" pitchFamily="34" charset="0"/>
                <a:ea typeface="+mn-ea"/>
              </a:rPr>
            </a:br>
            <a:r>
              <a:rPr lang="en-US" sz="2900" b="1" dirty="0">
                <a:latin typeface="Calibri" pitchFamily="34" charset="0"/>
                <a:ea typeface="+mn-ea"/>
              </a:rPr>
              <a:t>deoxyribonucleic acid</a:t>
            </a:r>
          </a:p>
          <a:p>
            <a:pPr marL="274320" indent="-274320" fontAlgn="auto">
              <a:spcBef>
                <a:spcPts val="600"/>
              </a:spcBef>
              <a:spcAft>
                <a:spcPts val="0"/>
              </a:spcAft>
              <a:buClr>
                <a:schemeClr val="accent1"/>
              </a:buClr>
              <a:buSzPct val="70000"/>
              <a:defRPr/>
            </a:pPr>
            <a:endParaRPr lang="en-US" sz="2800" b="1" dirty="0">
              <a:latin typeface="Calibri" pitchFamily="34" charset="0"/>
              <a:ea typeface="+mn-ea"/>
            </a:endParaRPr>
          </a:p>
        </p:txBody>
      </p:sp>
    </p:spTree>
    <p:extLst>
      <p:ext uri="{BB962C8B-B14F-4D97-AF65-F5344CB8AC3E}">
        <p14:creationId xmlns:p14="http://schemas.microsoft.com/office/powerpoint/2010/main" val="2501752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Function of Nucleic Acids</a:t>
            </a:r>
            <a:endParaRPr lang="en-US" dirty="0">
              <a:ea typeface="+mj-ea"/>
              <a:cs typeface="+mj-cs"/>
            </a:endParaRPr>
          </a:p>
        </p:txBody>
      </p:sp>
      <p:sp>
        <p:nvSpPr>
          <p:cNvPr id="45058" name="Content Placeholder 2"/>
          <p:cNvSpPr>
            <a:spLocks noGrp="1"/>
          </p:cNvSpPr>
          <p:nvPr>
            <p:ph sz="quarter" idx="1"/>
          </p:nvPr>
        </p:nvSpPr>
        <p:spPr>
          <a:xfrm>
            <a:off x="457200" y="1600200"/>
            <a:ext cx="7467600" cy="4873625"/>
          </a:xfrm>
        </p:spPr>
        <p:txBody>
          <a:bodyPr/>
          <a:lstStyle/>
          <a:p>
            <a:pPr eaLnBrk="1" hangingPunct="1"/>
            <a:r>
              <a:rPr lang="en-US" altLang="en-US" smtClean="0"/>
              <a:t>Stores and transmits genetic (hereditary) information.</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2590800"/>
            <a:ext cx="46815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73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83880" cy="1051560"/>
          </a:xfrm>
        </p:spPr>
        <p:txBody>
          <a:bodyPr/>
          <a:lstStyle/>
          <a:p>
            <a:r>
              <a:rPr lang="en-US" dirty="0" smtClean="0">
                <a:solidFill>
                  <a:srgbClr val="7030A0"/>
                </a:solidFill>
              </a:rPr>
              <a:t>What is matter made of?</a:t>
            </a:r>
            <a:endParaRPr lang="en-US" dirty="0">
              <a:solidFill>
                <a:srgbClr val="7030A0"/>
              </a:solidFill>
            </a:endParaRPr>
          </a:p>
        </p:txBody>
      </p:sp>
      <p:sp>
        <p:nvSpPr>
          <p:cNvPr id="3" name="Content Placeholder 2"/>
          <p:cNvSpPr>
            <a:spLocks noGrp="1"/>
          </p:cNvSpPr>
          <p:nvPr>
            <p:ph idx="1"/>
          </p:nvPr>
        </p:nvSpPr>
        <p:spPr>
          <a:xfrm>
            <a:off x="579120" y="1143000"/>
            <a:ext cx="8183880" cy="4187952"/>
          </a:xfrm>
        </p:spPr>
        <p:txBody>
          <a:bodyPr/>
          <a:lstStyle/>
          <a:p>
            <a:pPr marL="514350" lvl="0" indent="-514350">
              <a:buAutoNum type="arabicPeriod"/>
            </a:pPr>
            <a:r>
              <a:rPr lang="en-US" b="1" dirty="0" smtClean="0">
                <a:latin typeface="Calibri" pitchFamily="34" charset="0"/>
                <a:cs typeface="Calibri" pitchFamily="34" charset="0"/>
              </a:rPr>
              <a:t>All matter is made of atoms.</a:t>
            </a:r>
          </a:p>
          <a:p>
            <a:pPr marL="797814" lvl="1" indent="-514350">
              <a:buFont typeface="+mj-lt"/>
              <a:buAutoNum type="alphaLcPeriod"/>
            </a:pPr>
            <a:r>
              <a:rPr lang="en-US" b="1" dirty="0" smtClean="0">
                <a:latin typeface="Calibri" pitchFamily="34" charset="0"/>
                <a:cs typeface="Calibri" pitchFamily="34" charset="0"/>
              </a:rPr>
              <a:t>Atoms are the smallest unit of matter. </a:t>
            </a:r>
          </a:p>
          <a:p>
            <a:pPr marL="514350" indent="-514350">
              <a:buAutoNum type="arabicPeriod"/>
            </a:pPr>
            <a:r>
              <a:rPr lang="en-US" b="1" dirty="0" smtClean="0">
                <a:latin typeface="Calibri" pitchFamily="34" charset="0"/>
                <a:cs typeface="Calibri" pitchFamily="34" charset="0"/>
              </a:rPr>
              <a:t>Each type of atom is an element.</a:t>
            </a:r>
          </a:p>
          <a:p>
            <a:pPr marL="797814" lvl="1" indent="-514350">
              <a:buFont typeface="+mj-lt"/>
              <a:buAutoNum type="alphaLcPeriod"/>
            </a:pPr>
            <a:r>
              <a:rPr lang="en-US" b="1" dirty="0" smtClean="0">
                <a:latin typeface="Calibri" pitchFamily="34" charset="0"/>
                <a:cs typeface="Calibri" pitchFamily="34" charset="0"/>
              </a:rPr>
              <a:t>An element cannot be broken down into a simpler substance. </a:t>
            </a:r>
          </a:p>
          <a:p>
            <a:pPr lvl="0">
              <a:buNone/>
            </a:pPr>
            <a:endParaRPr lang="en-US" b="1" dirty="0" smtClean="0">
              <a:latin typeface="Calibri" pitchFamily="34" charset="0"/>
              <a:cs typeface="Calibri" pitchFamily="34" charset="0"/>
            </a:endParaRP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DEDEDE">
                  <a:shade val="50000"/>
                </a:srgbClr>
              </a:solidFill>
              <a:effectLst/>
              <a:uLnTx/>
              <a:uFillTx/>
              <a:latin typeface="Times" pitchFamily="18" charset="0"/>
              <a:ea typeface="+mn-ea"/>
              <a:cs typeface="+mn-cs"/>
            </a:endParaRPr>
          </a:p>
        </p:txBody>
      </p:sp>
      <p:pic>
        <p:nvPicPr>
          <p:cNvPr id="5" name="Picture 4" descr="http://reich-chemistry.wikispaces.com/file/view/c-atom_e.gif/43875981/c-atom_e.gif"/>
          <p:cNvPicPr>
            <a:picLocks noChangeAspect="1" noChangeArrowheads="1"/>
          </p:cNvPicPr>
          <p:nvPr/>
        </p:nvPicPr>
        <p:blipFill>
          <a:blip r:embed="rId2" cstate="print"/>
          <a:srcRect/>
          <a:stretch>
            <a:fillRect/>
          </a:stretch>
        </p:blipFill>
        <p:spPr bwMode="auto">
          <a:xfrm>
            <a:off x="3505200" y="3505200"/>
            <a:ext cx="3352800" cy="2794000"/>
          </a:xfrm>
          <a:prstGeom prst="rect">
            <a:avLst/>
          </a:prstGeom>
          <a:noFill/>
        </p:spPr>
      </p:pic>
    </p:spTree>
    <p:extLst>
      <p:ext uri="{BB962C8B-B14F-4D97-AF65-F5344CB8AC3E}">
        <p14:creationId xmlns:p14="http://schemas.microsoft.com/office/powerpoint/2010/main" val="12986077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42594"/>
            <a:ext cx="8382000" cy="1371600"/>
          </a:xfrm>
        </p:spPr>
        <p:txBody>
          <a:bodyPr>
            <a:normAutofit fontScale="90000"/>
          </a:bodyPr>
          <a:lstStyle/>
          <a:p>
            <a:r>
              <a:rPr lang="en-US" dirty="0" smtClean="0">
                <a:latin typeface="Bernard MT Condensed" pitchFamily="18" charset="0"/>
                <a:cs typeface="Times New Roman" pitchFamily="18" charset="0"/>
              </a:rPr>
              <a:t>What vocabulary words can be used to describe this picture? (monomer vs. polymer)</a:t>
            </a:r>
            <a:endParaRPr lang="en-US" dirty="0">
              <a:latin typeface="Bernard MT Condensed" pitchFamily="18" charset="0"/>
              <a:cs typeface="Times New Roman" pitchFamily="18" charset="0"/>
            </a:endParaRPr>
          </a:p>
        </p:txBody>
      </p:sp>
      <p:pic>
        <p:nvPicPr>
          <p:cNvPr id="4" name="Content Placeholder 3" descr="polymer.png"/>
          <p:cNvPicPr>
            <a:picLocks noGrp="1" noChangeAspect="1"/>
          </p:cNvPicPr>
          <p:nvPr>
            <p:ph idx="1"/>
          </p:nvPr>
        </p:nvPicPr>
        <p:blipFill>
          <a:blip r:embed="rId2" cstate="print"/>
          <a:stretch>
            <a:fillRect/>
          </a:stretch>
        </p:blipFill>
        <p:spPr>
          <a:xfrm>
            <a:off x="457200" y="1981200"/>
            <a:ext cx="8229600" cy="3581400"/>
          </a:xfrm>
        </p:spPr>
      </p:pic>
      <p:sp>
        <p:nvSpPr>
          <p:cNvPr id="3" name="TextBox 2"/>
          <p:cNvSpPr txBox="1"/>
          <p:nvPr/>
        </p:nvSpPr>
        <p:spPr>
          <a:xfrm>
            <a:off x="4953000" y="4953000"/>
            <a:ext cx="3262432" cy="1015663"/>
          </a:xfrm>
          <a:prstGeom prst="rect">
            <a:avLst/>
          </a:prstGeom>
          <a:noFill/>
        </p:spPr>
        <p:txBody>
          <a:bodyPr wrap="none" rtlCol="0">
            <a:spAutoFit/>
          </a:bodyPr>
          <a:lstStyle/>
          <a:p>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Polymer</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534400" cy="4754563"/>
          </a:xfrm>
        </p:spPr>
        <p:txBody>
          <a:bodyPr>
            <a:normAutofit/>
          </a:bodyPr>
          <a:lstStyle/>
          <a:p>
            <a:pPr>
              <a:buNone/>
            </a:pPr>
            <a:r>
              <a:rPr lang="en-US" sz="2800" b="1" dirty="0" smtClean="0"/>
              <a:t>The most important macromolecules in organisms are made up of smaller units. Which is the correct pairing of a macromolecule and its smaller monomer?</a:t>
            </a:r>
          </a:p>
          <a:p>
            <a:pPr>
              <a:buNone/>
            </a:pPr>
            <a:endParaRPr lang="en-US" dirty="0">
              <a:solidFill>
                <a:schemeClr val="bg1"/>
              </a:solidFill>
            </a:endParaRPr>
          </a:p>
          <a:p>
            <a:pPr>
              <a:buNone/>
            </a:pPr>
            <a:endParaRPr lang="en-US" dirty="0" smtClean="0">
              <a:solidFill>
                <a:schemeClr val="bg1"/>
              </a:solidFill>
            </a:endParaRPr>
          </a:p>
          <a:p>
            <a:pPr>
              <a:buNone/>
            </a:pPr>
            <a:r>
              <a:rPr lang="en-US" sz="2800" b="1" dirty="0" smtClean="0"/>
              <a:t>A. Carbohydrate - nucleotide</a:t>
            </a:r>
          </a:p>
          <a:p>
            <a:pPr>
              <a:buNone/>
            </a:pPr>
            <a:r>
              <a:rPr lang="en-US" sz="2800" b="1" dirty="0" smtClean="0"/>
              <a:t>B. Nucleic acid – fatty acid</a:t>
            </a:r>
          </a:p>
          <a:p>
            <a:pPr>
              <a:buNone/>
            </a:pPr>
            <a:r>
              <a:rPr lang="en-US" sz="2800" b="1" dirty="0" smtClean="0"/>
              <a:t>C. Lipid – monosaccharide</a:t>
            </a:r>
          </a:p>
          <a:p>
            <a:pPr>
              <a:buNone/>
            </a:pPr>
            <a:r>
              <a:rPr lang="en-US" sz="2800" b="1" dirty="0" smtClean="0"/>
              <a:t>D. Protein - amino acid</a:t>
            </a:r>
            <a:endParaRPr lang="en-US" sz="2800" b="1" dirty="0"/>
          </a:p>
        </p:txBody>
      </p:sp>
      <p:sp>
        <p:nvSpPr>
          <p:cNvPr id="4" name="TextBox 3"/>
          <p:cNvSpPr txBox="1"/>
          <p:nvPr/>
        </p:nvSpPr>
        <p:spPr>
          <a:xfrm>
            <a:off x="6096000" y="3048000"/>
            <a:ext cx="1828800" cy="3770263"/>
          </a:xfrm>
          <a:prstGeom prst="rect">
            <a:avLst/>
          </a:prstGeom>
          <a:noFill/>
        </p:spPr>
        <p:txBody>
          <a:bodyPr wrap="square" rtlCol="0">
            <a:spAutoFit/>
          </a:bodyPr>
          <a:lstStyle/>
          <a:p>
            <a:r>
              <a:rPr lang="en-US" sz="23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r>
              <a:rPr lang="en-US" dirty="0" smtClean="0">
                <a:solidFill>
                  <a:schemeClr val="accent2">
                    <a:lumMod val="50000"/>
                  </a:schemeClr>
                </a:solidFill>
                <a:latin typeface="Bernard MT Condensed" pitchFamily="18" charset="0"/>
                <a:cs typeface="Times New Roman" pitchFamily="18" charset="0"/>
              </a:rPr>
              <a:t>What vocabulary words can be used to describe this picture? (Monomer vs. Polymer)</a:t>
            </a:r>
            <a:br>
              <a:rPr lang="en-US" dirty="0" smtClean="0">
                <a:solidFill>
                  <a:schemeClr val="accent2">
                    <a:lumMod val="50000"/>
                  </a:schemeClr>
                </a:solidFill>
                <a:latin typeface="Bernard MT Condensed" pitchFamily="18" charset="0"/>
                <a:cs typeface="Times New Roman" pitchFamily="18" charset="0"/>
              </a:rPr>
            </a:br>
            <a:r>
              <a:rPr lang="en-US" sz="6000" dirty="0" smtClean="0">
                <a:solidFill>
                  <a:schemeClr val="accent2">
                    <a:lumMod val="50000"/>
                  </a:schemeClr>
                </a:solidFill>
                <a:latin typeface="Bernard MT Condensed" pitchFamily="18" charset="0"/>
                <a:cs typeface="Times New Roman" pitchFamily="18" charset="0"/>
              </a:rPr>
              <a:t>C</a:t>
            </a:r>
            <a:r>
              <a:rPr lang="en-US" sz="4000" dirty="0" smtClean="0">
                <a:solidFill>
                  <a:schemeClr val="accent2">
                    <a:lumMod val="50000"/>
                  </a:schemeClr>
                </a:solidFill>
                <a:latin typeface="Bernard MT Condensed" pitchFamily="18" charset="0"/>
                <a:cs typeface="Times New Roman" pitchFamily="18" charset="0"/>
              </a:rPr>
              <a:t>6</a:t>
            </a:r>
            <a:r>
              <a:rPr lang="en-US" sz="6000" dirty="0" smtClean="0">
                <a:solidFill>
                  <a:schemeClr val="accent2">
                    <a:lumMod val="50000"/>
                  </a:schemeClr>
                </a:solidFill>
                <a:latin typeface="Bernard MT Condensed" pitchFamily="18" charset="0"/>
                <a:cs typeface="Times New Roman" pitchFamily="18" charset="0"/>
              </a:rPr>
              <a:t>H</a:t>
            </a:r>
            <a:r>
              <a:rPr lang="en-US" dirty="0" smtClean="0">
                <a:solidFill>
                  <a:schemeClr val="accent2">
                    <a:lumMod val="50000"/>
                  </a:schemeClr>
                </a:solidFill>
                <a:latin typeface="Bernard MT Condensed" pitchFamily="18" charset="0"/>
                <a:cs typeface="Times New Roman" pitchFamily="18" charset="0"/>
              </a:rPr>
              <a:t>1</a:t>
            </a:r>
            <a:r>
              <a:rPr lang="en-US" sz="4000" dirty="0" smtClean="0">
                <a:solidFill>
                  <a:schemeClr val="accent2">
                    <a:lumMod val="50000"/>
                  </a:schemeClr>
                </a:solidFill>
                <a:latin typeface="Bernard MT Condensed" pitchFamily="18" charset="0"/>
                <a:cs typeface="Times New Roman" pitchFamily="18" charset="0"/>
              </a:rPr>
              <a:t>2</a:t>
            </a:r>
            <a:r>
              <a:rPr lang="en-US" sz="6000" dirty="0" smtClean="0">
                <a:solidFill>
                  <a:schemeClr val="accent2">
                    <a:lumMod val="50000"/>
                  </a:schemeClr>
                </a:solidFill>
                <a:latin typeface="Bernard MT Condensed" pitchFamily="18" charset="0"/>
                <a:cs typeface="Times New Roman" pitchFamily="18" charset="0"/>
              </a:rPr>
              <a:t>O</a:t>
            </a:r>
            <a:r>
              <a:rPr lang="en-US" sz="4000" dirty="0" smtClean="0">
                <a:solidFill>
                  <a:schemeClr val="accent2">
                    <a:lumMod val="50000"/>
                  </a:schemeClr>
                </a:solidFill>
                <a:latin typeface="Bernard MT Condensed" pitchFamily="18" charset="0"/>
                <a:cs typeface="Times New Roman" pitchFamily="18" charset="0"/>
              </a:rPr>
              <a:t>6</a:t>
            </a:r>
            <a:r>
              <a:rPr lang="en-US" sz="4000" dirty="0" smtClean="0">
                <a:latin typeface="Bernard MT Condensed" pitchFamily="18" charset="0"/>
                <a:cs typeface="Times New Roman" pitchFamily="18" charset="0"/>
              </a:rPr>
              <a:t/>
            </a:r>
            <a:br>
              <a:rPr lang="en-US" sz="4000" dirty="0" smtClean="0">
                <a:latin typeface="Bernard MT Condensed" pitchFamily="18" charset="0"/>
                <a:cs typeface="Times New Roman" pitchFamily="18" charset="0"/>
              </a:rPr>
            </a:br>
            <a:endParaRPr lang="en-US" dirty="0">
              <a:latin typeface="Bernard MT Condensed" pitchFamily="18" charset="0"/>
              <a:cs typeface="Times New Roman" pitchFamily="18" charset="0"/>
            </a:endParaRPr>
          </a:p>
        </p:txBody>
      </p:sp>
      <p:pic>
        <p:nvPicPr>
          <p:cNvPr id="4" name="Content Placeholder 3" descr="glucose.jpg"/>
          <p:cNvPicPr>
            <a:picLocks noGrp="1" noChangeAspect="1"/>
          </p:cNvPicPr>
          <p:nvPr>
            <p:ph idx="1"/>
          </p:nvPr>
        </p:nvPicPr>
        <p:blipFill>
          <a:blip r:embed="rId2" cstate="print"/>
          <a:stretch>
            <a:fillRect/>
          </a:stretch>
        </p:blipFill>
        <p:spPr>
          <a:xfrm>
            <a:off x="1219200" y="2752928"/>
            <a:ext cx="4953000" cy="3647872"/>
          </a:xfrm>
        </p:spPr>
      </p:pic>
      <p:sp>
        <p:nvSpPr>
          <p:cNvPr id="5" name="TextBox 4"/>
          <p:cNvSpPr txBox="1"/>
          <p:nvPr/>
        </p:nvSpPr>
        <p:spPr>
          <a:xfrm>
            <a:off x="5410200" y="5334000"/>
            <a:ext cx="3698448" cy="1015663"/>
          </a:xfrm>
          <a:prstGeom prst="rect">
            <a:avLst/>
          </a:prstGeom>
          <a:noFill/>
        </p:spPr>
        <p:txBody>
          <a:bodyPr wrap="none" rtlCol="0">
            <a:spAutoFit/>
          </a:bodyPr>
          <a:lstStyle/>
          <a:p>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Monomer</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2237"/>
            <a:ext cx="8229600" cy="4906963"/>
          </a:xfrm>
        </p:spPr>
        <p:txBody>
          <a:bodyPr>
            <a:normAutofit lnSpcReduction="10000"/>
          </a:bodyPr>
          <a:lstStyle/>
          <a:p>
            <a:pPr algn="ctr">
              <a:buNone/>
            </a:pPr>
            <a:r>
              <a:rPr lang="en-US" dirty="0" smtClean="0">
                <a:solidFill>
                  <a:schemeClr val="bg1"/>
                </a:solidFill>
              </a:rPr>
              <a:t> </a:t>
            </a:r>
            <a:r>
              <a:rPr lang="en-US" sz="2800" dirty="0" smtClean="0">
                <a:solidFill>
                  <a:schemeClr val="accent2">
                    <a:lumMod val="50000"/>
                  </a:schemeClr>
                </a:solidFill>
              </a:rPr>
              <a:t>You are analyzing a compound in the laboratory. You find that it is made up of carbon, hydrogen, and oxygen in a ratio of two hydrogen atoms for each carbon atom. How will you classify the compound? </a:t>
            </a:r>
          </a:p>
          <a:p>
            <a:endParaRPr lang="en-US" sz="2800" dirty="0" smtClean="0">
              <a:solidFill>
                <a:schemeClr val="accent2">
                  <a:lumMod val="50000"/>
                </a:schemeClr>
              </a:solidFill>
            </a:endParaRPr>
          </a:p>
          <a:p>
            <a:pPr>
              <a:buNone/>
            </a:pPr>
            <a:r>
              <a:rPr lang="en-US" sz="2800" b="1" dirty="0" smtClean="0">
                <a:solidFill>
                  <a:schemeClr val="accent2">
                    <a:lumMod val="50000"/>
                  </a:schemeClr>
                </a:solidFill>
              </a:rPr>
              <a:t>A. lipid </a:t>
            </a:r>
          </a:p>
          <a:p>
            <a:pPr>
              <a:buNone/>
            </a:pPr>
            <a:r>
              <a:rPr lang="en-US" sz="2800" b="1" dirty="0" smtClean="0">
                <a:solidFill>
                  <a:schemeClr val="accent2">
                    <a:lumMod val="50000"/>
                  </a:schemeClr>
                </a:solidFill>
              </a:rPr>
              <a:t>B. protein </a:t>
            </a:r>
          </a:p>
          <a:p>
            <a:pPr>
              <a:buNone/>
            </a:pPr>
            <a:r>
              <a:rPr lang="en-US" sz="2800" b="1" dirty="0" smtClean="0">
                <a:solidFill>
                  <a:schemeClr val="accent2">
                    <a:lumMod val="50000"/>
                  </a:schemeClr>
                </a:solidFill>
              </a:rPr>
              <a:t>C. carbohydrate </a:t>
            </a:r>
          </a:p>
          <a:p>
            <a:pPr>
              <a:buNone/>
            </a:pPr>
            <a:r>
              <a:rPr lang="en-US" sz="2800" b="1" dirty="0" smtClean="0">
                <a:solidFill>
                  <a:schemeClr val="accent2">
                    <a:lumMod val="50000"/>
                  </a:schemeClr>
                </a:solidFill>
              </a:rPr>
              <a:t>D. nucleic acid </a:t>
            </a:r>
            <a:endParaRPr lang="en-US" sz="2800" dirty="0">
              <a:solidFill>
                <a:schemeClr val="accent2">
                  <a:lumMod val="50000"/>
                </a:schemeClr>
              </a:solidFill>
            </a:endParaRPr>
          </a:p>
        </p:txBody>
      </p:sp>
      <p:sp>
        <p:nvSpPr>
          <p:cNvPr id="4" name="Rectangle 3"/>
          <p:cNvSpPr/>
          <p:nvPr/>
        </p:nvSpPr>
        <p:spPr>
          <a:xfrm>
            <a:off x="4648200" y="3011537"/>
            <a:ext cx="2398413" cy="3770263"/>
          </a:xfrm>
          <a:prstGeom prst="rect">
            <a:avLst/>
          </a:prstGeom>
          <a:noFill/>
        </p:spPr>
        <p:txBody>
          <a:bodyPr wrap="none" lIns="91440" tIns="45720" rIns="91440" bIns="45720">
            <a:spAutoFit/>
          </a:bodyPr>
          <a:lstStyle/>
          <a:p>
            <a:pPr algn="ctr"/>
            <a:r>
              <a:rPr lang="en-US" sz="239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endParaRPr lang="en-US" sz="239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play a game</a:t>
            </a:r>
            <a:endParaRPr lang="en-US" dirty="0"/>
          </a:p>
        </p:txBody>
      </p:sp>
      <p:sp>
        <p:nvSpPr>
          <p:cNvPr id="3" name="Content Placeholder 2"/>
          <p:cNvSpPr>
            <a:spLocks noGrp="1"/>
          </p:cNvSpPr>
          <p:nvPr>
            <p:ph sz="quarter" idx="1"/>
          </p:nvPr>
        </p:nvSpPr>
        <p:spPr/>
        <p:txBody>
          <a:bodyPr/>
          <a:lstStyle/>
          <a:p>
            <a:r>
              <a:rPr lang="en-US" dirty="0" smtClean="0"/>
              <a:t>Let’s practice by having a little competition</a:t>
            </a:r>
          </a:p>
          <a:p>
            <a:r>
              <a:rPr lang="en-US" dirty="0" smtClean="0"/>
              <a:t>In your lab groups, you will try to answer the proteins and nucleic acids questions from your worksheet first</a:t>
            </a:r>
          </a:p>
          <a:p>
            <a:r>
              <a:rPr lang="en-US" dirty="0" smtClean="0"/>
              <a:t>When I say go, you will start question 1, raise your hand when you think you have the right answer</a:t>
            </a:r>
          </a:p>
          <a:p>
            <a:r>
              <a:rPr lang="en-US" dirty="0" smtClean="0"/>
              <a:t>Then I will move everyone to question 2…</a:t>
            </a:r>
          </a:p>
          <a:p>
            <a:r>
              <a:rPr lang="en-US" dirty="0" smtClean="0"/>
              <a:t>What are you fighting for?</a:t>
            </a:r>
          </a:p>
          <a:p>
            <a:r>
              <a:rPr lang="en-US" dirty="0" smtClean="0"/>
              <a:t>CANDY</a:t>
            </a:r>
          </a:p>
        </p:txBody>
      </p:sp>
    </p:spTree>
    <p:extLst>
      <p:ext uri="{BB962C8B-B14F-4D97-AF65-F5344CB8AC3E}">
        <p14:creationId xmlns:p14="http://schemas.microsoft.com/office/powerpoint/2010/main" val="25376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 and review time</a:t>
            </a:r>
            <a:endParaRPr lang="en-US" dirty="0"/>
          </a:p>
        </p:txBody>
      </p:sp>
      <p:sp>
        <p:nvSpPr>
          <p:cNvPr id="3" name="Content Placeholder 2"/>
          <p:cNvSpPr>
            <a:spLocks noGrp="1"/>
          </p:cNvSpPr>
          <p:nvPr>
            <p:ph sz="quarter" idx="1"/>
          </p:nvPr>
        </p:nvSpPr>
        <p:spPr/>
        <p:txBody>
          <a:bodyPr/>
          <a:lstStyle/>
          <a:p>
            <a:r>
              <a:rPr lang="en-US" dirty="0" smtClean="0"/>
              <a:t>Create your foldable following teacher directions</a:t>
            </a:r>
          </a:p>
          <a:p>
            <a:r>
              <a:rPr lang="en-US" dirty="0" smtClean="0"/>
              <a:t>Each flap must have the following information:</a:t>
            </a:r>
          </a:p>
          <a:p>
            <a:pPr lvl="1"/>
            <a:r>
              <a:rPr lang="en-US" dirty="0" smtClean="0"/>
              <a:t>Name</a:t>
            </a:r>
          </a:p>
          <a:p>
            <a:pPr lvl="1"/>
            <a:r>
              <a:rPr lang="en-US" dirty="0" smtClean="0"/>
              <a:t>Monomer and polymer</a:t>
            </a:r>
          </a:p>
          <a:p>
            <a:pPr lvl="1"/>
            <a:r>
              <a:rPr lang="en-US" dirty="0" smtClean="0"/>
              <a:t>Structure</a:t>
            </a:r>
          </a:p>
          <a:p>
            <a:pPr lvl="1"/>
            <a:r>
              <a:rPr lang="en-US" dirty="0" smtClean="0"/>
              <a:t>Function</a:t>
            </a:r>
          </a:p>
          <a:p>
            <a:pPr lvl="1"/>
            <a:r>
              <a:rPr lang="en-US" dirty="0" smtClean="0"/>
              <a:t>Examples of food with that macromolecule</a:t>
            </a:r>
          </a:p>
          <a:p>
            <a:pPr lvl="1"/>
            <a:r>
              <a:rPr lang="en-US" dirty="0" smtClean="0"/>
              <a:t>Unique characteristics we mentioned</a:t>
            </a:r>
          </a:p>
          <a:p>
            <a:pPr lvl="1"/>
            <a:r>
              <a:rPr lang="en-US" dirty="0" smtClean="0"/>
              <a:t>Why it is important to life</a:t>
            </a:r>
          </a:p>
          <a:p>
            <a:pPr lvl="1"/>
            <a:r>
              <a:rPr lang="en-US" dirty="0" smtClean="0"/>
              <a:t>Use color!</a:t>
            </a:r>
            <a:endParaRPr lang="en-US" dirty="0"/>
          </a:p>
        </p:txBody>
      </p:sp>
    </p:spTree>
    <p:extLst>
      <p:ext uri="{BB962C8B-B14F-4D97-AF65-F5344CB8AC3E}">
        <p14:creationId xmlns:p14="http://schemas.microsoft.com/office/powerpoint/2010/main" val="26890032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7476"/>
          <a:stretch/>
        </p:blipFill>
        <p:spPr>
          <a:xfrm rot="2364285">
            <a:off x="4380829" y="1246583"/>
            <a:ext cx="4360129" cy="2849108"/>
          </a:xfrm>
          <a:prstGeom prst="rect">
            <a:avLst/>
          </a:prstGeom>
        </p:spPr>
      </p:pic>
      <p:sp>
        <p:nvSpPr>
          <p:cNvPr id="3" name="Vertical Text Placeholder 2"/>
          <p:cNvSpPr>
            <a:spLocks noGrp="1"/>
          </p:cNvSpPr>
          <p:nvPr>
            <p:ph type="body" orient="vert" idx="1"/>
          </p:nvPr>
        </p:nvSpPr>
        <p:spPr>
          <a:xfrm>
            <a:off x="0" y="152400"/>
            <a:ext cx="6019800" cy="5851525"/>
          </a:xfrm>
        </p:spPr>
        <p:txBody>
          <a:bodyPr vert="horz">
            <a:normAutofit/>
          </a:bodyPr>
          <a:lstStyle/>
          <a:p>
            <a:r>
              <a:rPr lang="en-US" dirty="0" smtClean="0">
                <a:solidFill>
                  <a:schemeClr val="bg1"/>
                </a:solidFill>
              </a:rPr>
              <a:t>Clear off your desks.</a:t>
            </a:r>
          </a:p>
          <a:p>
            <a:pPr marL="0" indent="0">
              <a:buNone/>
            </a:pPr>
            <a:endParaRPr lang="en-US" sz="7200" dirty="0" smtClean="0">
              <a:solidFill>
                <a:schemeClr val="bg1"/>
              </a:solidFill>
              <a:latin typeface="Britannic Bold"/>
              <a:cs typeface="Britannic Bold"/>
            </a:endParaRPr>
          </a:p>
          <a:p>
            <a:pPr marL="0" indent="0" algn="ctr">
              <a:buNone/>
            </a:pPr>
            <a:r>
              <a:rPr lang="en-US" sz="7200" dirty="0" smtClean="0">
                <a:solidFill>
                  <a:schemeClr val="bg1"/>
                </a:solidFill>
                <a:latin typeface="Britannic Bold"/>
                <a:cs typeface="Britannic Bold"/>
              </a:rPr>
              <a:t>IT’S </a:t>
            </a:r>
          </a:p>
          <a:p>
            <a:pPr marL="0" indent="0" algn="ctr">
              <a:buNone/>
            </a:pPr>
            <a:r>
              <a:rPr lang="en-US" sz="7200" dirty="0" smtClean="0">
                <a:solidFill>
                  <a:schemeClr val="bg1"/>
                </a:solidFill>
                <a:latin typeface="Britannic Bold"/>
                <a:cs typeface="Britannic Bold"/>
              </a:rPr>
              <a:t>EXIT TICKET TIME!!!!</a:t>
            </a:r>
            <a:endParaRPr lang="en-US" sz="7200" dirty="0">
              <a:solidFill>
                <a:schemeClr val="bg1"/>
              </a:solidFill>
              <a:latin typeface="Britannic Bold"/>
              <a:cs typeface="Britannic Bold"/>
            </a:endParaRPr>
          </a:p>
        </p:txBody>
      </p:sp>
    </p:spTree>
    <p:extLst>
      <p:ext uri="{BB962C8B-B14F-4D97-AF65-F5344CB8AC3E}">
        <p14:creationId xmlns:p14="http://schemas.microsoft.com/office/powerpoint/2010/main" val="30366282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a:t>
            </a:r>
            <a:endParaRPr lang="en-US" dirty="0"/>
          </a:p>
        </p:txBody>
      </p:sp>
      <p:sp>
        <p:nvSpPr>
          <p:cNvPr id="3" name="Text Placeholder 2"/>
          <p:cNvSpPr>
            <a:spLocks noGrp="1"/>
          </p:cNvSpPr>
          <p:nvPr>
            <p:ph type="body" sz="half" idx="1"/>
          </p:nvPr>
        </p:nvSpPr>
        <p:spPr>
          <a:xfrm>
            <a:off x="685800" y="1981200"/>
            <a:ext cx="7315200" cy="4114800"/>
          </a:xfrm>
        </p:spPr>
        <p:txBody>
          <a:bodyPr>
            <a:normAutofit/>
          </a:bodyPr>
          <a:lstStyle/>
          <a:p>
            <a:r>
              <a:rPr lang="en-US" sz="3200" dirty="0" smtClean="0"/>
              <a:t>Complete macromolecule worksheet due next class</a:t>
            </a:r>
          </a:p>
          <a:p>
            <a:r>
              <a:rPr lang="en-US" sz="3200" dirty="0" smtClean="0"/>
              <a:t>Continue working on the protein and nucleic acid portion of your foldable if you didn’t finish in class</a:t>
            </a:r>
            <a:endParaRPr lang="en-US" sz="3200" dirty="0"/>
          </a:p>
        </p:txBody>
      </p:sp>
    </p:spTree>
    <p:extLst>
      <p:ext uri="{BB962C8B-B14F-4D97-AF65-F5344CB8AC3E}">
        <p14:creationId xmlns:p14="http://schemas.microsoft.com/office/powerpoint/2010/main" val="38316264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Text Placeholder 2"/>
          <p:cNvSpPr>
            <a:spLocks noGrp="1"/>
          </p:cNvSpPr>
          <p:nvPr>
            <p:ph type="body" sz="half" idx="1"/>
          </p:nvPr>
        </p:nvSpPr>
        <p:spPr/>
        <p:txBody>
          <a:bodyPr/>
          <a:lstStyle/>
          <a:p>
            <a:endParaRPr lang="en-US"/>
          </a:p>
        </p:txBody>
      </p:sp>
      <p:sp>
        <p:nvSpPr>
          <p:cNvPr id="4" name="Online Image Placeholder 3"/>
          <p:cNvSpPr>
            <a:spLocks noGrp="1"/>
          </p:cNvSpPr>
          <p:nvPr>
            <p:ph type="clipArt" sz="half" idx="2"/>
          </p:nvPr>
        </p:nvSpPr>
        <p:spPr/>
      </p:sp>
    </p:spTree>
    <p:extLst>
      <p:ext uri="{BB962C8B-B14F-4D97-AF65-F5344CB8AC3E}">
        <p14:creationId xmlns:p14="http://schemas.microsoft.com/office/powerpoint/2010/main" val="23706641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on page in journal</a:t>
            </a:r>
            <a:endParaRPr lang="en-US" dirty="0"/>
          </a:p>
        </p:txBody>
      </p:sp>
      <p:sp>
        <p:nvSpPr>
          <p:cNvPr id="3" name="Text Placeholder 2"/>
          <p:cNvSpPr>
            <a:spLocks noGrp="1"/>
          </p:cNvSpPr>
          <p:nvPr>
            <p:ph type="body" sz="half" idx="1"/>
          </p:nvPr>
        </p:nvSpPr>
        <p:spPr>
          <a:xfrm>
            <a:off x="685800" y="1981200"/>
            <a:ext cx="7543800" cy="4191000"/>
          </a:xfrm>
        </p:spPr>
        <p:txBody>
          <a:bodyPr>
            <a:normAutofit/>
          </a:bodyPr>
          <a:lstStyle/>
          <a:p>
            <a:pPr marL="0" indent="0">
              <a:buNone/>
            </a:pPr>
            <a:r>
              <a:rPr lang="en-US" sz="2400" dirty="0"/>
              <a:t>Water is essential for life. Its special properties make water the single most important molecule in plant life. Which of the following properties of water enables it to move from the roots to the leaves of plants?</a:t>
            </a:r>
          </a:p>
          <a:p>
            <a:pPr marL="0" indent="0">
              <a:buNone/>
            </a:pPr>
            <a:r>
              <a:rPr lang="en-US" sz="2400" b="1" dirty="0"/>
              <a:t>A. Water expands as it freezes.</a:t>
            </a:r>
            <a:endParaRPr lang="en-US" sz="2400" dirty="0"/>
          </a:p>
          <a:p>
            <a:pPr marL="0" indent="0">
              <a:buNone/>
            </a:pPr>
            <a:r>
              <a:rPr lang="en-US" sz="2400" b="1" dirty="0"/>
              <a:t>B. Water is an excellent solvent.</a:t>
            </a:r>
            <a:endParaRPr lang="en-US" sz="2400" dirty="0"/>
          </a:p>
          <a:p>
            <a:pPr marL="0" indent="0">
              <a:buNone/>
            </a:pPr>
            <a:r>
              <a:rPr lang="en-US" sz="2400" b="1" dirty="0"/>
              <a:t>C. Water exhibits cohesive behavior.</a:t>
            </a:r>
            <a:endParaRPr lang="en-US" sz="2400" dirty="0"/>
          </a:p>
          <a:p>
            <a:pPr marL="0" indent="0">
              <a:buNone/>
            </a:pPr>
            <a:r>
              <a:rPr lang="en-US" sz="2400" b="1" dirty="0"/>
              <a:t>D. Water is able to moderate temperature.</a:t>
            </a:r>
            <a:endParaRPr lang="en-US" sz="2400" dirty="0"/>
          </a:p>
          <a:p>
            <a:pPr marL="0" indent="0">
              <a:buNone/>
            </a:pPr>
            <a:endParaRPr lang="en-US" dirty="0"/>
          </a:p>
        </p:txBody>
      </p:sp>
    </p:spTree>
    <p:extLst>
      <p:ext uri="{BB962C8B-B14F-4D97-AF65-F5344CB8AC3E}">
        <p14:creationId xmlns:p14="http://schemas.microsoft.com/office/powerpoint/2010/main" val="3065868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DEDEDE">
                  <a:shade val="50000"/>
                </a:srgbClr>
              </a:solidFill>
              <a:effectLst/>
              <a:uLnTx/>
              <a:uFillTx/>
              <a:latin typeface="Times" pitchFamily="18" charset="0"/>
              <a:ea typeface="+mn-ea"/>
              <a:cs typeface="+mn-cs"/>
            </a:endParaRPr>
          </a:p>
        </p:txBody>
      </p:sp>
      <p:pic>
        <p:nvPicPr>
          <p:cNvPr id="49156" name="Picture 4" descr="http://i592.photobucket.com/albums/tt7/johnploggins/periodic_table_of_elements_2-2.jpg"/>
          <p:cNvPicPr>
            <a:picLocks noChangeAspect="1" noChangeArrowheads="1"/>
          </p:cNvPicPr>
          <p:nvPr/>
        </p:nvPicPr>
        <p:blipFill>
          <a:blip r:embed="rId2" cstate="print"/>
          <a:srcRect/>
          <a:stretch>
            <a:fillRect/>
          </a:stretch>
        </p:blipFill>
        <p:spPr bwMode="auto">
          <a:xfrm>
            <a:off x="9278" y="381000"/>
            <a:ext cx="9051217" cy="5334000"/>
          </a:xfrm>
          <a:prstGeom prst="rect">
            <a:avLst/>
          </a:prstGeom>
          <a:noFill/>
        </p:spPr>
      </p:pic>
    </p:spTree>
    <p:extLst>
      <p:ext uri="{BB962C8B-B14F-4D97-AF65-F5344CB8AC3E}">
        <p14:creationId xmlns:p14="http://schemas.microsoft.com/office/powerpoint/2010/main" val="8087772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Time!</a:t>
            </a:r>
            <a:endParaRPr lang="en-US" dirty="0"/>
          </a:p>
        </p:txBody>
      </p:sp>
      <p:sp>
        <p:nvSpPr>
          <p:cNvPr id="3" name="Text Placeholder 2"/>
          <p:cNvSpPr>
            <a:spLocks noGrp="1"/>
          </p:cNvSpPr>
          <p:nvPr>
            <p:ph type="body" sz="half" idx="1"/>
          </p:nvPr>
        </p:nvSpPr>
        <p:spPr/>
        <p:txBody>
          <a:bodyPr/>
          <a:lstStyle/>
          <a:p>
            <a:r>
              <a:rPr lang="en-US" dirty="0">
                <a:hlinkClick r:id="rId2"/>
              </a:rPr>
              <a:t>https://</a:t>
            </a:r>
            <a:r>
              <a:rPr lang="en-US" dirty="0" smtClean="0">
                <a:hlinkClick r:id="rId2"/>
              </a:rPr>
              <a:t>www.youtube.com/watch?v=YO244P1e9QM</a:t>
            </a:r>
            <a:endParaRPr lang="en-US" dirty="0" smtClean="0"/>
          </a:p>
          <a:p>
            <a:endParaRPr lang="en-US" dirty="0"/>
          </a:p>
        </p:txBody>
      </p:sp>
      <p:sp>
        <p:nvSpPr>
          <p:cNvPr id="4" name="Online Image Placeholder 3"/>
          <p:cNvSpPr>
            <a:spLocks noGrp="1"/>
          </p:cNvSpPr>
          <p:nvPr>
            <p:ph type="clipArt" sz="half" idx="2"/>
          </p:nvPr>
        </p:nvSpPr>
        <p:spPr/>
      </p:sp>
    </p:spTree>
    <p:extLst>
      <p:ext uri="{BB962C8B-B14F-4D97-AF65-F5344CB8AC3E}">
        <p14:creationId xmlns:p14="http://schemas.microsoft.com/office/powerpoint/2010/main" val="27810327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0450"/>
          <a:ext cx="9144000" cy="564515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37446">
                <a:tc>
                  <a:txBody>
                    <a:bodyPr/>
                    <a:lstStyle/>
                    <a:p>
                      <a:r>
                        <a:rPr lang="en-US" sz="1800" dirty="0" smtClean="0"/>
                        <a:t>Macro- Molecule</a:t>
                      </a:r>
                      <a:endParaRPr lang="en-US" sz="1800" dirty="0"/>
                    </a:p>
                  </a:txBody>
                  <a:tcPr marT="45722" marB="45722"/>
                </a:tc>
                <a:tc>
                  <a:txBody>
                    <a:bodyPr/>
                    <a:lstStyle/>
                    <a:p>
                      <a:r>
                        <a:rPr lang="en-US" sz="1800" dirty="0" smtClean="0"/>
                        <a:t>Structure</a:t>
                      </a:r>
                      <a:endParaRPr lang="en-US" sz="1800" dirty="0"/>
                    </a:p>
                  </a:txBody>
                  <a:tcPr marT="45722" marB="45722"/>
                </a:tc>
                <a:tc>
                  <a:txBody>
                    <a:bodyPr/>
                    <a:lstStyle/>
                    <a:p>
                      <a:r>
                        <a:rPr lang="en-US" sz="1800" dirty="0" smtClean="0"/>
                        <a:t>Monomer</a:t>
                      </a:r>
                      <a:endParaRPr lang="en-US" sz="1800" dirty="0"/>
                    </a:p>
                  </a:txBody>
                  <a:tcPr marT="45722" marB="45722"/>
                </a:tc>
                <a:tc>
                  <a:txBody>
                    <a:bodyPr/>
                    <a:lstStyle/>
                    <a:p>
                      <a:r>
                        <a:rPr lang="en-US" sz="1800" dirty="0" smtClean="0"/>
                        <a:t>Function</a:t>
                      </a:r>
                      <a:endParaRPr lang="en-US" sz="1800" dirty="0"/>
                    </a:p>
                  </a:txBody>
                  <a:tcPr marT="45722" marB="45722"/>
                </a:tc>
                <a:tc>
                  <a:txBody>
                    <a:bodyPr/>
                    <a:lstStyle/>
                    <a:p>
                      <a:r>
                        <a:rPr lang="en-US" sz="1800" dirty="0" smtClean="0"/>
                        <a:t>Food/ Example</a:t>
                      </a:r>
                      <a:endParaRPr lang="en-US" sz="1800" dirty="0"/>
                    </a:p>
                  </a:txBody>
                  <a:tcPr marT="45722" marB="45722"/>
                </a:tc>
                <a:extLst>
                  <a:ext uri="{0D108BD9-81ED-4DB2-BD59-A6C34878D82A}">
                    <a16:rowId xmlns:a16="http://schemas.microsoft.com/office/drawing/2014/main" val="10000"/>
                  </a:ext>
                </a:extLst>
              </a:tr>
              <a:tr h="1091420">
                <a:tc>
                  <a:txBody>
                    <a:bodyPr/>
                    <a:lstStyle/>
                    <a:p>
                      <a:r>
                        <a:rPr lang="en-US" sz="1800" dirty="0" smtClean="0"/>
                        <a:t>Carbohydrates</a:t>
                      </a:r>
                      <a:endParaRPr lang="en-US" sz="1800" dirty="0"/>
                    </a:p>
                  </a:txBody>
                  <a:tcPr marT="45722" marB="45722"/>
                </a:tc>
                <a:tc>
                  <a:txBody>
                    <a:bodyPr/>
                    <a:lstStyle/>
                    <a:p>
                      <a:endParaRPr lang="en-US" sz="1800"/>
                    </a:p>
                  </a:txBody>
                  <a:tcPr marT="45722" marB="45722"/>
                </a:tc>
                <a:tc>
                  <a:txBody>
                    <a:bodyPr/>
                    <a:lstStyle/>
                    <a:p>
                      <a:endParaRPr lang="en-US" sz="1800" dirty="0"/>
                    </a:p>
                  </a:txBody>
                  <a:tcPr marT="45722" marB="45722"/>
                </a:tc>
                <a:tc>
                  <a:txBody>
                    <a:bodyPr/>
                    <a:lstStyle/>
                    <a:p>
                      <a:endParaRPr lang="en-US" sz="1800"/>
                    </a:p>
                  </a:txBody>
                  <a:tcPr marT="45722" marB="45722"/>
                </a:tc>
                <a:tc>
                  <a:txBody>
                    <a:bodyPr/>
                    <a:lstStyle/>
                    <a:p>
                      <a:endParaRPr lang="en-US" sz="1800"/>
                    </a:p>
                  </a:txBody>
                  <a:tcPr marT="45722" marB="45722"/>
                </a:tc>
                <a:extLst>
                  <a:ext uri="{0D108BD9-81ED-4DB2-BD59-A6C34878D82A}">
                    <a16:rowId xmlns:a16="http://schemas.microsoft.com/office/drawing/2014/main" val="10001"/>
                  </a:ext>
                </a:extLst>
              </a:tr>
              <a:tr h="1143042">
                <a:tc>
                  <a:txBody>
                    <a:bodyPr/>
                    <a:lstStyle/>
                    <a:p>
                      <a:r>
                        <a:rPr lang="en-US" sz="1800" dirty="0" smtClean="0"/>
                        <a:t>Proteins</a:t>
                      </a:r>
                      <a:endParaRPr lang="en-US" sz="1800" dirty="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extLst>
                  <a:ext uri="{0D108BD9-81ED-4DB2-BD59-A6C34878D82A}">
                    <a16:rowId xmlns:a16="http://schemas.microsoft.com/office/drawing/2014/main" val="10002"/>
                  </a:ext>
                </a:extLst>
              </a:tr>
              <a:tr h="1143042">
                <a:tc>
                  <a:txBody>
                    <a:bodyPr/>
                    <a:lstStyle/>
                    <a:p>
                      <a:r>
                        <a:rPr lang="en-US" sz="1800" dirty="0" smtClean="0"/>
                        <a:t>Lipids </a:t>
                      </a:r>
                      <a:endParaRPr lang="en-US" sz="1800" dirty="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dirty="0"/>
                    </a:p>
                  </a:txBody>
                  <a:tcPr marT="45722" marB="45722"/>
                </a:tc>
                <a:extLst>
                  <a:ext uri="{0D108BD9-81ED-4DB2-BD59-A6C34878D82A}">
                    <a16:rowId xmlns:a16="http://schemas.microsoft.com/office/drawing/2014/main" val="10003"/>
                  </a:ext>
                </a:extLst>
              </a:tr>
              <a:tr h="1530201">
                <a:tc>
                  <a:txBody>
                    <a:bodyPr/>
                    <a:lstStyle/>
                    <a:p>
                      <a:r>
                        <a:rPr lang="en-US" sz="1800" dirty="0" smtClean="0"/>
                        <a:t>Nucleic Acids</a:t>
                      </a:r>
                      <a:endParaRPr lang="en-US" sz="1800" dirty="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a:p>
                  </a:txBody>
                  <a:tcPr marT="45722" marB="45722"/>
                </a:tc>
                <a:tc>
                  <a:txBody>
                    <a:bodyPr/>
                    <a:lstStyle/>
                    <a:p>
                      <a:endParaRPr lang="en-US" sz="1800" dirty="0"/>
                    </a:p>
                  </a:txBody>
                  <a:tcPr marT="45722" marB="45722"/>
                </a:tc>
                <a:extLst>
                  <a:ext uri="{0D108BD9-81ED-4DB2-BD59-A6C34878D82A}">
                    <a16:rowId xmlns:a16="http://schemas.microsoft.com/office/drawing/2014/main" val="10004"/>
                  </a:ext>
                </a:extLst>
              </a:tr>
            </a:tbl>
          </a:graphicData>
        </a:graphic>
      </p:graphicFrame>
      <p:sp>
        <p:nvSpPr>
          <p:cNvPr id="3" name="Title 1"/>
          <p:cNvSpPr txBox="1">
            <a:spLocks/>
          </p:cNvSpPr>
          <p:nvPr/>
        </p:nvSpPr>
        <p:spPr>
          <a:xfrm>
            <a:off x="152400" y="381000"/>
            <a:ext cx="8839200" cy="685800"/>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04617B"/>
                </a:solidFill>
                <a:effectLst/>
                <a:uLnTx/>
                <a:uFillTx/>
                <a:latin typeface="Calibri"/>
                <a:ea typeface="+mn-ea"/>
                <a:cs typeface="+mn-cs"/>
              </a:rPr>
              <a:t>Draw this on </a:t>
            </a:r>
            <a:r>
              <a:rPr kumimoji="0" lang="en-US" sz="5000" b="0" i="0" u="none" strike="noStrike" kern="1200" cap="none" spc="0" normalizeH="0" baseline="0" noProof="0" dirty="0" smtClean="0">
                <a:ln>
                  <a:noFill/>
                </a:ln>
                <a:solidFill>
                  <a:srgbClr val="04617B"/>
                </a:solidFill>
                <a:effectLst/>
                <a:uLnTx/>
                <a:uFillTx/>
                <a:latin typeface="Calibri"/>
                <a:ea typeface="+mn-ea"/>
                <a:cs typeface="+mn-cs"/>
              </a:rPr>
              <a:t>page. </a:t>
            </a:r>
            <a:endParaRPr kumimoji="0" lang="en-US" sz="5000" b="0" i="0" u="none" strike="noStrike" kern="1200" cap="none" spc="0" normalizeH="0" baseline="0" noProof="0" dirty="0">
              <a:ln>
                <a:noFill/>
              </a:ln>
              <a:solidFill>
                <a:srgbClr val="04617B"/>
              </a:solidFill>
              <a:effectLst/>
              <a:uLnTx/>
              <a:uFillTx/>
              <a:latin typeface="Calibri"/>
              <a:ea typeface="+mn-ea"/>
              <a:cs typeface="+mn-cs"/>
            </a:endParaRPr>
          </a:p>
        </p:txBody>
      </p:sp>
    </p:spTree>
    <p:extLst>
      <p:ext uri="{BB962C8B-B14F-4D97-AF65-F5344CB8AC3E}">
        <p14:creationId xmlns:p14="http://schemas.microsoft.com/office/powerpoint/2010/main" val="11368198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762000"/>
          <a:ext cx="8534399" cy="59436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371599">
                  <a:extLst>
                    <a:ext uri="{9D8B030D-6E8A-4147-A177-3AD203B41FA5}">
                      <a16:colId xmlns:a16="http://schemas.microsoft.com/office/drawing/2014/main" val="20004"/>
                    </a:ext>
                  </a:extLst>
                </a:gridCol>
              </a:tblGrid>
              <a:tr h="381000">
                <a:tc>
                  <a:txBody>
                    <a:bodyPr/>
                    <a:lstStyle/>
                    <a:p>
                      <a:r>
                        <a:rPr lang="en-US" sz="2400" dirty="0" smtClean="0"/>
                        <a:t>Macro-molecule</a:t>
                      </a:r>
                      <a:endParaRPr lang="en-US" sz="2400" dirty="0"/>
                    </a:p>
                  </a:txBody>
                  <a:tcPr/>
                </a:tc>
                <a:tc>
                  <a:txBody>
                    <a:bodyPr/>
                    <a:lstStyle/>
                    <a:p>
                      <a:r>
                        <a:rPr lang="en-US" sz="2400" dirty="0" smtClean="0"/>
                        <a:t>Structure</a:t>
                      </a:r>
                      <a:endParaRPr lang="en-US" sz="2400" dirty="0"/>
                    </a:p>
                  </a:txBody>
                  <a:tcPr/>
                </a:tc>
                <a:tc>
                  <a:txBody>
                    <a:bodyPr/>
                    <a:lstStyle/>
                    <a:p>
                      <a:r>
                        <a:rPr lang="en-US" sz="2400" dirty="0" smtClean="0"/>
                        <a:t>Monomer</a:t>
                      </a:r>
                      <a:endParaRPr lang="en-US" sz="2400" dirty="0"/>
                    </a:p>
                  </a:txBody>
                  <a:tcPr/>
                </a:tc>
                <a:tc>
                  <a:txBody>
                    <a:bodyPr/>
                    <a:lstStyle/>
                    <a:p>
                      <a:r>
                        <a:rPr lang="en-US" sz="2400" dirty="0" smtClean="0"/>
                        <a:t>Function</a:t>
                      </a:r>
                      <a:endParaRPr lang="en-US" sz="2400" dirty="0"/>
                    </a:p>
                  </a:txBody>
                  <a:tcPr/>
                </a:tc>
                <a:tc>
                  <a:txBody>
                    <a:bodyPr/>
                    <a:lstStyle/>
                    <a:p>
                      <a:r>
                        <a:rPr lang="en-US" sz="2400" dirty="0" smtClean="0"/>
                        <a:t>Foods</a:t>
                      </a:r>
                      <a:endParaRPr lang="en-US" sz="2400" dirty="0"/>
                    </a:p>
                  </a:txBody>
                  <a:tcPr/>
                </a:tc>
                <a:extLst>
                  <a:ext uri="{0D108BD9-81ED-4DB2-BD59-A6C34878D82A}">
                    <a16:rowId xmlns:a16="http://schemas.microsoft.com/office/drawing/2014/main" val="10000"/>
                  </a:ext>
                </a:extLst>
              </a:tr>
              <a:tr h="777240">
                <a:tc>
                  <a:txBody>
                    <a:bodyPr/>
                    <a:lstStyle/>
                    <a:p>
                      <a:r>
                        <a:rPr lang="en-US" dirty="0" smtClean="0"/>
                        <a:t>Carbohydrates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a:p>
                  </a:txBody>
                  <a:tcPr/>
                </a:tc>
                <a:tc>
                  <a:txBody>
                    <a:bodyPr/>
                    <a:lstStyle/>
                    <a:p>
                      <a:r>
                        <a:rPr lang="en-US" dirty="0" smtClean="0"/>
                        <a:t>Glucose  or </a:t>
                      </a:r>
                    </a:p>
                    <a:p>
                      <a:r>
                        <a:rPr lang="en-US" dirty="0" err="1" smtClean="0"/>
                        <a:t>Monosaccaride</a:t>
                      </a:r>
                      <a:endParaRPr lang="en-US" dirty="0"/>
                    </a:p>
                  </a:txBody>
                  <a:tcPr/>
                </a:tc>
                <a:tc>
                  <a:txBody>
                    <a:bodyPr/>
                    <a:lstStyle/>
                    <a:p>
                      <a:r>
                        <a:rPr lang="en-US" dirty="0" smtClean="0"/>
                        <a:t>Quick Energy</a:t>
                      </a:r>
                      <a:endParaRPr lang="en-US" dirty="0"/>
                    </a:p>
                  </a:txBody>
                  <a:tcPr/>
                </a:tc>
                <a:tc>
                  <a:txBody>
                    <a:bodyPr/>
                    <a:lstStyle/>
                    <a:p>
                      <a:r>
                        <a:rPr lang="en-US" dirty="0" smtClean="0"/>
                        <a:t>Pasta,</a:t>
                      </a:r>
                    </a:p>
                    <a:p>
                      <a:r>
                        <a:rPr lang="en-US" dirty="0" smtClean="0"/>
                        <a:t>Honey, Sugar, Rice, Corn</a:t>
                      </a:r>
                      <a:r>
                        <a:rPr lang="en-US" baseline="0" dirty="0" smtClean="0"/>
                        <a:t> Starch, Potatoes</a:t>
                      </a:r>
                      <a:endParaRPr lang="en-US" dirty="0"/>
                    </a:p>
                  </a:txBody>
                  <a:tcPr/>
                </a:tc>
                <a:extLst>
                  <a:ext uri="{0D108BD9-81ED-4DB2-BD59-A6C34878D82A}">
                    <a16:rowId xmlns:a16="http://schemas.microsoft.com/office/drawing/2014/main" val="10001"/>
                  </a:ext>
                </a:extLst>
              </a:tr>
              <a:tr h="777240">
                <a:tc>
                  <a:txBody>
                    <a:bodyPr/>
                    <a:lstStyle/>
                    <a:p>
                      <a:r>
                        <a:rPr lang="en-US" dirty="0" smtClean="0"/>
                        <a:t>Proteins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r>
                        <a:rPr lang="en-US" dirty="0" smtClean="0"/>
                        <a:t>Amino</a:t>
                      </a:r>
                      <a:r>
                        <a:rPr lang="en-US" baseline="0" dirty="0" smtClean="0"/>
                        <a:t> Acids</a:t>
                      </a:r>
                      <a:endParaRPr lang="en-US" dirty="0"/>
                    </a:p>
                  </a:txBody>
                  <a:tcPr/>
                </a:tc>
                <a:tc>
                  <a:txBody>
                    <a:bodyPr/>
                    <a:lstStyle/>
                    <a:p>
                      <a:r>
                        <a:rPr lang="en-US" dirty="0" smtClean="0"/>
                        <a:t>Structure </a:t>
                      </a:r>
                      <a:r>
                        <a:rPr lang="en-US" baseline="0" dirty="0" smtClean="0"/>
                        <a:t> in cells.  Enzymes. </a:t>
                      </a:r>
                      <a:endParaRPr lang="en-US" dirty="0"/>
                    </a:p>
                  </a:txBody>
                  <a:tcPr/>
                </a:tc>
                <a:tc>
                  <a:txBody>
                    <a:bodyPr/>
                    <a:lstStyle/>
                    <a:p>
                      <a:r>
                        <a:rPr lang="en-US" dirty="0" smtClean="0"/>
                        <a:t>Meat, egg</a:t>
                      </a:r>
                      <a:r>
                        <a:rPr lang="en-US" baseline="0" dirty="0" smtClean="0"/>
                        <a:t> whites, beans</a:t>
                      </a:r>
                      <a:endParaRPr lang="en-US" dirty="0"/>
                    </a:p>
                  </a:txBody>
                  <a:tcPr/>
                </a:tc>
                <a:extLst>
                  <a:ext uri="{0D108BD9-81ED-4DB2-BD59-A6C34878D82A}">
                    <a16:rowId xmlns:a16="http://schemas.microsoft.com/office/drawing/2014/main" val="10002"/>
                  </a:ext>
                </a:extLst>
              </a:tr>
            </a:tbl>
          </a:graphicData>
        </a:graphic>
      </p:graphicFrame>
      <p:pic>
        <p:nvPicPr>
          <p:cNvPr id="5" name="Picture 5" descr="C:\Documents and Settings\Administrator\Desktop\crops\img5.jpg"/>
          <p:cNvPicPr>
            <a:picLocks noChangeAspect="1" noChangeArrowheads="1"/>
          </p:cNvPicPr>
          <p:nvPr/>
        </p:nvPicPr>
        <p:blipFill>
          <a:blip r:embed="rId2">
            <a:extLst>
              <a:ext uri="{28A0092B-C50C-407E-A947-70E740481C1C}">
                <a14:useLocalDpi xmlns:a14="http://schemas.microsoft.com/office/drawing/2010/main" val="0"/>
              </a:ext>
            </a:extLst>
          </a:blip>
          <a:srcRect r="36494" b="23944"/>
          <a:stretch>
            <a:fillRect/>
          </a:stretch>
        </p:blipFill>
        <p:spPr bwMode="auto">
          <a:xfrm>
            <a:off x="2057400" y="1676400"/>
            <a:ext cx="19637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nts and Settings\khyati.shah\My Documents\Chapter 2\untitled.JPG"/>
          <p:cNvPicPr>
            <a:picLocks noChangeAspect="1" noChangeArrowheads="1"/>
          </p:cNvPicPr>
          <p:nvPr/>
        </p:nvPicPr>
        <p:blipFill>
          <a:blip r:embed="rId3">
            <a:extLst>
              <a:ext uri="{28A0092B-C50C-407E-A947-70E740481C1C}">
                <a14:useLocalDpi xmlns:a14="http://schemas.microsoft.com/office/drawing/2010/main" val="0"/>
              </a:ext>
            </a:extLst>
          </a:blip>
          <a:srcRect l="20604" r="17583"/>
          <a:stretch>
            <a:fillRect/>
          </a:stretch>
        </p:blipFill>
        <p:spPr bwMode="auto">
          <a:xfrm>
            <a:off x="1905000" y="4267200"/>
            <a:ext cx="2297113"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21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p>
        </p:txBody>
      </p:sp>
      <p:graphicFrame>
        <p:nvGraphicFramePr>
          <p:cNvPr id="4" name="Table 3"/>
          <p:cNvGraphicFramePr>
            <a:graphicFrameLocks noGrp="1"/>
          </p:cNvGraphicFramePr>
          <p:nvPr/>
        </p:nvGraphicFramePr>
        <p:xfrm>
          <a:off x="304800" y="762000"/>
          <a:ext cx="8534399" cy="59436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371599">
                  <a:extLst>
                    <a:ext uri="{9D8B030D-6E8A-4147-A177-3AD203B41FA5}">
                      <a16:colId xmlns:a16="http://schemas.microsoft.com/office/drawing/2014/main" val="20004"/>
                    </a:ext>
                  </a:extLst>
                </a:gridCol>
              </a:tblGrid>
              <a:tr h="381000">
                <a:tc>
                  <a:txBody>
                    <a:bodyPr/>
                    <a:lstStyle/>
                    <a:p>
                      <a:r>
                        <a:rPr lang="en-US" sz="2400" dirty="0" smtClean="0"/>
                        <a:t>Macro-molecule</a:t>
                      </a:r>
                      <a:endParaRPr lang="en-US" sz="2400" dirty="0"/>
                    </a:p>
                  </a:txBody>
                  <a:tcPr/>
                </a:tc>
                <a:tc>
                  <a:txBody>
                    <a:bodyPr/>
                    <a:lstStyle/>
                    <a:p>
                      <a:r>
                        <a:rPr lang="en-US" sz="2400" dirty="0" smtClean="0"/>
                        <a:t>Structure</a:t>
                      </a:r>
                      <a:endParaRPr lang="en-US" sz="2400" dirty="0"/>
                    </a:p>
                  </a:txBody>
                  <a:tcPr/>
                </a:tc>
                <a:tc>
                  <a:txBody>
                    <a:bodyPr/>
                    <a:lstStyle/>
                    <a:p>
                      <a:r>
                        <a:rPr lang="en-US" sz="2400" dirty="0" smtClean="0"/>
                        <a:t>Monomer</a:t>
                      </a:r>
                      <a:endParaRPr lang="en-US" sz="2400" dirty="0"/>
                    </a:p>
                  </a:txBody>
                  <a:tcPr/>
                </a:tc>
                <a:tc>
                  <a:txBody>
                    <a:bodyPr/>
                    <a:lstStyle/>
                    <a:p>
                      <a:r>
                        <a:rPr lang="en-US" sz="2400" dirty="0" smtClean="0"/>
                        <a:t>Function</a:t>
                      </a:r>
                      <a:endParaRPr lang="en-US" sz="2400" dirty="0"/>
                    </a:p>
                  </a:txBody>
                  <a:tcPr/>
                </a:tc>
                <a:tc>
                  <a:txBody>
                    <a:bodyPr/>
                    <a:lstStyle/>
                    <a:p>
                      <a:r>
                        <a:rPr lang="en-US" sz="2400" dirty="0" smtClean="0"/>
                        <a:t>Foods</a:t>
                      </a:r>
                      <a:endParaRPr lang="en-US" sz="2400" dirty="0"/>
                    </a:p>
                  </a:txBody>
                  <a:tcPr/>
                </a:tc>
                <a:extLst>
                  <a:ext uri="{0D108BD9-81ED-4DB2-BD59-A6C34878D82A}">
                    <a16:rowId xmlns:a16="http://schemas.microsoft.com/office/drawing/2014/main" val="10000"/>
                  </a:ext>
                </a:extLst>
              </a:tr>
              <a:tr h="777240">
                <a:tc>
                  <a:txBody>
                    <a:bodyPr/>
                    <a:lstStyle/>
                    <a:p>
                      <a:r>
                        <a:rPr lang="en-US" dirty="0" smtClean="0"/>
                        <a:t>Lipids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a:p>
                  </a:txBody>
                  <a:tcPr/>
                </a:tc>
                <a:tc>
                  <a:txBody>
                    <a:bodyPr/>
                    <a:lstStyle/>
                    <a:p>
                      <a:r>
                        <a:rPr lang="en-US" dirty="0" smtClean="0"/>
                        <a:t>Glycerol</a:t>
                      </a:r>
                      <a:r>
                        <a:rPr lang="en-US" baseline="0" dirty="0" smtClean="0"/>
                        <a:t> and Fatty Acids</a:t>
                      </a:r>
                      <a:endParaRPr lang="en-US" dirty="0"/>
                    </a:p>
                  </a:txBody>
                  <a:tcPr/>
                </a:tc>
                <a:tc>
                  <a:txBody>
                    <a:bodyPr/>
                    <a:lstStyle/>
                    <a:p>
                      <a:r>
                        <a:rPr lang="en-US" dirty="0" smtClean="0"/>
                        <a:t>Energy Storage</a:t>
                      </a:r>
                      <a:endParaRPr lang="en-US" dirty="0"/>
                    </a:p>
                  </a:txBody>
                  <a:tcPr/>
                </a:tc>
                <a:tc>
                  <a:txBody>
                    <a:bodyPr/>
                    <a:lstStyle/>
                    <a:p>
                      <a:r>
                        <a:rPr lang="en-US" dirty="0" smtClean="0"/>
                        <a:t>Butter,</a:t>
                      </a:r>
                      <a:r>
                        <a:rPr lang="en-US" baseline="0" dirty="0" smtClean="0"/>
                        <a:t> Grease, Oil</a:t>
                      </a:r>
                      <a:endParaRPr lang="en-US" dirty="0" smtClean="0"/>
                    </a:p>
                  </a:txBody>
                  <a:tcPr/>
                </a:tc>
                <a:extLst>
                  <a:ext uri="{0D108BD9-81ED-4DB2-BD59-A6C34878D82A}">
                    <a16:rowId xmlns:a16="http://schemas.microsoft.com/office/drawing/2014/main" val="10001"/>
                  </a:ext>
                </a:extLst>
              </a:tr>
              <a:tr h="777240">
                <a:tc>
                  <a:txBody>
                    <a:bodyPr/>
                    <a:lstStyle/>
                    <a:p>
                      <a:r>
                        <a:rPr lang="en-US" dirty="0" smtClean="0"/>
                        <a:t>Nucleic</a:t>
                      </a:r>
                      <a:r>
                        <a:rPr lang="en-US" baseline="0" dirty="0" smtClean="0"/>
                        <a:t> Acid</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r>
                        <a:rPr lang="en-US" dirty="0" smtClean="0"/>
                        <a:t>Nucleo</a:t>
                      </a:r>
                      <a:r>
                        <a:rPr lang="en-US" baseline="0" dirty="0" smtClean="0"/>
                        <a:t>tides</a:t>
                      </a:r>
                      <a:endParaRPr lang="en-US" dirty="0"/>
                    </a:p>
                  </a:txBody>
                  <a:tcPr/>
                </a:tc>
                <a:tc>
                  <a:txBody>
                    <a:bodyPr/>
                    <a:lstStyle/>
                    <a:p>
                      <a:r>
                        <a:rPr lang="en-US" dirty="0" smtClean="0"/>
                        <a:t>Store</a:t>
                      </a:r>
                      <a:r>
                        <a:rPr lang="en-US" baseline="0" dirty="0" smtClean="0"/>
                        <a:t> and transmit genetic information</a:t>
                      </a:r>
                      <a:endParaRPr lang="en-US" dirty="0"/>
                    </a:p>
                  </a:txBody>
                  <a:tcPr/>
                </a:tc>
                <a:tc>
                  <a:txBody>
                    <a:bodyPr/>
                    <a:lstStyle/>
                    <a:p>
                      <a:r>
                        <a:rPr lang="en-US" dirty="0" smtClean="0"/>
                        <a:t>DNA</a:t>
                      </a:r>
                      <a:r>
                        <a:rPr lang="en-US" baseline="0" dirty="0" smtClean="0"/>
                        <a:t> and RNA</a:t>
                      </a:r>
                      <a:endParaRPr lang="en-US" dirty="0"/>
                    </a:p>
                  </a:txBody>
                  <a:tcPr/>
                </a:tc>
                <a:extLst>
                  <a:ext uri="{0D108BD9-81ED-4DB2-BD59-A6C34878D82A}">
                    <a16:rowId xmlns:a16="http://schemas.microsoft.com/office/drawing/2014/main" val="10002"/>
                  </a:ext>
                </a:extLst>
              </a:tr>
            </a:tbl>
          </a:graphicData>
        </a:graphic>
      </p:graphicFrame>
      <p:grpSp>
        <p:nvGrpSpPr>
          <p:cNvPr id="2" name="Group 7"/>
          <p:cNvGrpSpPr>
            <a:grpSpLocks/>
          </p:cNvGrpSpPr>
          <p:nvPr/>
        </p:nvGrpSpPr>
        <p:grpSpPr bwMode="auto">
          <a:xfrm>
            <a:off x="1981200" y="2114550"/>
            <a:ext cx="2209800" cy="1466850"/>
            <a:chOff x="384" y="1881"/>
            <a:chExt cx="5152" cy="1683"/>
          </a:xfrm>
        </p:grpSpPr>
        <p:pic>
          <p:nvPicPr>
            <p:cNvPr id="13343" name="Picture 4" descr="C:\Documents and Settings\amit.gaur\Desktop\2 nov\0047_bhspe-010203_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066"/>
              <a:ext cx="5152"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4" name="Rectangle 6"/>
            <p:cNvSpPr>
              <a:spLocks noChangeArrowheads="1"/>
            </p:cNvSpPr>
            <p:nvPr/>
          </p:nvSpPr>
          <p:spPr bwMode="auto">
            <a:xfrm>
              <a:off x="432" y="1881"/>
              <a:ext cx="77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prstClr val="black"/>
                  </a:solidFill>
                  <a:effectLst/>
                  <a:uLnTx/>
                  <a:uFillTx/>
                  <a:latin typeface="Constantia" panose="02030602050306030303" pitchFamily="18" charset="0"/>
                  <a:ea typeface="+mn-ea"/>
                  <a:cs typeface="+mn-cs"/>
                </a:rPr>
                <a:t>Phospholipid</a:t>
              </a:r>
            </a:p>
          </p:txBody>
        </p:sp>
      </p:grpSp>
      <p:pic>
        <p:nvPicPr>
          <p:cNvPr id="13342" name="Picture 4" descr="bhspe-03080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73575"/>
            <a:ext cx="21621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423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identify the structures?</a:t>
            </a:r>
            <a:endParaRPr lang="en-US" dirty="0"/>
          </a:p>
        </p:txBody>
      </p:sp>
      <p:sp>
        <p:nvSpPr>
          <p:cNvPr id="3" name="Content Placeholder 2"/>
          <p:cNvSpPr>
            <a:spLocks noGrp="1"/>
          </p:cNvSpPr>
          <p:nvPr>
            <p:ph idx="1"/>
          </p:nvPr>
        </p:nvSpPr>
        <p:spPr/>
        <p:txBody>
          <a:bodyPr/>
          <a:lstStyle/>
          <a:p>
            <a:r>
              <a:rPr lang="en-US" dirty="0" smtClean="0"/>
              <a:t>Look for what elements are present</a:t>
            </a:r>
          </a:p>
          <a:p>
            <a:pPr lvl="1"/>
            <a:r>
              <a:rPr lang="en-US" dirty="0" smtClean="0"/>
              <a:t>Remember CHO, CHO, CHON, CHONP</a:t>
            </a:r>
          </a:p>
          <a:p>
            <a:r>
              <a:rPr lang="en-US" dirty="0" smtClean="0"/>
              <a:t>Look for general shapes (is it a hexagon, E, circle, </a:t>
            </a:r>
            <a:r>
              <a:rPr lang="en-US" dirty="0" err="1" smtClean="0"/>
              <a:t>etc</a:t>
            </a:r>
            <a:r>
              <a:rPr lang="en-US" dirty="0" smtClean="0"/>
              <a:t>)</a:t>
            </a:r>
          </a:p>
          <a:p>
            <a:r>
              <a:rPr lang="en-US" dirty="0" smtClean="0"/>
              <a:t>Small or large molecule?</a:t>
            </a:r>
          </a:p>
          <a:p>
            <a:r>
              <a:rPr lang="en-US" dirty="0" smtClean="0"/>
              <a:t>Repeating parts connected together (polymer) or one monomer</a:t>
            </a:r>
            <a:endParaRPr lang="en-US" dirty="0"/>
          </a:p>
        </p:txBody>
      </p:sp>
    </p:spTree>
    <p:extLst>
      <p:ext uri="{BB962C8B-B14F-4D97-AF65-F5344CB8AC3E}">
        <p14:creationId xmlns:p14="http://schemas.microsoft.com/office/powerpoint/2010/main" val="40825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Nucleotide-monomer</a:t>
            </a:r>
            <a:endParaRPr lang="en-US" dirty="0"/>
          </a:p>
        </p:txBody>
      </p:sp>
      <p:pic>
        <p:nvPicPr>
          <p:cNvPr id="65538" name="Picture 2" descr="Image result for nucleotide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808575"/>
            <a:ext cx="5486400" cy="451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35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Polysaccharide-carb-polymer</a:t>
            </a:r>
            <a:endParaRPr lang="en-US" dirty="0"/>
          </a:p>
        </p:txBody>
      </p:sp>
      <p:pic>
        <p:nvPicPr>
          <p:cNvPr id="56322" name="Picture 2" descr="Image result for carbohydrate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11639"/>
            <a:ext cx="8229600" cy="263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2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DNA-nucleic acid-polymer</a:t>
            </a:r>
            <a:endParaRPr lang="en-US" dirty="0"/>
          </a:p>
        </p:txBody>
      </p:sp>
      <p:pic>
        <p:nvPicPr>
          <p:cNvPr id="66562" name="Picture 2" descr="Image result for nucleotide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278" y="1935163"/>
            <a:ext cx="7803443"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6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Monosaccharide-sugar-carb-monomer</a:t>
            </a:r>
            <a:endParaRPr lang="en-US" dirty="0"/>
          </a:p>
        </p:txBody>
      </p:sp>
      <p:pic>
        <p:nvPicPr>
          <p:cNvPr id="57346" name="Picture 2" descr="Image result for carbohydrate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833995"/>
            <a:ext cx="5257800" cy="470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2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Lipid-glycerol and 3 fatty acids</a:t>
            </a:r>
            <a:endParaRPr lang="en-US" dirty="0"/>
          </a:p>
        </p:txBody>
      </p:sp>
      <p:pic>
        <p:nvPicPr>
          <p:cNvPr id="59394" name="Picture 2" descr="Image result for lipid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875559"/>
            <a:ext cx="5638800"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r>
              <a:rPr lang="en-US" dirty="0" smtClean="0"/>
              <a:t>Did you know?</a:t>
            </a:r>
            <a:endParaRPr lang="en-US" dirty="0"/>
          </a:p>
        </p:txBody>
      </p:sp>
      <p:sp>
        <p:nvSpPr>
          <p:cNvPr id="3" name="Content Placeholder 2"/>
          <p:cNvSpPr>
            <a:spLocks noGrp="1"/>
          </p:cNvSpPr>
          <p:nvPr>
            <p:ph idx="1"/>
          </p:nvPr>
        </p:nvSpPr>
        <p:spPr>
          <a:xfrm>
            <a:off x="381000" y="1679448"/>
            <a:ext cx="8183880" cy="4187952"/>
          </a:xfrm>
        </p:spPr>
        <p:txBody>
          <a:bodyPr>
            <a:normAutofit/>
          </a:bodyPr>
          <a:lstStyle/>
          <a:p>
            <a:pPr>
              <a:buNone/>
            </a:pPr>
            <a:r>
              <a:rPr lang="en-US" dirty="0" smtClean="0"/>
              <a:t>The 4 most common elements in the human body and their mass percents are:</a:t>
            </a:r>
          </a:p>
          <a:p>
            <a:pPr>
              <a:buNone/>
            </a:pPr>
            <a:r>
              <a:rPr lang="en-US" sz="2400" dirty="0" smtClean="0"/>
              <a:t>O=Oxygen – 65%, C=Carbon- 18%, H=Hydrogen- 10% and N=Nitrogen- 3%</a:t>
            </a:r>
          </a:p>
          <a:p>
            <a:pPr>
              <a:buNone/>
            </a:pPr>
            <a:endParaRPr lang="en-US" dirty="0" smtClean="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DEDEDE">
                  <a:shade val="50000"/>
                </a:srgbClr>
              </a:solidFill>
              <a:effectLst/>
              <a:uLnTx/>
              <a:uFillTx/>
              <a:latin typeface="Times" pitchFamily="18" charset="0"/>
              <a:ea typeface="+mn-ea"/>
              <a:cs typeface="+mn-cs"/>
            </a:endParaRPr>
          </a:p>
        </p:txBody>
      </p:sp>
      <p:pic>
        <p:nvPicPr>
          <p:cNvPr id="35842" name="Picture 2" descr="C:\Documents and Settings\eatona\Local Settings\Temp\Temporary Internet Files\Content.IE5\PFFEOE01\MC900441888[1].wmf"/>
          <p:cNvPicPr>
            <a:picLocks noChangeAspect="1" noChangeArrowheads="1"/>
          </p:cNvPicPr>
          <p:nvPr/>
        </p:nvPicPr>
        <p:blipFill>
          <a:blip r:embed="rId2" cstate="print"/>
          <a:srcRect/>
          <a:stretch>
            <a:fillRect/>
          </a:stretch>
        </p:blipFill>
        <p:spPr bwMode="auto">
          <a:xfrm>
            <a:off x="5715000" y="3962400"/>
            <a:ext cx="2910568" cy="1714500"/>
          </a:xfrm>
          <a:prstGeom prst="rect">
            <a:avLst/>
          </a:prstGeom>
          <a:noFill/>
        </p:spPr>
      </p:pic>
    </p:spTree>
    <p:extLst>
      <p:ext uri="{BB962C8B-B14F-4D97-AF65-F5344CB8AC3E}">
        <p14:creationId xmlns:p14="http://schemas.microsoft.com/office/powerpoint/2010/main" val="40717891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acid-monomer-protein</a:t>
            </a:r>
            <a:endParaRPr lang="en-US" dirty="0"/>
          </a:p>
        </p:txBody>
      </p:sp>
      <p:pic>
        <p:nvPicPr>
          <p:cNvPr id="63490" name="Picture 2" descr="Image result for amino acid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1693" y="2057400"/>
            <a:ext cx="6160613"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0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Sugar-monosaccharide-carb-monomer</a:t>
            </a:r>
            <a:endParaRPr lang="en-US" dirty="0"/>
          </a:p>
        </p:txBody>
      </p:sp>
      <p:pic>
        <p:nvPicPr>
          <p:cNvPr id="58370" name="Picture 2" descr="Image result for carbohydrate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847850"/>
            <a:ext cx="2514600" cy="426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1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DNA-polymer-nucleic acid</a:t>
            </a:r>
            <a:endParaRPr lang="en-US" dirty="0"/>
          </a:p>
        </p:txBody>
      </p:sp>
      <p:pic>
        <p:nvPicPr>
          <p:cNvPr id="67586" name="Picture 2" descr="Image result for dna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805386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7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Lipid-glycerol and 3 fatty acids</a:t>
            </a:r>
            <a:endParaRPr lang="en-US" dirty="0"/>
          </a:p>
        </p:txBody>
      </p:sp>
      <p:pic>
        <p:nvPicPr>
          <p:cNvPr id="60418" name="Picture 2" descr="Image result for lipid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847850"/>
            <a:ext cx="7010400" cy="456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1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218"/>
            <a:ext cx="8229600" cy="1143000"/>
          </a:xfrm>
        </p:spPr>
        <p:txBody>
          <a:bodyPr/>
          <a:lstStyle/>
          <a:p>
            <a:r>
              <a:rPr lang="en-US" dirty="0" smtClean="0"/>
              <a:t>Protein-polypeptide- polymer</a:t>
            </a:r>
            <a:endParaRPr lang="en-US" dirty="0"/>
          </a:p>
        </p:txBody>
      </p:sp>
      <p:pic>
        <p:nvPicPr>
          <p:cNvPr id="62466" name="Picture 2" descr="Image result for protein structur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24000"/>
            <a:ext cx="4876800" cy="503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Phosolipid</a:t>
            </a:r>
            <a:r>
              <a:rPr lang="en-US" dirty="0" smtClean="0"/>
              <a:t>-lipid</a:t>
            </a:r>
            <a:endParaRPr lang="en-US" dirty="0"/>
          </a:p>
        </p:txBody>
      </p:sp>
      <p:pic>
        <p:nvPicPr>
          <p:cNvPr id="61442" name="Picture 2" descr="Image result for lipid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900" y="1827068"/>
            <a:ext cx="6934200"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85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acid-monomer-protein</a:t>
            </a:r>
            <a:endParaRPr lang="en-US" dirty="0"/>
          </a:p>
        </p:txBody>
      </p:sp>
      <p:pic>
        <p:nvPicPr>
          <p:cNvPr id="64514" name="Picture 2" descr="Image result for amino acid stru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067719"/>
            <a:ext cx="762000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143000"/>
          </a:xfrm>
        </p:spPr>
        <p:txBody>
          <a:bodyPr/>
          <a:lstStyle/>
          <a:p>
            <a:pPr eaLnBrk="1" hangingPunct="1"/>
            <a:r>
              <a:rPr lang="en-US" altLang="en-US" smtClean="0">
                <a:solidFill>
                  <a:srgbClr val="7030A0"/>
                </a:solidFill>
              </a:rPr>
              <a:t>Let’s Apply What We Know!</a:t>
            </a: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19526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b="19318"/>
          <a:stretch>
            <a:fillRect/>
          </a:stretch>
        </p:blipFill>
        <p:spPr bwMode="auto">
          <a:xfrm>
            <a:off x="2438400" y="9144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noChangeArrowheads="1"/>
          </p:cNvPicPr>
          <p:nvPr/>
        </p:nvPicPr>
        <p:blipFill>
          <a:blip r:embed="rId4">
            <a:extLst>
              <a:ext uri="{28A0092B-C50C-407E-A947-70E740481C1C}">
                <a14:useLocalDpi xmlns:a14="http://schemas.microsoft.com/office/drawing/2010/main" val="0"/>
              </a:ext>
            </a:extLst>
          </a:blip>
          <a:srcRect b="36261"/>
          <a:stretch>
            <a:fillRect/>
          </a:stretch>
        </p:blipFill>
        <p:spPr bwMode="auto">
          <a:xfrm>
            <a:off x="5562600" y="914400"/>
            <a:ext cx="3352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http://images.teamsugar.com/files/upl2/1/15259/21_2009/32602b0d4ce7b1c5_bread_bowl_pastas.p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3000"/>
            <a:ext cx="23082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http://cioppino.blogs.com/photos/uncategorized/whole_wheat_pasta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76800"/>
            <a:ext cx="210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0182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62400" y="-1066800"/>
            <a:ext cx="5181600" cy="3810000"/>
          </a:xfrm>
        </p:spPr>
        <p:txBody>
          <a:bodyPr/>
          <a:lstStyle/>
          <a:p>
            <a:pPr eaLnBrk="1" hangingPunct="1"/>
            <a:r>
              <a:rPr lang="en-US" sz="3200" dirty="0" smtClean="0">
                <a:solidFill>
                  <a:schemeClr val="bg1"/>
                </a:solidFill>
                <a:latin typeface="Bernard MT Condensed" pitchFamily="18" charset="0"/>
              </a:rPr>
              <a:t>Look at the label to the left.  3 of the 4 macromolecules can be found in foods.  </a:t>
            </a:r>
            <a:endParaRPr lang="en-US" dirty="0" smtClean="0">
              <a:solidFill>
                <a:schemeClr val="bg1"/>
              </a:solidFill>
              <a:latin typeface="Bernard MT Condensed" pitchFamily="18" charset="0"/>
            </a:endParaRPr>
          </a:p>
        </p:txBody>
      </p:sp>
      <p:sp>
        <p:nvSpPr>
          <p:cNvPr id="18435" name="Rectangle 3"/>
          <p:cNvSpPr>
            <a:spLocks noGrp="1" noChangeArrowheads="1"/>
          </p:cNvSpPr>
          <p:nvPr>
            <p:ph type="body" sz="half" idx="1"/>
          </p:nvPr>
        </p:nvSpPr>
        <p:spPr>
          <a:xfrm>
            <a:off x="3810000" y="1837532"/>
            <a:ext cx="5029200" cy="1752600"/>
          </a:xfrm>
        </p:spPr>
        <p:txBody>
          <a:bodyPr/>
          <a:lstStyle/>
          <a:p>
            <a:pPr eaLnBrk="1" hangingPunct="1">
              <a:buFontTx/>
              <a:buNone/>
            </a:pPr>
            <a:r>
              <a:rPr lang="en-US" dirty="0" smtClean="0">
                <a:solidFill>
                  <a:schemeClr val="bg1"/>
                </a:solidFill>
                <a:latin typeface="Bernard MT Condensed" pitchFamily="18" charset="0"/>
              </a:rPr>
              <a:t>The 3 biochemical molecules</a:t>
            </a:r>
          </a:p>
          <a:p>
            <a:pPr eaLnBrk="1" hangingPunct="1">
              <a:buFontTx/>
              <a:buNone/>
            </a:pPr>
            <a:r>
              <a:rPr lang="en-US" dirty="0" smtClean="0">
                <a:solidFill>
                  <a:schemeClr val="bg1"/>
                </a:solidFill>
                <a:latin typeface="Bernard MT Condensed" pitchFamily="18" charset="0"/>
              </a:rPr>
              <a:t>found on a nutrition label are:</a:t>
            </a:r>
            <a:endParaRPr lang="en-US" sz="2800" dirty="0" smtClean="0">
              <a:solidFill>
                <a:schemeClr val="bg1"/>
              </a:solidFill>
              <a:latin typeface="Bernard MT Condensed" pitchFamily="18" charset="0"/>
            </a:endParaRPr>
          </a:p>
          <a:p>
            <a:pPr lvl="1" eaLnBrk="1" hangingPunct="1">
              <a:buFontTx/>
              <a:buNone/>
            </a:pPr>
            <a:endParaRPr lang="en-US" sz="2000" dirty="0" smtClean="0"/>
          </a:p>
        </p:txBody>
      </p:sp>
      <p:pic>
        <p:nvPicPr>
          <p:cNvPr id="18436" name="Picture 6" descr="milk nutrition label.jpg                                       00023A67newbie                         ABA78158:"/>
          <p:cNvPicPr>
            <a:picLocks noChangeAspect="1" noChangeArrowheads="1"/>
          </p:cNvPicPr>
          <p:nvPr/>
        </p:nvPicPr>
        <p:blipFill>
          <a:blip r:embed="rId3" cstate="print"/>
          <a:srcRect/>
          <a:stretch>
            <a:fillRect/>
          </a:stretch>
        </p:blipFill>
        <p:spPr bwMode="auto">
          <a:xfrm>
            <a:off x="0" y="0"/>
            <a:ext cx="3609975" cy="6705600"/>
          </a:xfrm>
          <a:prstGeom prst="rect">
            <a:avLst/>
          </a:prstGeom>
          <a:noFill/>
          <a:ln w="9525">
            <a:noFill/>
            <a:miter lim="800000"/>
            <a:headEnd/>
            <a:tailEnd/>
          </a:ln>
        </p:spPr>
      </p:pic>
      <p:sp>
        <p:nvSpPr>
          <p:cNvPr id="18437" name="Text Box 7"/>
          <p:cNvSpPr txBox="1">
            <a:spLocks noChangeArrowheads="1"/>
          </p:cNvSpPr>
          <p:nvPr/>
        </p:nvSpPr>
        <p:spPr bwMode="auto">
          <a:xfrm>
            <a:off x="3810000" y="3332163"/>
            <a:ext cx="4908550" cy="2916237"/>
          </a:xfrm>
          <a:prstGeom prst="rect">
            <a:avLst/>
          </a:prstGeom>
          <a:noFill/>
          <a:ln w="9525">
            <a:noFill/>
            <a:miter lim="800000"/>
            <a:headEnd/>
            <a:tailEnd/>
          </a:ln>
        </p:spPr>
        <p:txBody>
          <a:bodyPr wrap="none">
            <a:spAutoFit/>
          </a:bodyPr>
          <a:lstStyle/>
          <a:p>
            <a:pPr lvl="1" algn="l" eaLnBrk="1" hangingPunct="1">
              <a:spcBef>
                <a:spcPct val="20000"/>
              </a:spcBef>
            </a:pPr>
            <a:r>
              <a:rPr lang="en-US" sz="3200" b="0" dirty="0">
                <a:latin typeface="Times" pitchFamily="18" charset="0"/>
              </a:rPr>
              <a:t>1____________________</a:t>
            </a:r>
          </a:p>
          <a:p>
            <a:pPr lvl="1" algn="l" eaLnBrk="1" hangingPunct="1">
              <a:spcBef>
                <a:spcPct val="20000"/>
              </a:spcBef>
            </a:pPr>
            <a:endParaRPr lang="en-US" sz="3200" b="0" dirty="0">
              <a:latin typeface="Times" pitchFamily="18" charset="0"/>
            </a:endParaRPr>
          </a:p>
          <a:p>
            <a:pPr lvl="1" algn="l" eaLnBrk="1" hangingPunct="1">
              <a:spcBef>
                <a:spcPct val="20000"/>
              </a:spcBef>
            </a:pPr>
            <a:r>
              <a:rPr lang="en-US" sz="3200" b="0" dirty="0">
                <a:latin typeface="Times" pitchFamily="18" charset="0"/>
              </a:rPr>
              <a:t>2____________________</a:t>
            </a:r>
          </a:p>
          <a:p>
            <a:pPr lvl="1" algn="l" eaLnBrk="1" hangingPunct="1">
              <a:spcBef>
                <a:spcPct val="20000"/>
              </a:spcBef>
            </a:pPr>
            <a:endParaRPr lang="en-US" sz="3200" b="0" dirty="0">
              <a:latin typeface="Times" pitchFamily="18" charset="0"/>
            </a:endParaRPr>
          </a:p>
          <a:p>
            <a:pPr lvl="1" algn="l" eaLnBrk="1" hangingPunct="1">
              <a:spcBef>
                <a:spcPct val="20000"/>
              </a:spcBef>
            </a:pPr>
            <a:r>
              <a:rPr lang="en-US" sz="3200" b="0" dirty="0">
                <a:latin typeface="Times" pitchFamily="18" charset="0"/>
              </a:rPr>
              <a:t>3____________________</a:t>
            </a:r>
          </a:p>
        </p:txBody>
      </p:sp>
      <p:sp>
        <p:nvSpPr>
          <p:cNvPr id="18438" name="Text Box 8"/>
          <p:cNvSpPr txBox="1">
            <a:spLocks noChangeArrowheads="1"/>
          </p:cNvSpPr>
          <p:nvPr/>
        </p:nvSpPr>
        <p:spPr bwMode="auto">
          <a:xfrm>
            <a:off x="6553200" y="3352800"/>
            <a:ext cx="2612254" cy="369332"/>
          </a:xfrm>
          <a:prstGeom prst="rect">
            <a:avLst/>
          </a:prstGeom>
          <a:noFill/>
          <a:ln w="9525">
            <a:noFill/>
            <a:miter lim="800000"/>
            <a:headEnd/>
            <a:tailEnd/>
          </a:ln>
        </p:spPr>
        <p:txBody>
          <a:bodyPr wrap="none">
            <a:spAutoFit/>
          </a:bodyPr>
          <a:lstStyle/>
          <a:p>
            <a:pPr algn="l"/>
            <a:r>
              <a:rPr lang="en-US" sz="1400" dirty="0">
                <a:latin typeface="Times" pitchFamily="18" charset="0"/>
              </a:rPr>
              <a:t>(</a:t>
            </a:r>
            <a:r>
              <a:rPr lang="en-US" b="1" dirty="0">
                <a:latin typeface="Times" pitchFamily="18" charset="0"/>
              </a:rPr>
              <a:t>0 grams in this product)</a:t>
            </a:r>
          </a:p>
        </p:txBody>
      </p:sp>
      <p:sp>
        <p:nvSpPr>
          <p:cNvPr id="18439" name="Text Box 9"/>
          <p:cNvSpPr txBox="1">
            <a:spLocks noChangeArrowheads="1"/>
          </p:cNvSpPr>
          <p:nvPr/>
        </p:nvSpPr>
        <p:spPr bwMode="auto">
          <a:xfrm>
            <a:off x="6529388" y="4610100"/>
            <a:ext cx="2727670" cy="1046440"/>
          </a:xfrm>
          <a:prstGeom prst="rect">
            <a:avLst/>
          </a:prstGeom>
          <a:noFill/>
          <a:ln w="9525">
            <a:noFill/>
            <a:miter lim="800000"/>
            <a:headEnd/>
            <a:tailEnd/>
          </a:ln>
        </p:spPr>
        <p:txBody>
          <a:bodyPr wrap="none">
            <a:spAutoFit/>
          </a:bodyPr>
          <a:lstStyle/>
          <a:p>
            <a:pPr algn="l"/>
            <a:r>
              <a:rPr lang="en-US" sz="1400" dirty="0">
                <a:latin typeface="Times" pitchFamily="18" charset="0"/>
              </a:rPr>
              <a:t>(</a:t>
            </a:r>
            <a:r>
              <a:rPr lang="en-US" b="1" dirty="0">
                <a:latin typeface="Times" pitchFamily="18" charset="0"/>
              </a:rPr>
              <a:t>13 grams in this product)</a:t>
            </a:r>
          </a:p>
          <a:p>
            <a:pPr algn="l"/>
            <a:endParaRPr lang="en-US" sz="4400" b="1" dirty="0"/>
          </a:p>
        </p:txBody>
      </p:sp>
      <p:sp>
        <p:nvSpPr>
          <p:cNvPr id="18440" name="Text Box 10"/>
          <p:cNvSpPr txBox="1">
            <a:spLocks noChangeArrowheads="1"/>
          </p:cNvSpPr>
          <p:nvPr/>
        </p:nvSpPr>
        <p:spPr bwMode="auto">
          <a:xfrm>
            <a:off x="6618288" y="5753100"/>
            <a:ext cx="2629887" cy="923330"/>
          </a:xfrm>
          <a:prstGeom prst="rect">
            <a:avLst/>
          </a:prstGeom>
          <a:noFill/>
          <a:ln w="9525">
            <a:noFill/>
            <a:miter lim="800000"/>
            <a:headEnd/>
            <a:tailEnd/>
          </a:ln>
        </p:spPr>
        <p:txBody>
          <a:bodyPr wrap="none">
            <a:spAutoFit/>
          </a:bodyPr>
          <a:lstStyle/>
          <a:p>
            <a:pPr algn="l"/>
            <a:r>
              <a:rPr lang="en-US" b="1" dirty="0">
                <a:latin typeface="Times" pitchFamily="18" charset="0"/>
              </a:rPr>
              <a:t>(9 grams in this product)</a:t>
            </a:r>
          </a:p>
          <a:p>
            <a:pPr algn="l"/>
            <a:endParaRPr lang="en-US" sz="3600" dirty="0"/>
          </a:p>
        </p:txBody>
      </p:sp>
      <p:sp>
        <p:nvSpPr>
          <p:cNvPr id="11276" name="WordArt 12"/>
          <p:cNvSpPr>
            <a:spLocks noChangeArrowheads="1" noChangeShapeType="1" noTextEdit="1"/>
          </p:cNvSpPr>
          <p:nvPr/>
        </p:nvSpPr>
        <p:spPr bwMode="auto">
          <a:xfrm>
            <a:off x="4876800" y="3124200"/>
            <a:ext cx="914400" cy="685800"/>
          </a:xfrm>
          <a:prstGeom prst="rect">
            <a:avLst/>
          </a:prstGeom>
        </p:spPr>
        <p:txBody>
          <a:bodyPr wrap="none" fromWordArt="1">
            <a:prstTxWarp prst="textSlantUp">
              <a:avLst>
                <a:gd name="adj" fmla="val 32056"/>
              </a:avLst>
            </a:prstTxWarp>
          </a:bodyPr>
          <a:lstStyle/>
          <a:p>
            <a:pPr algn="ctr"/>
            <a:r>
              <a:rPr lang="en-US" sz="28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FAT</a:t>
            </a:r>
          </a:p>
        </p:txBody>
      </p:sp>
      <p:sp>
        <p:nvSpPr>
          <p:cNvPr id="11277" name="WordArt 13"/>
          <p:cNvSpPr>
            <a:spLocks noChangeArrowheads="1" noChangeShapeType="1" noTextEdit="1"/>
          </p:cNvSpPr>
          <p:nvPr/>
        </p:nvSpPr>
        <p:spPr bwMode="auto">
          <a:xfrm>
            <a:off x="4648200" y="4114800"/>
            <a:ext cx="1838325" cy="762000"/>
          </a:xfrm>
          <a:prstGeom prst="rect">
            <a:avLst/>
          </a:prstGeom>
        </p:spPr>
        <p:txBody>
          <a:bodyPr wrap="none" fromWordArt="1">
            <a:prstTxWarp prst="textSlantUp">
              <a:avLst>
                <a:gd name="adj" fmla="val 32056"/>
              </a:avLst>
            </a:prstTxWarp>
          </a:bodyPr>
          <a:lstStyle/>
          <a:p>
            <a:pPr algn="ctr"/>
            <a:r>
              <a:rPr lang="en-US" sz="18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Carbohydrates</a:t>
            </a:r>
          </a:p>
        </p:txBody>
      </p:sp>
      <p:sp>
        <p:nvSpPr>
          <p:cNvPr id="11278" name="WordArt 14"/>
          <p:cNvSpPr>
            <a:spLocks noChangeArrowheads="1" noChangeShapeType="1" noTextEdit="1"/>
          </p:cNvSpPr>
          <p:nvPr/>
        </p:nvSpPr>
        <p:spPr bwMode="auto">
          <a:xfrm>
            <a:off x="4724400" y="5257800"/>
            <a:ext cx="1295400" cy="762000"/>
          </a:xfrm>
          <a:prstGeom prst="rect">
            <a:avLst/>
          </a:prstGeom>
        </p:spPr>
        <p:txBody>
          <a:bodyPr wrap="none" fromWordArt="1">
            <a:prstTxWarp prst="textSlantUp">
              <a:avLst>
                <a:gd name="adj" fmla="val 32056"/>
              </a:avLst>
            </a:prstTxWarp>
          </a:bodyPr>
          <a:lstStyle/>
          <a:p>
            <a:pPr algn="ctr"/>
            <a:r>
              <a:rPr lang="en-US" sz="28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Protein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additive="base">
                                        <p:cTn id="7" dur="500" fill="hold"/>
                                        <p:tgtEl>
                                          <p:spTgt spid="11276"/>
                                        </p:tgtEl>
                                        <p:attrNameLst>
                                          <p:attrName>ppt_x</p:attrName>
                                        </p:attrNameLst>
                                      </p:cBhvr>
                                      <p:tavLst>
                                        <p:tav tm="0">
                                          <p:val>
                                            <p:strVal val="0-#ppt_w/2"/>
                                          </p:val>
                                        </p:tav>
                                        <p:tav tm="100000">
                                          <p:val>
                                            <p:strVal val="#ppt_x"/>
                                          </p:val>
                                        </p:tav>
                                      </p:tavLst>
                                    </p:anim>
                                    <p:anim calcmode="lin" valueType="num">
                                      <p:cBhvr additive="base">
                                        <p:cTn id="8"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7"/>
                                        </p:tgtEl>
                                        <p:attrNameLst>
                                          <p:attrName>style.visibility</p:attrName>
                                        </p:attrNameLst>
                                      </p:cBhvr>
                                      <p:to>
                                        <p:strVal val="visible"/>
                                      </p:to>
                                    </p:set>
                                    <p:anim calcmode="lin" valueType="num">
                                      <p:cBhvr additive="base">
                                        <p:cTn id="13" dur="500" fill="hold"/>
                                        <p:tgtEl>
                                          <p:spTgt spid="11277"/>
                                        </p:tgtEl>
                                        <p:attrNameLst>
                                          <p:attrName>ppt_x</p:attrName>
                                        </p:attrNameLst>
                                      </p:cBhvr>
                                      <p:tavLst>
                                        <p:tav tm="0">
                                          <p:val>
                                            <p:strVal val="0-#ppt_w/2"/>
                                          </p:val>
                                        </p:tav>
                                        <p:tav tm="100000">
                                          <p:val>
                                            <p:strVal val="#ppt_x"/>
                                          </p:val>
                                        </p:tav>
                                      </p:tavLst>
                                    </p:anim>
                                    <p:anim calcmode="lin" valueType="num">
                                      <p:cBhvr additive="base">
                                        <p:cTn id="14" dur="500" fill="hold"/>
                                        <p:tgtEl>
                                          <p:spTgt spid="112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8"/>
                                        </p:tgtEl>
                                        <p:attrNameLst>
                                          <p:attrName>style.visibility</p:attrName>
                                        </p:attrNameLst>
                                      </p:cBhvr>
                                      <p:to>
                                        <p:strVal val="visible"/>
                                      </p:to>
                                    </p:set>
                                    <p:anim calcmode="lin" valueType="num">
                                      <p:cBhvr additive="base">
                                        <p:cTn id="19" dur="500" fill="hold"/>
                                        <p:tgtEl>
                                          <p:spTgt spid="11278"/>
                                        </p:tgtEl>
                                        <p:attrNameLst>
                                          <p:attrName>ppt_x</p:attrName>
                                        </p:attrNameLst>
                                      </p:cBhvr>
                                      <p:tavLst>
                                        <p:tav tm="0">
                                          <p:val>
                                            <p:strVal val="0-#ppt_w/2"/>
                                          </p:val>
                                        </p:tav>
                                        <p:tav tm="100000">
                                          <p:val>
                                            <p:strVal val="#ppt_x"/>
                                          </p:val>
                                        </p:tav>
                                      </p:tavLst>
                                    </p:anim>
                                    <p:anim calcmode="lin" valueType="num">
                                      <p:cBhvr additive="base">
                                        <p:cTn id="20"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1127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break down some EOC style questions</a:t>
            </a:r>
            <a:endParaRPr lang="en-US" dirty="0"/>
          </a:p>
        </p:txBody>
      </p:sp>
      <p:sp>
        <p:nvSpPr>
          <p:cNvPr id="3" name="Text Placeholder 2"/>
          <p:cNvSpPr>
            <a:spLocks noGrp="1"/>
          </p:cNvSpPr>
          <p:nvPr>
            <p:ph type="body" sz="half" idx="1"/>
          </p:nvPr>
        </p:nvSpPr>
        <p:spPr/>
        <p:txBody>
          <a:bodyPr/>
          <a:lstStyle/>
          <a:p>
            <a:endParaRPr lang="en-US"/>
          </a:p>
        </p:txBody>
      </p:sp>
      <p:sp>
        <p:nvSpPr>
          <p:cNvPr id="4" name="Online Image Placeholder 3"/>
          <p:cNvSpPr>
            <a:spLocks noGrp="1"/>
          </p:cNvSpPr>
          <p:nvPr>
            <p:ph type="clipArt" sz="half" idx="2"/>
          </p:nvPr>
        </p:nvSpPr>
        <p:spPr/>
      </p:sp>
    </p:spTree>
    <p:extLst>
      <p:ext uri="{BB962C8B-B14F-4D97-AF65-F5344CB8AC3E}">
        <p14:creationId xmlns:p14="http://schemas.microsoft.com/office/powerpoint/2010/main" val="1371958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83880" cy="1051560"/>
          </a:xfrm>
        </p:spPr>
        <p:txBody>
          <a:bodyPr>
            <a:normAutofit/>
          </a:bodyPr>
          <a:lstStyle/>
          <a:p>
            <a:r>
              <a:rPr lang="en-US" dirty="0" smtClean="0">
                <a:solidFill>
                  <a:srgbClr val="7030A0"/>
                </a:solidFill>
              </a:rPr>
              <a:t>What is a </a:t>
            </a:r>
            <a:r>
              <a:rPr lang="en-US" dirty="0" smtClean="0">
                <a:solidFill>
                  <a:srgbClr val="7030A0"/>
                </a:solidFill>
              </a:rPr>
              <a:t>molecule</a:t>
            </a:r>
            <a:r>
              <a:rPr lang="en-US" dirty="0" smtClean="0">
                <a:solidFill>
                  <a:srgbClr val="7030A0"/>
                </a:solidFill>
              </a:rPr>
              <a:t>?</a:t>
            </a:r>
            <a:endParaRPr lang="en-US" dirty="0">
              <a:solidFill>
                <a:srgbClr val="7030A0"/>
              </a:solidFill>
            </a:endParaRPr>
          </a:p>
        </p:txBody>
      </p:sp>
      <p:sp>
        <p:nvSpPr>
          <p:cNvPr id="3" name="Content Placeholder 2"/>
          <p:cNvSpPr>
            <a:spLocks noGrp="1"/>
          </p:cNvSpPr>
          <p:nvPr>
            <p:ph idx="1"/>
          </p:nvPr>
        </p:nvSpPr>
        <p:spPr>
          <a:xfrm>
            <a:off x="579120" y="1143000"/>
            <a:ext cx="8183880" cy="4187952"/>
          </a:xfrm>
        </p:spPr>
        <p:txBody>
          <a:bodyPr/>
          <a:lstStyle/>
          <a:p>
            <a:pPr marL="514350" lvl="0" indent="-514350">
              <a:buAutoNum type="arabicPeriod"/>
            </a:pPr>
            <a:r>
              <a:rPr lang="en-US" b="1" dirty="0" smtClean="0">
                <a:latin typeface="Calibri" pitchFamily="34" charset="0"/>
                <a:cs typeface="Calibri" pitchFamily="34" charset="0"/>
              </a:rPr>
              <a:t>Molecule</a:t>
            </a:r>
            <a:r>
              <a:rPr lang="en-US" b="1" dirty="0" smtClean="0">
                <a:latin typeface="Calibri" pitchFamily="34" charset="0"/>
                <a:cs typeface="Calibri" pitchFamily="34" charset="0"/>
              </a:rPr>
              <a:t> </a:t>
            </a:r>
            <a:r>
              <a:rPr lang="en-US" b="1" dirty="0" smtClean="0">
                <a:latin typeface="Calibri" pitchFamily="34" charset="0"/>
                <a:cs typeface="Calibri" pitchFamily="34" charset="0"/>
              </a:rPr>
              <a:t>-substance made of different atoms bonded together. </a:t>
            </a:r>
          </a:p>
          <a:p>
            <a:pPr marL="797814" lvl="1" indent="-514350">
              <a:buAutoNum type="arabicPeriod"/>
            </a:pPr>
            <a:r>
              <a:rPr lang="en-US" b="1" dirty="0" smtClean="0">
                <a:latin typeface="Calibri" pitchFamily="34" charset="0"/>
                <a:cs typeface="Calibri" pitchFamily="34" charset="0"/>
              </a:rPr>
              <a:t>Ex: water and  carbon dioxide.</a:t>
            </a:r>
          </a:p>
          <a:p>
            <a:pPr lvl="0">
              <a:buNone/>
            </a:pPr>
            <a:endParaRPr lang="en-US" b="1" dirty="0" smtClean="0">
              <a:latin typeface="Calibri" pitchFamily="34" charset="0"/>
              <a:cs typeface="Calibri" pitchFamily="34" charset="0"/>
            </a:endParaRP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DEDEDE">
                  <a:shade val="50000"/>
                </a:srgbClr>
              </a:solidFill>
              <a:effectLst/>
              <a:uLnTx/>
              <a:uFillTx/>
              <a:latin typeface="Times" pitchFamily="18" charset="0"/>
              <a:ea typeface="+mn-ea"/>
              <a:cs typeface="+mn-cs"/>
            </a:endParaRPr>
          </a:p>
        </p:txBody>
      </p:sp>
      <p:pic>
        <p:nvPicPr>
          <p:cNvPr id="38914" name="Picture 2" descr="http://ts2.mm.bing.net/images/thumbnail.aspx?q=1147811012749&amp;id=e04aa94cca7707c71bc4f6922ba0452f&amp;url=http%3a%2f%2fupload.wikimedia.org%2fwikipedia%2fcommons%2f6%2f6b%2fWater-2D-dot-cross.png"/>
          <p:cNvPicPr>
            <a:picLocks noChangeAspect="1" noChangeArrowheads="1"/>
          </p:cNvPicPr>
          <p:nvPr/>
        </p:nvPicPr>
        <p:blipFill>
          <a:blip r:embed="rId2" cstate="print"/>
          <a:srcRect/>
          <a:stretch>
            <a:fillRect/>
          </a:stretch>
        </p:blipFill>
        <p:spPr bwMode="auto">
          <a:xfrm>
            <a:off x="5067300" y="2743200"/>
            <a:ext cx="2857500" cy="2419351"/>
          </a:xfrm>
          <a:prstGeom prst="rect">
            <a:avLst/>
          </a:prstGeom>
          <a:noFill/>
        </p:spPr>
      </p:pic>
      <p:pic>
        <p:nvPicPr>
          <p:cNvPr id="38916" name="Picture 4" descr="http://ts3.mm.bing.net/images/thumbnail.aspx?q=1076962263666&amp;id=5c80ec1a603b7bf9d40f2fd38687f711&amp;url=http%3a%2f%2fwww.citizensadvice.co.uk%2fPageFiles%2f4356%2fWater2.jpg"/>
          <p:cNvPicPr>
            <a:picLocks noChangeAspect="1" noChangeArrowheads="1"/>
          </p:cNvPicPr>
          <p:nvPr/>
        </p:nvPicPr>
        <p:blipFill>
          <a:blip r:embed="rId3" cstate="print"/>
          <a:srcRect/>
          <a:stretch>
            <a:fillRect/>
          </a:stretch>
        </p:blipFill>
        <p:spPr bwMode="auto">
          <a:xfrm>
            <a:off x="1028700" y="2981324"/>
            <a:ext cx="2857500" cy="1895476"/>
          </a:xfrm>
          <a:prstGeom prst="rect">
            <a:avLst/>
          </a:prstGeom>
          <a:noFill/>
        </p:spPr>
      </p:pic>
      <p:sp>
        <p:nvSpPr>
          <p:cNvPr id="8" name="Equal 7"/>
          <p:cNvSpPr/>
          <p:nvPr/>
        </p:nvSpPr>
        <p:spPr>
          <a:xfrm>
            <a:off x="3962400" y="3429000"/>
            <a:ext cx="10668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625373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endParaRPr lang="en-US" dirty="0"/>
          </a:p>
        </p:txBody>
      </p:sp>
      <p:sp>
        <p:nvSpPr>
          <p:cNvPr id="3" name="Text Placeholder 2"/>
          <p:cNvSpPr>
            <a:spLocks noGrp="1"/>
          </p:cNvSpPr>
          <p:nvPr>
            <p:ph type="body" sz="half" idx="1"/>
          </p:nvPr>
        </p:nvSpPr>
        <p:spPr>
          <a:xfrm>
            <a:off x="685800" y="1981200"/>
            <a:ext cx="3810000" cy="4419600"/>
          </a:xfrm>
        </p:spPr>
        <p:txBody>
          <a:bodyPr>
            <a:normAutofit lnSpcReduction="10000"/>
          </a:bodyPr>
          <a:lstStyle/>
          <a:p>
            <a:pPr marL="0" indent="0">
              <a:buNone/>
            </a:pPr>
            <a:r>
              <a:rPr lang="en-US" sz="2400" dirty="0"/>
              <a:t>The diagram below shows the general structure of an amino acid. Which type of molecule is formed from amino acids</a:t>
            </a:r>
            <a:r>
              <a:rPr lang="en-US" sz="2400" dirty="0" smtClean="0"/>
              <a:t>?</a:t>
            </a:r>
          </a:p>
          <a:p>
            <a:pPr marL="0" indent="0">
              <a:buNone/>
            </a:pPr>
            <a:r>
              <a:rPr lang="en-US" sz="2400" b="1" dirty="0"/>
              <a:t>A. lipids</a:t>
            </a:r>
            <a:endParaRPr lang="en-US" sz="2400" dirty="0"/>
          </a:p>
          <a:p>
            <a:pPr marL="0" indent="0">
              <a:buNone/>
            </a:pPr>
            <a:r>
              <a:rPr lang="en-US" sz="2400" b="1" dirty="0"/>
              <a:t>B. proteins</a:t>
            </a:r>
            <a:endParaRPr lang="en-US" sz="2400" dirty="0"/>
          </a:p>
          <a:p>
            <a:pPr marL="0" indent="0">
              <a:buNone/>
            </a:pPr>
            <a:r>
              <a:rPr lang="en-US" sz="2400" b="1" dirty="0"/>
              <a:t>C. carbohydrates</a:t>
            </a:r>
            <a:endParaRPr lang="en-US" sz="2400" dirty="0"/>
          </a:p>
          <a:p>
            <a:pPr marL="0" indent="0">
              <a:buNone/>
            </a:pPr>
            <a:r>
              <a:rPr lang="en-US" sz="2400" b="1" dirty="0"/>
              <a:t>D. nucleic acids</a:t>
            </a:r>
            <a:endParaRPr lang="en-US" sz="2400" dirty="0"/>
          </a:p>
          <a:p>
            <a:endParaRPr lang="en-US" dirty="0"/>
          </a:p>
        </p:txBody>
      </p:sp>
      <p:pic>
        <p:nvPicPr>
          <p:cNvPr id="68610" name="Picture 2" descr="amino acid.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495799" y="2001982"/>
            <a:ext cx="4032811" cy="378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Text Placeholder 2"/>
          <p:cNvSpPr>
            <a:spLocks noGrp="1"/>
          </p:cNvSpPr>
          <p:nvPr>
            <p:ph type="body" sz="half" idx="1"/>
          </p:nvPr>
        </p:nvSpPr>
        <p:spPr>
          <a:xfrm>
            <a:off x="685800" y="1981200"/>
            <a:ext cx="7543800" cy="4343400"/>
          </a:xfrm>
        </p:spPr>
        <p:txBody>
          <a:bodyPr>
            <a:normAutofit/>
          </a:bodyPr>
          <a:lstStyle/>
          <a:p>
            <a:pPr marL="0" indent="0">
              <a:buNone/>
            </a:pPr>
            <a:r>
              <a:rPr lang="en-US" sz="2400" dirty="0"/>
              <a:t>You are analyzing a compound in the laboratory. You find that it is made up of carbon, hydrogen, and oxygen in a ratio of two hydrogen atoms for each carbon atom. How will you classify the compound?</a:t>
            </a:r>
          </a:p>
          <a:p>
            <a:pPr marL="0" indent="0">
              <a:buNone/>
            </a:pPr>
            <a:r>
              <a:rPr lang="en-US" sz="2400" b="1" dirty="0"/>
              <a:t>A. lipid</a:t>
            </a:r>
            <a:endParaRPr lang="en-US" sz="2400" dirty="0"/>
          </a:p>
          <a:p>
            <a:pPr marL="0" indent="0">
              <a:buNone/>
            </a:pPr>
            <a:r>
              <a:rPr lang="en-US" sz="2400" b="1" dirty="0"/>
              <a:t>B. protein</a:t>
            </a:r>
            <a:endParaRPr lang="en-US" sz="2400" dirty="0"/>
          </a:p>
          <a:p>
            <a:pPr marL="0" indent="0">
              <a:buNone/>
            </a:pPr>
            <a:r>
              <a:rPr lang="en-US" sz="2400" b="1" dirty="0"/>
              <a:t>C. carbohydrate</a:t>
            </a:r>
            <a:endParaRPr lang="en-US" sz="2400" dirty="0"/>
          </a:p>
          <a:p>
            <a:pPr marL="0" indent="0">
              <a:buNone/>
            </a:pPr>
            <a:r>
              <a:rPr lang="en-US" sz="2400" b="1" dirty="0"/>
              <a:t>D. nucleic acid</a:t>
            </a:r>
            <a:endParaRPr lang="en-US" sz="2400" dirty="0"/>
          </a:p>
          <a:p>
            <a:pPr marL="0" indent="0">
              <a:buNone/>
            </a:pPr>
            <a:endParaRPr lang="en-US" sz="2400" dirty="0"/>
          </a:p>
        </p:txBody>
      </p:sp>
    </p:spTree>
    <p:extLst>
      <p:ext uri="{BB962C8B-B14F-4D97-AF65-F5344CB8AC3E}">
        <p14:creationId xmlns:p14="http://schemas.microsoft.com/office/powerpoint/2010/main" val="39672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Text Placeholder 2"/>
          <p:cNvSpPr>
            <a:spLocks noGrp="1"/>
          </p:cNvSpPr>
          <p:nvPr>
            <p:ph type="body" sz="half" idx="1"/>
          </p:nvPr>
        </p:nvSpPr>
        <p:spPr>
          <a:xfrm>
            <a:off x="685800" y="1981200"/>
            <a:ext cx="7772400" cy="4191000"/>
          </a:xfrm>
        </p:spPr>
        <p:txBody>
          <a:bodyPr>
            <a:normAutofit/>
          </a:bodyPr>
          <a:lstStyle/>
          <a:p>
            <a:pPr marL="0" indent="0">
              <a:buNone/>
            </a:pPr>
            <a:r>
              <a:rPr lang="en-US" sz="2800" dirty="0"/>
              <a:t>A sugar, a phosphate group, and a nitrogen base form the building blocks of which organic compound?</a:t>
            </a:r>
          </a:p>
          <a:p>
            <a:pPr marL="0" indent="0">
              <a:buNone/>
            </a:pPr>
            <a:r>
              <a:rPr lang="en-US" sz="2800" b="1" dirty="0"/>
              <a:t>A. carbohydrates</a:t>
            </a:r>
            <a:endParaRPr lang="en-US" sz="2800" dirty="0"/>
          </a:p>
          <a:p>
            <a:pPr marL="0" indent="0">
              <a:buNone/>
            </a:pPr>
            <a:r>
              <a:rPr lang="en-US" sz="2800" b="1" dirty="0"/>
              <a:t>B. lipids</a:t>
            </a:r>
            <a:endParaRPr lang="en-US" sz="2800" dirty="0"/>
          </a:p>
          <a:p>
            <a:pPr marL="0" indent="0">
              <a:buNone/>
            </a:pPr>
            <a:r>
              <a:rPr lang="en-US" sz="2800" b="1" dirty="0"/>
              <a:t>C. nucleic acids</a:t>
            </a:r>
            <a:endParaRPr lang="en-US" sz="2800" dirty="0"/>
          </a:p>
          <a:p>
            <a:pPr marL="0" indent="0">
              <a:buNone/>
            </a:pPr>
            <a:r>
              <a:rPr lang="en-US" sz="2800" b="1" dirty="0"/>
              <a:t>D. proteins</a:t>
            </a:r>
            <a:endParaRPr lang="en-US" sz="2800" dirty="0"/>
          </a:p>
          <a:p>
            <a:pPr marL="0" indent="0">
              <a:buNone/>
            </a:pPr>
            <a:endParaRPr lang="en-US" sz="2800" dirty="0"/>
          </a:p>
        </p:txBody>
      </p:sp>
    </p:spTree>
    <p:extLst>
      <p:ext uri="{BB962C8B-B14F-4D97-AF65-F5344CB8AC3E}">
        <p14:creationId xmlns:p14="http://schemas.microsoft.com/office/powerpoint/2010/main" val="135583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endParaRPr lang="en-US" dirty="0"/>
          </a:p>
        </p:txBody>
      </p:sp>
      <p:sp>
        <p:nvSpPr>
          <p:cNvPr id="3" name="Text Placeholder 2"/>
          <p:cNvSpPr>
            <a:spLocks noGrp="1"/>
          </p:cNvSpPr>
          <p:nvPr>
            <p:ph type="body" sz="half" idx="1"/>
          </p:nvPr>
        </p:nvSpPr>
        <p:spPr>
          <a:xfrm>
            <a:off x="685800" y="1981200"/>
            <a:ext cx="8077200" cy="4495800"/>
          </a:xfrm>
        </p:spPr>
        <p:txBody>
          <a:bodyPr>
            <a:normAutofit/>
          </a:bodyPr>
          <a:lstStyle/>
          <a:p>
            <a:pPr marL="0" indent="0">
              <a:buNone/>
            </a:pPr>
            <a:r>
              <a:rPr lang="en-US" sz="2800" dirty="0"/>
              <a:t>1. Two of the four principle classes of organic compounds are proteins and nucleic acids. What is the relationship between proteins and nucleic acids? </a:t>
            </a:r>
          </a:p>
          <a:p>
            <a:pPr marL="0" indent="0">
              <a:buNone/>
            </a:pPr>
            <a:r>
              <a:rPr lang="en-US" sz="2800" dirty="0"/>
              <a:t>A. Nucleic acids use proteins for energy </a:t>
            </a:r>
          </a:p>
          <a:p>
            <a:pPr marL="0" indent="0">
              <a:buNone/>
            </a:pPr>
            <a:r>
              <a:rPr lang="en-US" sz="2800" dirty="0"/>
              <a:t>B. Nucleic acids are a subset of proteins </a:t>
            </a:r>
          </a:p>
          <a:p>
            <a:pPr marL="0" indent="0">
              <a:buNone/>
            </a:pPr>
            <a:r>
              <a:rPr lang="en-US" sz="2800" dirty="0"/>
              <a:t>C. Proteins are long polymers of nucleic acids </a:t>
            </a:r>
          </a:p>
          <a:p>
            <a:pPr marL="0" indent="0">
              <a:buNone/>
            </a:pPr>
            <a:r>
              <a:rPr lang="en-US" sz="2800" dirty="0"/>
              <a:t>D. Nucleic acids contain the information to make proteins </a:t>
            </a:r>
          </a:p>
          <a:p>
            <a:endParaRPr lang="en-US" dirty="0"/>
          </a:p>
        </p:txBody>
      </p:sp>
    </p:spTree>
    <p:extLst>
      <p:ext uri="{BB962C8B-B14F-4D97-AF65-F5344CB8AC3E}">
        <p14:creationId xmlns:p14="http://schemas.microsoft.com/office/powerpoint/2010/main" val="38908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Text Placeholder 2"/>
          <p:cNvSpPr>
            <a:spLocks noGrp="1"/>
          </p:cNvSpPr>
          <p:nvPr>
            <p:ph type="body" sz="half" idx="1"/>
          </p:nvPr>
        </p:nvSpPr>
        <p:spPr>
          <a:xfrm>
            <a:off x="685800" y="1780309"/>
            <a:ext cx="7772400" cy="2410691"/>
          </a:xfrm>
        </p:spPr>
        <p:txBody>
          <a:bodyPr>
            <a:noAutofit/>
          </a:bodyPr>
          <a:lstStyle/>
          <a:p>
            <a:pPr marL="0" indent="0">
              <a:buNone/>
            </a:pPr>
            <a:r>
              <a:rPr lang="en-US" sz="3200" dirty="0"/>
              <a:t>3. Which of the following diagrams below is an example of a carbohydrate? </a:t>
            </a:r>
          </a:p>
          <a:p>
            <a:pPr marL="0" indent="0">
              <a:buNone/>
            </a:pPr>
            <a:r>
              <a:rPr lang="en-US" sz="3200" dirty="0"/>
              <a:t>A. 1 </a:t>
            </a:r>
          </a:p>
          <a:p>
            <a:pPr marL="0" indent="0">
              <a:buNone/>
            </a:pPr>
            <a:r>
              <a:rPr lang="en-US" sz="3200" dirty="0"/>
              <a:t>B. 3 </a:t>
            </a:r>
          </a:p>
          <a:p>
            <a:pPr marL="0" indent="0">
              <a:buNone/>
            </a:pPr>
            <a:r>
              <a:rPr lang="en-US" sz="3200" dirty="0"/>
              <a:t>C. 2 </a:t>
            </a:r>
          </a:p>
          <a:p>
            <a:pPr marL="0" indent="0">
              <a:buNone/>
            </a:pPr>
            <a:r>
              <a:rPr lang="en-US" sz="3200" dirty="0"/>
              <a:t>D. 4 </a:t>
            </a:r>
            <a:endParaRPr lang="en-US" sz="3200" dirty="0"/>
          </a:p>
        </p:txBody>
      </p:sp>
      <p:pic>
        <p:nvPicPr>
          <p:cNvPr id="5" name="Picture 4"/>
          <p:cNvPicPr>
            <a:picLocks noChangeAspect="1"/>
          </p:cNvPicPr>
          <p:nvPr/>
        </p:nvPicPr>
        <p:blipFill>
          <a:blip r:embed="rId2"/>
          <a:stretch>
            <a:fillRect/>
          </a:stretch>
        </p:blipFill>
        <p:spPr>
          <a:xfrm>
            <a:off x="2209800" y="3276600"/>
            <a:ext cx="6629400" cy="3439334"/>
          </a:xfrm>
          <a:prstGeom prst="rect">
            <a:avLst/>
          </a:prstGeom>
        </p:spPr>
      </p:pic>
    </p:spTree>
    <p:extLst>
      <p:ext uri="{BB962C8B-B14F-4D97-AF65-F5344CB8AC3E}">
        <p14:creationId xmlns:p14="http://schemas.microsoft.com/office/powerpoint/2010/main" val="19008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Macromolecules further…</a:t>
            </a:r>
            <a:endParaRPr lang="en-US" dirty="0"/>
          </a:p>
        </p:txBody>
      </p:sp>
      <p:sp>
        <p:nvSpPr>
          <p:cNvPr id="3" name="Content Placeholder 2"/>
          <p:cNvSpPr>
            <a:spLocks noGrp="1"/>
          </p:cNvSpPr>
          <p:nvPr>
            <p:ph sz="quarter" idx="1"/>
          </p:nvPr>
        </p:nvSpPr>
        <p:spPr/>
        <p:txBody>
          <a:bodyPr/>
          <a:lstStyle/>
          <a:p>
            <a:r>
              <a:rPr lang="en-US" dirty="0" smtClean="0"/>
              <a:t>Pass the 3D structures of carbs and lipids around and try to identify the major parts of each molecule, use your lab group for help</a:t>
            </a:r>
          </a:p>
          <a:p>
            <a:r>
              <a:rPr lang="en-US" dirty="0" smtClean="0"/>
              <a:t>As you explore the structures, also take a look at the teacher’s demonstration</a:t>
            </a:r>
          </a:p>
          <a:p>
            <a:r>
              <a:rPr lang="en-US" dirty="0" smtClean="0"/>
              <a:t>How do we test for the presence of certain macromolecules?</a:t>
            </a:r>
          </a:p>
          <a:p>
            <a:pPr lvl="1"/>
            <a:r>
              <a:rPr lang="en-US" dirty="0" smtClean="0"/>
              <a:t>Make sure you add this information to your notes!</a:t>
            </a:r>
            <a:endParaRPr lang="en-US" dirty="0"/>
          </a:p>
        </p:txBody>
      </p:sp>
    </p:spTree>
    <p:extLst>
      <p:ext uri="{BB962C8B-B14F-4D97-AF65-F5344CB8AC3E}">
        <p14:creationId xmlns:p14="http://schemas.microsoft.com/office/powerpoint/2010/main" val="5898881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chart time!</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5740926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7476"/>
          <a:stretch/>
        </p:blipFill>
        <p:spPr>
          <a:xfrm rot="2364285">
            <a:off x="4380829" y="1246583"/>
            <a:ext cx="4360129" cy="2849108"/>
          </a:xfrm>
          <a:prstGeom prst="rect">
            <a:avLst/>
          </a:prstGeom>
        </p:spPr>
      </p:pic>
      <p:sp>
        <p:nvSpPr>
          <p:cNvPr id="3" name="Vertical Text Placeholder 2"/>
          <p:cNvSpPr>
            <a:spLocks noGrp="1"/>
          </p:cNvSpPr>
          <p:nvPr>
            <p:ph type="body" orient="vert" idx="1"/>
          </p:nvPr>
        </p:nvSpPr>
        <p:spPr>
          <a:xfrm>
            <a:off x="0" y="152400"/>
            <a:ext cx="6019800" cy="5851525"/>
          </a:xfrm>
        </p:spPr>
        <p:txBody>
          <a:bodyPr vert="horz">
            <a:normAutofit/>
          </a:bodyPr>
          <a:lstStyle/>
          <a:p>
            <a:r>
              <a:rPr lang="en-US" dirty="0" smtClean="0">
                <a:solidFill>
                  <a:schemeClr val="bg1"/>
                </a:solidFill>
              </a:rPr>
              <a:t>Clear off your desks.</a:t>
            </a:r>
          </a:p>
          <a:p>
            <a:pPr marL="0" indent="0">
              <a:buNone/>
            </a:pPr>
            <a:endParaRPr lang="en-US" sz="7200" dirty="0" smtClean="0">
              <a:solidFill>
                <a:schemeClr val="bg1"/>
              </a:solidFill>
              <a:latin typeface="Britannic Bold"/>
              <a:cs typeface="Britannic Bold"/>
            </a:endParaRPr>
          </a:p>
          <a:p>
            <a:pPr marL="0" indent="0" algn="ctr">
              <a:buNone/>
            </a:pPr>
            <a:r>
              <a:rPr lang="en-US" sz="7200" dirty="0" smtClean="0">
                <a:solidFill>
                  <a:schemeClr val="bg1"/>
                </a:solidFill>
                <a:latin typeface="Britannic Bold"/>
                <a:cs typeface="Britannic Bold"/>
              </a:rPr>
              <a:t>IT’S </a:t>
            </a:r>
          </a:p>
          <a:p>
            <a:pPr marL="0" indent="0" algn="ctr">
              <a:buNone/>
            </a:pPr>
            <a:r>
              <a:rPr lang="en-US" sz="7200" dirty="0" smtClean="0">
                <a:solidFill>
                  <a:schemeClr val="bg1"/>
                </a:solidFill>
                <a:latin typeface="Britannic Bold"/>
                <a:cs typeface="Britannic Bold"/>
              </a:rPr>
              <a:t>EXIT TICKET TIME!!!!</a:t>
            </a:r>
            <a:endParaRPr lang="en-US" sz="7200" dirty="0">
              <a:solidFill>
                <a:schemeClr val="bg1"/>
              </a:solidFill>
              <a:latin typeface="Britannic Bold"/>
              <a:cs typeface="Britannic Bold"/>
            </a:endParaRPr>
          </a:p>
        </p:txBody>
      </p:sp>
    </p:spTree>
    <p:extLst>
      <p:ext uri="{BB962C8B-B14F-4D97-AF65-F5344CB8AC3E}">
        <p14:creationId xmlns:p14="http://schemas.microsoft.com/office/powerpoint/2010/main" val="21538504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Learning</a:t>
            </a:r>
            <a:endParaRPr lang="en-US" dirty="0"/>
          </a:p>
        </p:txBody>
      </p:sp>
      <p:sp>
        <p:nvSpPr>
          <p:cNvPr id="3" name="Content Placeholder 2"/>
          <p:cNvSpPr>
            <a:spLocks noGrp="1"/>
          </p:cNvSpPr>
          <p:nvPr>
            <p:ph sz="quarter" idx="1"/>
          </p:nvPr>
        </p:nvSpPr>
        <p:spPr/>
        <p:txBody>
          <a:bodyPr/>
          <a:lstStyle/>
          <a:p>
            <a:r>
              <a:rPr lang="en-US" dirty="0" smtClean="0"/>
              <a:t>Make sure your foldable is complete</a:t>
            </a:r>
          </a:p>
          <a:p>
            <a:r>
              <a:rPr lang="en-US" dirty="0" smtClean="0"/>
              <a:t>Complete the practice worksheet</a:t>
            </a:r>
          </a:p>
          <a:p>
            <a:r>
              <a:rPr lang="en-US" dirty="0" smtClean="0"/>
              <a:t>Study for quiz on macromolecules and enzymes which will be on 9/8 (a day) and 9/11 (b day)</a:t>
            </a:r>
          </a:p>
        </p:txBody>
      </p:sp>
    </p:spTree>
    <p:extLst>
      <p:ext uri="{BB962C8B-B14F-4D97-AF65-F5344CB8AC3E}">
        <p14:creationId xmlns:p14="http://schemas.microsoft.com/office/powerpoint/2010/main" val="625786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Aspect">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TM03457510[[fn=Savon]]</Template>
  <TotalTime>9235</TotalTime>
  <Words>2197</Words>
  <Application>Microsoft Office PowerPoint</Application>
  <PresentationFormat>On-screen Show (4:3)</PresentationFormat>
  <Paragraphs>462</Paragraphs>
  <Slides>98</Slides>
  <Notes>10</Notes>
  <HiddenSlides>0</HiddenSlides>
  <MMClips>2</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98</vt:i4>
      </vt:variant>
    </vt:vector>
  </HeadingPairs>
  <TitlesOfParts>
    <vt:vector size="121" baseType="lpstr">
      <vt:lpstr>MS PGothic</vt:lpstr>
      <vt:lpstr>MS PGothic</vt:lpstr>
      <vt:lpstr>Arial</vt:lpstr>
      <vt:lpstr>Arial Black</vt:lpstr>
      <vt:lpstr>Bernard MT Condensed</vt:lpstr>
      <vt:lpstr>Britannic Bold</vt:lpstr>
      <vt:lpstr>Calibri</vt:lpstr>
      <vt:lpstr>Century Gothic</vt:lpstr>
      <vt:lpstr>Century Schoolbook</vt:lpstr>
      <vt:lpstr>Constantia</vt:lpstr>
      <vt:lpstr>Cooper Black</vt:lpstr>
      <vt:lpstr>Garamond</vt:lpstr>
      <vt:lpstr>Impact</vt:lpstr>
      <vt:lpstr>Times</vt:lpstr>
      <vt:lpstr>Times New Roman</vt:lpstr>
      <vt:lpstr>Tw Cen MT</vt:lpstr>
      <vt:lpstr>Verdana</vt:lpstr>
      <vt:lpstr>Wingdings</vt:lpstr>
      <vt:lpstr>Wingdings 2</vt:lpstr>
      <vt:lpstr>Savon</vt:lpstr>
      <vt:lpstr>Aspect</vt:lpstr>
      <vt:lpstr>Oriel</vt:lpstr>
      <vt:lpstr>Flow</vt:lpstr>
      <vt:lpstr>Day 1</vt:lpstr>
      <vt:lpstr>Bell Ringer- get ready for your first quiz!</vt:lpstr>
      <vt:lpstr>What does the term “organic” mean?</vt:lpstr>
      <vt:lpstr>It is the biochemistry unit, so a little review of basic chemistry…..</vt:lpstr>
      <vt:lpstr>Why is matter important?</vt:lpstr>
      <vt:lpstr>What is matter made of?</vt:lpstr>
      <vt:lpstr>PowerPoint Presentation</vt:lpstr>
      <vt:lpstr>Did you know?</vt:lpstr>
      <vt:lpstr>What is a molecule?</vt:lpstr>
      <vt:lpstr>PowerPoint Presentation</vt:lpstr>
      <vt:lpstr>How would you write these chemical formulas?</vt:lpstr>
      <vt:lpstr> </vt:lpstr>
      <vt:lpstr>PowerPoint Presentation</vt:lpstr>
      <vt:lpstr>So what is a macromolecule?</vt:lpstr>
      <vt:lpstr>PowerPoint Presentation</vt:lpstr>
      <vt:lpstr>PowerPoint Presentation</vt:lpstr>
      <vt:lpstr>PowerPoint Presentation</vt:lpstr>
      <vt:lpstr>PowerPoint Presentation</vt:lpstr>
      <vt:lpstr>PowerPoint Presentation</vt:lpstr>
      <vt:lpstr>Carbohydrates</vt:lpstr>
      <vt:lpstr>PowerPoint Presentation</vt:lpstr>
      <vt:lpstr>Structure of Carbs</vt:lpstr>
      <vt:lpstr>Monosaccharide</vt:lpstr>
      <vt:lpstr>Disaccharides &amp; Polysaccharides</vt:lpstr>
      <vt:lpstr>PowerPoint Presentation</vt:lpstr>
      <vt:lpstr>PowerPoint Presentation</vt:lpstr>
      <vt:lpstr>Carbohydrates provide immediate energy.  Example: running races or playing sports</vt:lpstr>
      <vt:lpstr>Lipids</vt:lpstr>
      <vt:lpstr>PowerPoint Presentation</vt:lpstr>
      <vt:lpstr>Structure of Lipids</vt:lpstr>
      <vt:lpstr>PowerPoint Presentation</vt:lpstr>
      <vt:lpstr>Function of Lipids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play a game</vt:lpstr>
      <vt:lpstr>Summarize and review time</vt:lpstr>
      <vt:lpstr>PowerPoint Presentation</vt:lpstr>
      <vt:lpstr>Home Learning</vt:lpstr>
      <vt:lpstr>Day 2</vt:lpstr>
      <vt:lpstr>Bell ringer-complete on page</vt:lpstr>
      <vt:lpstr>Are no carb and no fat diets good for you?</vt:lpstr>
      <vt:lpstr>Protein</vt:lpstr>
      <vt:lpstr>PowerPoint Presentation</vt:lpstr>
      <vt:lpstr>Proteins</vt:lpstr>
      <vt:lpstr>Structure of Proteins</vt:lpstr>
      <vt:lpstr>PowerPoint Presentation</vt:lpstr>
      <vt:lpstr>Why do we need proteins? Muscles, ligaments, tendons, and bones</vt:lpstr>
      <vt:lpstr>Function of Proteins-NUMEROUS</vt:lpstr>
      <vt:lpstr>PowerPoint Presentation</vt:lpstr>
      <vt:lpstr>PowerPoint Presentation</vt:lpstr>
      <vt:lpstr>Nucleic Acids</vt:lpstr>
      <vt:lpstr>Nucleic Acids</vt:lpstr>
      <vt:lpstr>Function of Nucleic Acids</vt:lpstr>
      <vt:lpstr>What vocabulary words can be used to describe this picture? (monomer vs. polymer)</vt:lpstr>
      <vt:lpstr>PowerPoint Presentation</vt:lpstr>
      <vt:lpstr>What vocabulary words can be used to describe this picture? (Monomer vs. Polymer) C6H12O6 </vt:lpstr>
      <vt:lpstr>PowerPoint Presentation</vt:lpstr>
      <vt:lpstr>Let’s play a game</vt:lpstr>
      <vt:lpstr>Summarize and review time</vt:lpstr>
      <vt:lpstr>PowerPoint Presentation</vt:lpstr>
      <vt:lpstr>Home Learning</vt:lpstr>
      <vt:lpstr>Day 3</vt:lpstr>
      <vt:lpstr>Bell ringer- on page in journal</vt:lpstr>
      <vt:lpstr>Video Time!</vt:lpstr>
      <vt:lpstr>PowerPoint Presentation</vt:lpstr>
      <vt:lpstr>PowerPoint Presentation</vt:lpstr>
      <vt:lpstr>PowerPoint Presentation</vt:lpstr>
      <vt:lpstr>How do we identify the structures?</vt:lpstr>
      <vt:lpstr>Nucleotide-monomer</vt:lpstr>
      <vt:lpstr>Polysaccharide-carb-polymer</vt:lpstr>
      <vt:lpstr>DNA-nucleic acid-polymer</vt:lpstr>
      <vt:lpstr>Monosaccharide-sugar-carb-monomer</vt:lpstr>
      <vt:lpstr>Lipid-glycerol and 3 fatty acids</vt:lpstr>
      <vt:lpstr>Amino acid-monomer-protein</vt:lpstr>
      <vt:lpstr>Sugar-monosaccharide-carb-monomer</vt:lpstr>
      <vt:lpstr>DNA-polymer-nucleic acid</vt:lpstr>
      <vt:lpstr>Lipid-glycerol and 3 fatty acids</vt:lpstr>
      <vt:lpstr>Protein-polypeptide- polymer</vt:lpstr>
      <vt:lpstr>Phosolipid-lipid</vt:lpstr>
      <vt:lpstr>Amino acid-monomer-protein</vt:lpstr>
      <vt:lpstr>Let’s Apply What We Know!</vt:lpstr>
      <vt:lpstr>Look at the label to the left.  3 of the 4 macromolecules can be found in foods.  </vt:lpstr>
      <vt:lpstr>Let’s break down some EOC style questions</vt:lpstr>
      <vt:lpstr>B</vt:lpstr>
      <vt:lpstr>C</vt:lpstr>
      <vt:lpstr>C</vt:lpstr>
      <vt:lpstr>D</vt:lpstr>
      <vt:lpstr>C</vt:lpstr>
      <vt:lpstr>Exploring Macromolecules further…</vt:lpstr>
      <vt:lpstr>Anchor chart time!</vt:lpstr>
      <vt:lpstr>PowerPoint Presentation</vt:lpstr>
      <vt:lpstr>Home Learning</vt:lpstr>
    </vt:vector>
  </TitlesOfParts>
  <Company>DCPS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DCPS</dc:creator>
  <cp:lastModifiedBy>Speers, Anastasia N.</cp:lastModifiedBy>
  <cp:revision>231</cp:revision>
  <dcterms:created xsi:type="dcterms:W3CDTF">2008-07-21T20:25:19Z</dcterms:created>
  <dcterms:modified xsi:type="dcterms:W3CDTF">2017-07-21T18:53:00Z</dcterms:modified>
</cp:coreProperties>
</file>