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341" r:id="rId2"/>
    <p:sldId id="342" r:id="rId3"/>
    <p:sldId id="343" r:id="rId4"/>
    <p:sldId id="307" r:id="rId5"/>
    <p:sldId id="269" r:id="rId6"/>
    <p:sldId id="288" r:id="rId7"/>
    <p:sldId id="315" r:id="rId8"/>
    <p:sldId id="340" r:id="rId9"/>
    <p:sldId id="325" r:id="rId10"/>
    <p:sldId id="313" r:id="rId11"/>
    <p:sldId id="312" r:id="rId12"/>
    <p:sldId id="319" r:id="rId13"/>
    <p:sldId id="318" r:id="rId14"/>
    <p:sldId id="290" r:id="rId15"/>
    <p:sldId id="326" r:id="rId16"/>
    <p:sldId id="327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28" r:id="rId26"/>
    <p:sldId id="329" r:id="rId27"/>
    <p:sldId id="330" r:id="rId28"/>
    <p:sldId id="34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E7E70-677E-4083-AF5B-32AA0191E45C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3C27-9E3E-43D1-A976-8122E3C8D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B1E89EC-469C-4893-BB3A-AE2E249179E4}" type="datetimeFigureOut">
              <a:rPr lang="en-US" smtClean="0"/>
              <a:pPr/>
              <a:t>07/21/2017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1FD4C21-108B-4A4B-B25D-446A7D6D6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5L3pzIii9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Bell ringer- get ready for your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Remember quiz expectations</a:t>
            </a:r>
          </a:p>
          <a:p>
            <a:pPr lvl="1"/>
            <a:r>
              <a:rPr lang="en-US" sz="2800" dirty="0" smtClean="0"/>
              <a:t>No talking until the quizzes have been collected</a:t>
            </a:r>
          </a:p>
          <a:p>
            <a:pPr lvl="1"/>
            <a:r>
              <a:rPr lang="en-US" sz="2800" dirty="0" smtClean="0"/>
              <a:t>When you are finished sit quietly until the quizzes are collected</a:t>
            </a:r>
          </a:p>
          <a:p>
            <a:pPr lvl="1"/>
            <a:r>
              <a:rPr lang="en-US" sz="2800" dirty="0" smtClean="0"/>
              <a:t>No electronics or notes of any kind</a:t>
            </a:r>
          </a:p>
          <a:p>
            <a:pPr lvl="1"/>
            <a:r>
              <a:rPr lang="en-US" sz="2800" dirty="0" smtClean="0"/>
              <a:t>You will have 20 minutes for 15 questions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24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DNA Fun Fact!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3581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Any two unrelated strangers anywhere on the planet share 99.9 percent of the same DNA. A miniscule fraction of the genome—about 3 </a:t>
            </a:r>
            <a:r>
              <a:rPr lang="en-US" sz="2800" i="1" dirty="0" smtClean="0"/>
              <a:t>million</a:t>
            </a:r>
            <a:r>
              <a:rPr lang="en-US" sz="2800" dirty="0" smtClean="0"/>
              <a:t> of its over 3 </a:t>
            </a:r>
            <a:r>
              <a:rPr lang="en-US" sz="2800" i="1" dirty="0" smtClean="0"/>
              <a:t>billion</a:t>
            </a:r>
            <a:r>
              <a:rPr lang="en-US" sz="2800" dirty="0" smtClean="0"/>
              <a:t> bases—accounts for the vast differences within the human race.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5604" name="Picture 5" descr="Jessica%20Muno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AfricanF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325672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105400" y="2895600"/>
            <a:ext cx="4038600" cy="3124200"/>
          </a:xfrm>
          <a:prstGeom prst="wedgeEllipseCallout">
            <a:avLst>
              <a:gd name="adj1" fmla="val -75231"/>
              <a:gd name="adj2" fmla="val 32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3505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“But wait! How can DNA be the same in every organism but create so much genetic variety?”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24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Good Point…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POINT </a:t>
            </a:r>
            <a:r>
              <a:rPr lang="en-US" sz="3600" dirty="0" smtClean="0"/>
              <a:t>#3 </a:t>
            </a:r>
            <a:endParaRPr lang="en-US" sz="3600" dirty="0" smtClean="0"/>
          </a:p>
          <a:p>
            <a:r>
              <a:rPr lang="en-US" sz="3600" dirty="0" smtClean="0"/>
              <a:t>The structure of DNA allows it to be a common system – a UNIVERSAL CODE</a:t>
            </a:r>
          </a:p>
          <a:p>
            <a:r>
              <a:rPr lang="en-US" sz="3600" dirty="0" smtClean="0"/>
              <a:t>KEY POINT </a:t>
            </a:r>
            <a:r>
              <a:rPr lang="en-US" sz="3600" dirty="0" smtClean="0"/>
              <a:t>#4</a:t>
            </a:r>
            <a:endParaRPr lang="en-US" sz="3600" dirty="0" smtClean="0"/>
          </a:p>
          <a:p>
            <a:r>
              <a:rPr lang="en-US" sz="3600" dirty="0" smtClean="0"/>
              <a:t>The structure of DNA is always the same but the order of the nucleotides codes for different genes.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962400"/>
            <a:ext cx="5105400" cy="1371600"/>
          </a:xfrm>
        </p:spPr>
        <p:txBody>
          <a:bodyPr/>
          <a:lstStyle/>
          <a:p>
            <a:r>
              <a:rPr lang="en-US" dirty="0" smtClean="0"/>
              <a:t>Good point Willow Smith. Remember during mitosis and meiosis when we needed to replicate the DNA?</a:t>
            </a:r>
            <a:endParaRPr lang="en-US" dirty="0"/>
          </a:p>
        </p:txBody>
      </p:sp>
      <p:pic>
        <p:nvPicPr>
          <p:cNvPr id="1026" name="Picture 2" descr="http://www.shockya.com/news/wp-content/uploads/willow_smi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2743200" cy="41148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3200400" y="304800"/>
            <a:ext cx="5029200" cy="3581400"/>
          </a:xfrm>
          <a:prstGeom prst="wedgeEllipseCallout">
            <a:avLst>
              <a:gd name="adj1" fmla="val -71453"/>
              <a:gd name="adj2" fmla="val 23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8382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“Wow. DNA is so cool! But what happens when we need more of it? Like, when a cell divides?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7772400" cy="4114801"/>
          </a:xfrm>
        </p:spPr>
        <p:txBody>
          <a:bodyPr/>
          <a:lstStyle/>
          <a:p>
            <a:pPr lvl="0"/>
            <a:r>
              <a:rPr lang="en-US" sz="3200" dirty="0" smtClean="0"/>
              <a:t>Key Point </a:t>
            </a:r>
            <a:r>
              <a:rPr lang="en-US" sz="3200" dirty="0" smtClean="0"/>
              <a:t>#5-DNA </a:t>
            </a:r>
            <a:r>
              <a:rPr lang="en-US" sz="3200" dirty="0" smtClean="0"/>
              <a:t>must be replicated in order to transmit and conserve genetic information. </a:t>
            </a:r>
          </a:p>
          <a:p>
            <a:endParaRPr lang="en-US" dirty="0"/>
          </a:p>
        </p:txBody>
      </p:sp>
      <p:pic>
        <p:nvPicPr>
          <p:cNvPr id="2050" name="Picture 2" descr="drawing of a double-helix DNA str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199"/>
            <a:ext cx="7162800" cy="3979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534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How does DNA Copy itself?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DNA Replication</a:t>
            </a:r>
            <a:r>
              <a:rPr lang="en-US" sz="2400" dirty="0" smtClean="0"/>
              <a:t> when the DNA molecule separates into two strands, then produces 2 new complementary strands following the rules of base pairing.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Each strand of the double helix of DNA serves as a template for the new strand.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When DNA replicates it produces two DNA molecules that are identical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Each new strand has one of the original strands.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9700" name="Freeform 7"/>
          <p:cNvSpPr>
            <a:spLocks/>
          </p:cNvSpPr>
          <p:nvPr/>
        </p:nvSpPr>
        <p:spPr bwMode="auto">
          <a:xfrm>
            <a:off x="4700587" y="4114800"/>
            <a:ext cx="328613" cy="1087438"/>
          </a:xfrm>
          <a:custGeom>
            <a:avLst/>
            <a:gdLst>
              <a:gd name="T0" fmla="*/ 227013 w 207"/>
              <a:gd name="T1" fmla="*/ 0 h 685"/>
              <a:gd name="T2" fmla="*/ 95250 w 207"/>
              <a:gd name="T3" fmla="*/ 217488 h 685"/>
              <a:gd name="T4" fmla="*/ 153988 w 207"/>
              <a:gd name="T5" fmla="*/ 536575 h 685"/>
              <a:gd name="T6" fmla="*/ 211138 w 207"/>
              <a:gd name="T7" fmla="*/ 565150 h 685"/>
              <a:gd name="T8" fmla="*/ 284163 w 207"/>
              <a:gd name="T9" fmla="*/ 652463 h 685"/>
              <a:gd name="T10" fmla="*/ 328613 w 207"/>
              <a:gd name="T11" fmla="*/ 812800 h 685"/>
              <a:gd name="T12" fmla="*/ 312738 w 207"/>
              <a:gd name="T13" fmla="*/ 914400 h 685"/>
              <a:gd name="T14" fmla="*/ 269875 w 207"/>
              <a:gd name="T15" fmla="*/ 942975 h 685"/>
              <a:gd name="T16" fmla="*/ 153988 w 207"/>
              <a:gd name="T17" fmla="*/ 1016000 h 685"/>
              <a:gd name="T18" fmla="*/ 7938 w 207"/>
              <a:gd name="T19" fmla="*/ 1058863 h 685"/>
              <a:gd name="T20" fmla="*/ 7938 w 207"/>
              <a:gd name="T21" fmla="*/ 1087438 h 6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"/>
              <a:gd name="T34" fmla="*/ 0 h 685"/>
              <a:gd name="T35" fmla="*/ 207 w 207"/>
              <a:gd name="T36" fmla="*/ 685 h 6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" h="685">
                <a:moveTo>
                  <a:pt x="143" y="0"/>
                </a:moveTo>
                <a:cubicBezTo>
                  <a:pt x="131" y="55"/>
                  <a:pt x="101" y="98"/>
                  <a:pt x="60" y="137"/>
                </a:cubicBezTo>
                <a:cubicBezTo>
                  <a:pt x="41" y="195"/>
                  <a:pt x="44" y="294"/>
                  <a:pt x="97" y="338"/>
                </a:cubicBezTo>
                <a:cubicBezTo>
                  <a:pt x="107" y="347"/>
                  <a:pt x="122" y="349"/>
                  <a:pt x="133" y="356"/>
                </a:cubicBezTo>
                <a:cubicBezTo>
                  <a:pt x="148" y="366"/>
                  <a:pt x="171" y="401"/>
                  <a:pt x="179" y="411"/>
                </a:cubicBezTo>
                <a:cubicBezTo>
                  <a:pt x="199" y="494"/>
                  <a:pt x="189" y="460"/>
                  <a:pt x="207" y="512"/>
                </a:cubicBezTo>
                <a:cubicBezTo>
                  <a:pt x="204" y="533"/>
                  <a:pt x="206" y="556"/>
                  <a:pt x="197" y="576"/>
                </a:cubicBezTo>
                <a:cubicBezTo>
                  <a:pt x="193" y="586"/>
                  <a:pt x="179" y="588"/>
                  <a:pt x="170" y="594"/>
                </a:cubicBezTo>
                <a:cubicBezTo>
                  <a:pt x="146" y="609"/>
                  <a:pt x="123" y="628"/>
                  <a:pt x="97" y="640"/>
                </a:cubicBezTo>
                <a:cubicBezTo>
                  <a:pt x="68" y="653"/>
                  <a:pt x="31" y="648"/>
                  <a:pt x="5" y="667"/>
                </a:cubicBezTo>
                <a:cubicBezTo>
                  <a:pt x="0" y="671"/>
                  <a:pt x="5" y="679"/>
                  <a:pt x="5" y="685"/>
                </a:cubicBezTo>
              </a:path>
            </a:pathLst>
          </a:custGeom>
          <a:noFill/>
          <a:ln w="381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Freeform 8"/>
          <p:cNvSpPr>
            <a:spLocks/>
          </p:cNvSpPr>
          <p:nvPr/>
        </p:nvSpPr>
        <p:spPr bwMode="auto">
          <a:xfrm>
            <a:off x="4727575" y="4038600"/>
            <a:ext cx="363538" cy="1160463"/>
          </a:xfrm>
          <a:custGeom>
            <a:avLst/>
            <a:gdLst>
              <a:gd name="T0" fmla="*/ 0 w 229"/>
              <a:gd name="T1" fmla="*/ 0 h 731"/>
              <a:gd name="T2" fmla="*/ 101600 w 229"/>
              <a:gd name="T3" fmla="*/ 231775 h 731"/>
              <a:gd name="T4" fmla="*/ 188913 w 229"/>
              <a:gd name="T5" fmla="*/ 260350 h 731"/>
              <a:gd name="T6" fmla="*/ 276225 w 229"/>
              <a:gd name="T7" fmla="*/ 377825 h 731"/>
              <a:gd name="T8" fmla="*/ 261938 w 229"/>
              <a:gd name="T9" fmla="*/ 449263 h 731"/>
              <a:gd name="T10" fmla="*/ 219075 w 229"/>
              <a:gd name="T11" fmla="*/ 493713 h 731"/>
              <a:gd name="T12" fmla="*/ 146050 w 229"/>
              <a:gd name="T13" fmla="*/ 798513 h 731"/>
              <a:gd name="T14" fmla="*/ 203200 w 229"/>
              <a:gd name="T15" fmla="*/ 1030288 h 731"/>
              <a:gd name="T16" fmla="*/ 363538 w 229"/>
              <a:gd name="T17" fmla="*/ 1160463 h 7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9"/>
              <a:gd name="T28" fmla="*/ 0 h 731"/>
              <a:gd name="T29" fmla="*/ 229 w 229"/>
              <a:gd name="T30" fmla="*/ 731 h 7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9" h="731">
                <a:moveTo>
                  <a:pt x="0" y="0"/>
                </a:moveTo>
                <a:cubicBezTo>
                  <a:pt x="12" y="31"/>
                  <a:pt x="35" y="137"/>
                  <a:pt x="64" y="146"/>
                </a:cubicBezTo>
                <a:cubicBezTo>
                  <a:pt x="82" y="152"/>
                  <a:pt x="119" y="164"/>
                  <a:pt x="119" y="164"/>
                </a:cubicBezTo>
                <a:cubicBezTo>
                  <a:pt x="151" y="186"/>
                  <a:pt x="162" y="201"/>
                  <a:pt x="174" y="238"/>
                </a:cubicBezTo>
                <a:cubicBezTo>
                  <a:pt x="171" y="253"/>
                  <a:pt x="172" y="269"/>
                  <a:pt x="165" y="283"/>
                </a:cubicBezTo>
                <a:cubicBezTo>
                  <a:pt x="159" y="295"/>
                  <a:pt x="143" y="299"/>
                  <a:pt x="138" y="311"/>
                </a:cubicBezTo>
                <a:cubicBezTo>
                  <a:pt x="117" y="361"/>
                  <a:pt x="103" y="446"/>
                  <a:pt x="92" y="503"/>
                </a:cubicBezTo>
                <a:cubicBezTo>
                  <a:pt x="97" y="553"/>
                  <a:pt x="101" y="605"/>
                  <a:pt x="128" y="649"/>
                </a:cubicBezTo>
                <a:cubicBezTo>
                  <a:pt x="154" y="691"/>
                  <a:pt x="208" y="688"/>
                  <a:pt x="229" y="731"/>
                </a:cubicBezTo>
              </a:path>
            </a:pathLst>
          </a:custGeom>
          <a:noFill/>
          <a:ln w="381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Freeform 9"/>
          <p:cNvSpPr>
            <a:spLocks/>
          </p:cNvSpPr>
          <p:nvPr/>
        </p:nvSpPr>
        <p:spPr bwMode="auto">
          <a:xfrm>
            <a:off x="6986587" y="4114800"/>
            <a:ext cx="328613" cy="1087438"/>
          </a:xfrm>
          <a:custGeom>
            <a:avLst/>
            <a:gdLst>
              <a:gd name="T0" fmla="*/ 227013 w 207"/>
              <a:gd name="T1" fmla="*/ 0 h 685"/>
              <a:gd name="T2" fmla="*/ 95250 w 207"/>
              <a:gd name="T3" fmla="*/ 217488 h 685"/>
              <a:gd name="T4" fmla="*/ 153988 w 207"/>
              <a:gd name="T5" fmla="*/ 536575 h 685"/>
              <a:gd name="T6" fmla="*/ 211138 w 207"/>
              <a:gd name="T7" fmla="*/ 565150 h 685"/>
              <a:gd name="T8" fmla="*/ 284163 w 207"/>
              <a:gd name="T9" fmla="*/ 652463 h 685"/>
              <a:gd name="T10" fmla="*/ 328613 w 207"/>
              <a:gd name="T11" fmla="*/ 812800 h 685"/>
              <a:gd name="T12" fmla="*/ 312738 w 207"/>
              <a:gd name="T13" fmla="*/ 914400 h 685"/>
              <a:gd name="T14" fmla="*/ 269875 w 207"/>
              <a:gd name="T15" fmla="*/ 942975 h 685"/>
              <a:gd name="T16" fmla="*/ 153988 w 207"/>
              <a:gd name="T17" fmla="*/ 1016000 h 685"/>
              <a:gd name="T18" fmla="*/ 7938 w 207"/>
              <a:gd name="T19" fmla="*/ 1058863 h 685"/>
              <a:gd name="T20" fmla="*/ 7938 w 207"/>
              <a:gd name="T21" fmla="*/ 1087438 h 6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"/>
              <a:gd name="T34" fmla="*/ 0 h 685"/>
              <a:gd name="T35" fmla="*/ 207 w 207"/>
              <a:gd name="T36" fmla="*/ 685 h 6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" h="685">
                <a:moveTo>
                  <a:pt x="143" y="0"/>
                </a:moveTo>
                <a:cubicBezTo>
                  <a:pt x="131" y="55"/>
                  <a:pt x="101" y="98"/>
                  <a:pt x="60" y="137"/>
                </a:cubicBezTo>
                <a:cubicBezTo>
                  <a:pt x="41" y="195"/>
                  <a:pt x="44" y="294"/>
                  <a:pt x="97" y="338"/>
                </a:cubicBezTo>
                <a:cubicBezTo>
                  <a:pt x="107" y="347"/>
                  <a:pt x="122" y="349"/>
                  <a:pt x="133" y="356"/>
                </a:cubicBezTo>
                <a:cubicBezTo>
                  <a:pt x="148" y="366"/>
                  <a:pt x="171" y="401"/>
                  <a:pt x="179" y="411"/>
                </a:cubicBezTo>
                <a:cubicBezTo>
                  <a:pt x="199" y="494"/>
                  <a:pt x="189" y="460"/>
                  <a:pt x="207" y="512"/>
                </a:cubicBezTo>
                <a:cubicBezTo>
                  <a:pt x="204" y="533"/>
                  <a:pt x="206" y="556"/>
                  <a:pt x="197" y="576"/>
                </a:cubicBezTo>
                <a:cubicBezTo>
                  <a:pt x="193" y="586"/>
                  <a:pt x="179" y="588"/>
                  <a:pt x="170" y="594"/>
                </a:cubicBezTo>
                <a:cubicBezTo>
                  <a:pt x="146" y="609"/>
                  <a:pt x="123" y="628"/>
                  <a:pt x="97" y="640"/>
                </a:cubicBezTo>
                <a:cubicBezTo>
                  <a:pt x="68" y="653"/>
                  <a:pt x="31" y="648"/>
                  <a:pt x="5" y="667"/>
                </a:cubicBezTo>
                <a:cubicBezTo>
                  <a:pt x="0" y="671"/>
                  <a:pt x="5" y="679"/>
                  <a:pt x="5" y="685"/>
                </a:cubicBezTo>
              </a:path>
            </a:pathLst>
          </a:custGeom>
          <a:noFill/>
          <a:ln w="381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10"/>
          <p:cNvSpPr>
            <a:spLocks/>
          </p:cNvSpPr>
          <p:nvPr/>
        </p:nvSpPr>
        <p:spPr bwMode="auto">
          <a:xfrm>
            <a:off x="7672387" y="4191000"/>
            <a:ext cx="328613" cy="1087438"/>
          </a:xfrm>
          <a:custGeom>
            <a:avLst/>
            <a:gdLst>
              <a:gd name="T0" fmla="*/ 227013 w 207"/>
              <a:gd name="T1" fmla="*/ 0 h 685"/>
              <a:gd name="T2" fmla="*/ 95250 w 207"/>
              <a:gd name="T3" fmla="*/ 217488 h 685"/>
              <a:gd name="T4" fmla="*/ 153988 w 207"/>
              <a:gd name="T5" fmla="*/ 536575 h 685"/>
              <a:gd name="T6" fmla="*/ 211138 w 207"/>
              <a:gd name="T7" fmla="*/ 565150 h 685"/>
              <a:gd name="T8" fmla="*/ 284163 w 207"/>
              <a:gd name="T9" fmla="*/ 652463 h 685"/>
              <a:gd name="T10" fmla="*/ 328613 w 207"/>
              <a:gd name="T11" fmla="*/ 812800 h 685"/>
              <a:gd name="T12" fmla="*/ 312738 w 207"/>
              <a:gd name="T13" fmla="*/ 914400 h 685"/>
              <a:gd name="T14" fmla="*/ 269875 w 207"/>
              <a:gd name="T15" fmla="*/ 942975 h 685"/>
              <a:gd name="T16" fmla="*/ 153988 w 207"/>
              <a:gd name="T17" fmla="*/ 1016000 h 685"/>
              <a:gd name="T18" fmla="*/ 7938 w 207"/>
              <a:gd name="T19" fmla="*/ 1058863 h 685"/>
              <a:gd name="T20" fmla="*/ 7938 w 207"/>
              <a:gd name="T21" fmla="*/ 1087438 h 6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"/>
              <a:gd name="T34" fmla="*/ 0 h 685"/>
              <a:gd name="T35" fmla="*/ 207 w 207"/>
              <a:gd name="T36" fmla="*/ 685 h 6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" h="685">
                <a:moveTo>
                  <a:pt x="143" y="0"/>
                </a:moveTo>
                <a:cubicBezTo>
                  <a:pt x="131" y="55"/>
                  <a:pt x="101" y="98"/>
                  <a:pt x="60" y="137"/>
                </a:cubicBezTo>
                <a:cubicBezTo>
                  <a:pt x="41" y="195"/>
                  <a:pt x="44" y="294"/>
                  <a:pt x="97" y="338"/>
                </a:cubicBezTo>
                <a:cubicBezTo>
                  <a:pt x="107" y="347"/>
                  <a:pt x="122" y="349"/>
                  <a:pt x="133" y="356"/>
                </a:cubicBezTo>
                <a:cubicBezTo>
                  <a:pt x="148" y="366"/>
                  <a:pt x="171" y="401"/>
                  <a:pt x="179" y="411"/>
                </a:cubicBezTo>
                <a:cubicBezTo>
                  <a:pt x="199" y="494"/>
                  <a:pt x="189" y="460"/>
                  <a:pt x="207" y="512"/>
                </a:cubicBezTo>
                <a:cubicBezTo>
                  <a:pt x="204" y="533"/>
                  <a:pt x="206" y="556"/>
                  <a:pt x="197" y="576"/>
                </a:cubicBezTo>
                <a:cubicBezTo>
                  <a:pt x="193" y="586"/>
                  <a:pt x="179" y="588"/>
                  <a:pt x="170" y="594"/>
                </a:cubicBezTo>
                <a:cubicBezTo>
                  <a:pt x="146" y="609"/>
                  <a:pt x="123" y="628"/>
                  <a:pt x="97" y="640"/>
                </a:cubicBezTo>
                <a:cubicBezTo>
                  <a:pt x="68" y="653"/>
                  <a:pt x="31" y="648"/>
                  <a:pt x="5" y="667"/>
                </a:cubicBezTo>
                <a:cubicBezTo>
                  <a:pt x="0" y="671"/>
                  <a:pt x="5" y="679"/>
                  <a:pt x="5" y="685"/>
                </a:cubicBezTo>
              </a:path>
            </a:pathLst>
          </a:custGeom>
          <a:noFill/>
          <a:ln w="381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11"/>
          <p:cNvSpPr>
            <a:spLocks/>
          </p:cNvSpPr>
          <p:nvPr/>
        </p:nvSpPr>
        <p:spPr bwMode="auto">
          <a:xfrm>
            <a:off x="7024688" y="4052888"/>
            <a:ext cx="377825" cy="1146175"/>
          </a:xfrm>
          <a:custGeom>
            <a:avLst/>
            <a:gdLst>
              <a:gd name="T0" fmla="*/ 0 w 238"/>
              <a:gd name="T1" fmla="*/ 0 h 722"/>
              <a:gd name="T2" fmla="*/ 144463 w 238"/>
              <a:gd name="T3" fmla="*/ 203200 h 722"/>
              <a:gd name="T4" fmla="*/ 260350 w 238"/>
              <a:gd name="T5" fmla="*/ 304800 h 722"/>
              <a:gd name="T6" fmla="*/ 231775 w 238"/>
              <a:gd name="T7" fmla="*/ 450850 h 722"/>
              <a:gd name="T8" fmla="*/ 115888 w 238"/>
              <a:gd name="T9" fmla="*/ 739775 h 722"/>
              <a:gd name="T10" fmla="*/ 217488 w 238"/>
              <a:gd name="T11" fmla="*/ 1016000 h 722"/>
              <a:gd name="T12" fmla="*/ 347663 w 238"/>
              <a:gd name="T13" fmla="*/ 1117600 h 722"/>
              <a:gd name="T14" fmla="*/ 377825 w 238"/>
              <a:gd name="T15" fmla="*/ 1146175 h 7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8"/>
              <a:gd name="T25" fmla="*/ 0 h 722"/>
              <a:gd name="T26" fmla="*/ 238 w 238"/>
              <a:gd name="T27" fmla="*/ 722 h 7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8" h="722">
                <a:moveTo>
                  <a:pt x="0" y="0"/>
                </a:moveTo>
                <a:cubicBezTo>
                  <a:pt x="38" y="40"/>
                  <a:pt x="56" y="87"/>
                  <a:pt x="91" y="128"/>
                </a:cubicBezTo>
                <a:cubicBezTo>
                  <a:pt x="112" y="152"/>
                  <a:pt x="141" y="169"/>
                  <a:pt x="164" y="192"/>
                </a:cubicBezTo>
                <a:cubicBezTo>
                  <a:pt x="181" y="242"/>
                  <a:pt x="205" y="263"/>
                  <a:pt x="146" y="284"/>
                </a:cubicBezTo>
                <a:cubicBezTo>
                  <a:pt x="108" y="341"/>
                  <a:pt x="98" y="403"/>
                  <a:pt x="73" y="466"/>
                </a:cubicBezTo>
                <a:cubicBezTo>
                  <a:pt x="83" y="576"/>
                  <a:pt x="79" y="569"/>
                  <a:pt x="137" y="640"/>
                </a:cubicBezTo>
                <a:cubicBezTo>
                  <a:pt x="192" y="708"/>
                  <a:pt x="131" y="621"/>
                  <a:pt x="219" y="704"/>
                </a:cubicBezTo>
                <a:cubicBezTo>
                  <a:pt x="225" y="710"/>
                  <a:pt x="238" y="722"/>
                  <a:pt x="238" y="722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Freeform 12"/>
          <p:cNvSpPr>
            <a:spLocks/>
          </p:cNvSpPr>
          <p:nvPr/>
        </p:nvSpPr>
        <p:spPr bwMode="auto">
          <a:xfrm>
            <a:off x="7775575" y="4114800"/>
            <a:ext cx="377825" cy="1146175"/>
          </a:xfrm>
          <a:custGeom>
            <a:avLst/>
            <a:gdLst>
              <a:gd name="T0" fmla="*/ 0 w 238"/>
              <a:gd name="T1" fmla="*/ 0 h 722"/>
              <a:gd name="T2" fmla="*/ 144463 w 238"/>
              <a:gd name="T3" fmla="*/ 203200 h 722"/>
              <a:gd name="T4" fmla="*/ 260350 w 238"/>
              <a:gd name="T5" fmla="*/ 304800 h 722"/>
              <a:gd name="T6" fmla="*/ 231775 w 238"/>
              <a:gd name="T7" fmla="*/ 450850 h 722"/>
              <a:gd name="T8" fmla="*/ 115888 w 238"/>
              <a:gd name="T9" fmla="*/ 739775 h 722"/>
              <a:gd name="T10" fmla="*/ 217488 w 238"/>
              <a:gd name="T11" fmla="*/ 1016000 h 722"/>
              <a:gd name="T12" fmla="*/ 347663 w 238"/>
              <a:gd name="T13" fmla="*/ 1117600 h 722"/>
              <a:gd name="T14" fmla="*/ 377825 w 238"/>
              <a:gd name="T15" fmla="*/ 1146175 h 7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8"/>
              <a:gd name="T25" fmla="*/ 0 h 722"/>
              <a:gd name="T26" fmla="*/ 238 w 238"/>
              <a:gd name="T27" fmla="*/ 722 h 7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8" h="722">
                <a:moveTo>
                  <a:pt x="0" y="0"/>
                </a:moveTo>
                <a:cubicBezTo>
                  <a:pt x="38" y="40"/>
                  <a:pt x="56" y="87"/>
                  <a:pt x="91" y="128"/>
                </a:cubicBezTo>
                <a:cubicBezTo>
                  <a:pt x="112" y="152"/>
                  <a:pt x="141" y="169"/>
                  <a:pt x="164" y="192"/>
                </a:cubicBezTo>
                <a:cubicBezTo>
                  <a:pt x="181" y="242"/>
                  <a:pt x="205" y="263"/>
                  <a:pt x="146" y="284"/>
                </a:cubicBezTo>
                <a:cubicBezTo>
                  <a:pt x="108" y="341"/>
                  <a:pt x="98" y="403"/>
                  <a:pt x="73" y="466"/>
                </a:cubicBezTo>
                <a:cubicBezTo>
                  <a:pt x="83" y="576"/>
                  <a:pt x="79" y="569"/>
                  <a:pt x="137" y="640"/>
                </a:cubicBezTo>
                <a:cubicBezTo>
                  <a:pt x="192" y="708"/>
                  <a:pt x="131" y="621"/>
                  <a:pt x="219" y="704"/>
                </a:cubicBezTo>
                <a:cubicBezTo>
                  <a:pt x="225" y="710"/>
                  <a:pt x="238" y="722"/>
                  <a:pt x="238" y="722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AutoShape 13"/>
          <p:cNvSpPr>
            <a:spLocks noChangeArrowheads="1"/>
          </p:cNvSpPr>
          <p:nvPr/>
        </p:nvSpPr>
        <p:spPr bwMode="auto">
          <a:xfrm>
            <a:off x="5108575" y="4267200"/>
            <a:ext cx="1828800" cy="609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4575175" y="5257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chemeClr val="tx1"/>
                </a:solidFill>
              </a:rPr>
              <a:t>1 </a:t>
            </a:r>
            <a:r>
              <a:rPr lang="en-US" sz="1600" b="0" dirty="0" smtClean="0">
                <a:solidFill>
                  <a:schemeClr val="tx1"/>
                </a:solidFill>
              </a:rPr>
              <a:t>DNA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7165975" y="52578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chemeClr val="tx1"/>
                </a:solidFill>
              </a:rPr>
              <a:t>2 </a:t>
            </a:r>
            <a:r>
              <a:rPr lang="en-US" sz="1600" b="0" dirty="0" smtClean="0">
                <a:solidFill>
                  <a:schemeClr val="tx1"/>
                </a:solidFill>
              </a:rPr>
              <a:t>DNA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5108575" y="44196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chemeClr val="tx1"/>
                </a:solidFill>
              </a:rPr>
              <a:t>DNA Replication</a:t>
            </a:r>
          </a:p>
        </p:txBody>
      </p:sp>
    </p:spTree>
    <p:extLst>
      <p:ext uri="{BB962C8B-B14F-4D97-AF65-F5344CB8AC3E}">
        <p14:creationId xmlns:p14="http://schemas.microsoft.com/office/powerpoint/2010/main" val="14167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 </a:t>
            </a:r>
            <a:r>
              <a:rPr lang="en-US" dirty="0" smtClean="0"/>
              <a:t>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886200" cy="4876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DNA Replication is semi-conservative, one strand is new and one is old</a:t>
            </a:r>
          </a:p>
        </p:txBody>
      </p:sp>
      <p:pic>
        <p:nvPicPr>
          <p:cNvPr id="1026" name="Picture 2" descr="Image result for semi conservative d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9" r="34842" b="13333"/>
          <a:stretch/>
        </p:blipFill>
        <p:spPr bwMode="auto">
          <a:xfrm>
            <a:off x="5029200" y="609600"/>
            <a:ext cx="3656808" cy="55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5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 </a:t>
            </a:r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DNA Replication happens in three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/>
              <a:t>Unzip the DNA.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Enzymes add </a:t>
            </a:r>
            <a:r>
              <a:rPr lang="en-US" altLang="en-US" sz="3200" dirty="0"/>
              <a:t>free nucleotides.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/>
              <a:t>Enzymes bond </a:t>
            </a:r>
            <a:r>
              <a:rPr lang="en-US" altLang="en-US" sz="3200" dirty="0"/>
              <a:t>and double check the new DNA.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5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Proteins carry out the process of replication.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7848600" cy="25019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DNA serves only as a template. </a:t>
            </a:r>
          </a:p>
          <a:p>
            <a:pPr eaLnBrk="1" hangingPunct="1"/>
            <a:r>
              <a:rPr lang="en-US" altLang="en-US" sz="2800" dirty="0" smtClean="0"/>
              <a:t>Enzymes and other proteins do the actual work of replication.</a:t>
            </a:r>
          </a:p>
          <a:p>
            <a:pPr lvl="1" eaLnBrk="1" hangingPunct="1"/>
            <a:r>
              <a:rPr lang="en-US" altLang="en-US" sz="2000" dirty="0" smtClean="0"/>
              <a:t>Enzymes unzip the double helix.</a:t>
            </a:r>
          </a:p>
          <a:p>
            <a:pPr lvl="1" eaLnBrk="1" hangingPunct="1"/>
            <a:r>
              <a:rPr lang="en-US" altLang="en-US" sz="2000" dirty="0" smtClean="0"/>
              <a:t>Free-floating nucleotides form hydrogen bonds with the template strand.</a:t>
            </a:r>
          </a:p>
        </p:txBody>
      </p: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609600" y="3999218"/>
            <a:ext cx="7848600" cy="2858781"/>
            <a:chOff x="768" y="2496"/>
            <a:chExt cx="4272" cy="1551"/>
          </a:xfrm>
        </p:grpSpPr>
        <p:pic>
          <p:nvPicPr>
            <p:cNvPr id="27653" name="Picture 7" descr="bhspe-030803-00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496"/>
              <a:ext cx="4272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Rectangle 12"/>
            <p:cNvSpPr>
              <a:spLocks noChangeArrowheads="1"/>
            </p:cNvSpPr>
            <p:nvPr/>
          </p:nvSpPr>
          <p:spPr bwMode="auto">
            <a:xfrm>
              <a:off x="3608" y="2512"/>
              <a:ext cx="5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 dirty="0"/>
                <a:t>nucleotide</a:t>
              </a:r>
            </a:p>
          </p:txBody>
        </p:sp>
        <p:sp>
          <p:nvSpPr>
            <p:cNvPr id="27655" name="Line 13"/>
            <p:cNvSpPr>
              <a:spLocks noChangeShapeType="1"/>
            </p:cNvSpPr>
            <p:nvPr/>
          </p:nvSpPr>
          <p:spPr bwMode="auto">
            <a:xfrm flipH="1">
              <a:off x="3600" y="2496"/>
              <a:ext cx="92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18"/>
            <p:cNvGrpSpPr>
              <a:grpSpLocks/>
            </p:cNvGrpSpPr>
            <p:nvPr/>
          </p:nvGrpSpPr>
          <p:grpSpPr bwMode="auto">
            <a:xfrm>
              <a:off x="2112" y="3110"/>
              <a:ext cx="1440" cy="250"/>
              <a:chOff x="2112" y="3088"/>
              <a:chExt cx="1440" cy="250"/>
            </a:xfrm>
          </p:grpSpPr>
          <p:sp>
            <p:nvSpPr>
              <p:cNvPr id="27657" name="Line 14"/>
              <p:cNvSpPr>
                <a:spLocks noChangeShapeType="1"/>
              </p:cNvSpPr>
              <p:nvPr/>
            </p:nvSpPr>
            <p:spPr bwMode="auto">
              <a:xfrm flipH="1" flipV="1">
                <a:off x="2112" y="3216"/>
                <a:ext cx="1440" cy="0"/>
              </a:xfrm>
              <a:prstGeom prst="line">
                <a:avLst/>
              </a:prstGeom>
              <a:noFill/>
              <a:ln w="3810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8" name="Rectangle 9"/>
              <p:cNvSpPr>
                <a:spLocks noChangeArrowheads="1"/>
              </p:cNvSpPr>
              <p:nvPr/>
            </p:nvSpPr>
            <p:spPr bwMode="auto">
              <a:xfrm>
                <a:off x="2304" y="3088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chemeClr val="bg1"/>
                    </a:solidFill>
                  </a:rPr>
                  <a:t>The DNA molecule unzips in both directions.</a:t>
                </a:r>
                <a:endParaRPr lang="en-US" altLang="en-US" sz="1200" b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1206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33400" y="1730375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Polymerase enzymes form covalent bonds between nucleotides in the new strand.</a:t>
            </a: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533400" y="931863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DNA polymerase enzymes bond the nucleotides together to form the double helix.</a:t>
            </a:r>
          </a:p>
        </p:txBody>
      </p:sp>
      <p:grpSp>
        <p:nvGrpSpPr>
          <p:cNvPr id="44061" name="Group 29"/>
          <p:cNvGrpSpPr>
            <a:grpSpLocks/>
          </p:cNvGrpSpPr>
          <p:nvPr/>
        </p:nvGrpSpPr>
        <p:grpSpPr bwMode="auto">
          <a:xfrm>
            <a:off x="228600" y="2757488"/>
            <a:ext cx="8763000" cy="3490912"/>
            <a:chOff x="720" y="912"/>
            <a:chExt cx="4080" cy="1625"/>
          </a:xfrm>
        </p:grpSpPr>
        <p:pic>
          <p:nvPicPr>
            <p:cNvPr id="28677" name="Picture 30" descr="bhspe-030803-001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12"/>
              <a:ext cx="4080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Rectangle 31"/>
            <p:cNvSpPr>
              <a:spLocks noChangeArrowheads="1"/>
            </p:cNvSpPr>
            <p:nvPr/>
          </p:nvSpPr>
          <p:spPr bwMode="auto">
            <a:xfrm>
              <a:off x="3696" y="2304"/>
              <a:ext cx="65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DNA polymerase</a:t>
              </a:r>
            </a:p>
          </p:txBody>
        </p:sp>
        <p:grpSp>
          <p:nvGrpSpPr>
            <p:cNvPr id="28679" name="Group 32"/>
            <p:cNvGrpSpPr>
              <a:grpSpLocks/>
            </p:cNvGrpSpPr>
            <p:nvPr/>
          </p:nvGrpSpPr>
          <p:grpSpPr bwMode="auto">
            <a:xfrm>
              <a:off x="2160" y="1325"/>
              <a:ext cx="1584" cy="1056"/>
              <a:chOff x="2160" y="1337"/>
              <a:chExt cx="1584" cy="1056"/>
            </a:xfrm>
          </p:grpSpPr>
          <p:sp>
            <p:nvSpPr>
              <p:cNvPr id="28680" name="Rectangle 33"/>
              <p:cNvSpPr>
                <a:spLocks noChangeArrowheads="1"/>
              </p:cNvSpPr>
              <p:nvPr/>
            </p:nvSpPr>
            <p:spPr bwMode="auto">
              <a:xfrm>
                <a:off x="2449" y="1529"/>
                <a:ext cx="460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/>
                  <a:t>new strand</a:t>
                </a:r>
              </a:p>
            </p:txBody>
          </p:sp>
          <p:sp>
            <p:nvSpPr>
              <p:cNvPr id="28681" name="Rectangle 34"/>
              <p:cNvSpPr>
                <a:spLocks noChangeArrowheads="1"/>
              </p:cNvSpPr>
              <p:nvPr/>
            </p:nvSpPr>
            <p:spPr bwMode="auto">
              <a:xfrm>
                <a:off x="3195" y="1500"/>
                <a:ext cx="441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/>
                  <a:t>nucleotide</a:t>
                </a:r>
              </a:p>
            </p:txBody>
          </p:sp>
          <p:sp>
            <p:nvSpPr>
              <p:cNvPr id="28682" name="Line 35"/>
              <p:cNvSpPr>
                <a:spLocks noChangeShapeType="1"/>
              </p:cNvSpPr>
              <p:nvPr/>
            </p:nvSpPr>
            <p:spPr bwMode="auto">
              <a:xfrm flipV="1">
                <a:off x="2640" y="1337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Line 36"/>
              <p:cNvSpPr>
                <a:spLocks noChangeShapeType="1"/>
              </p:cNvSpPr>
              <p:nvPr/>
            </p:nvSpPr>
            <p:spPr bwMode="auto">
              <a:xfrm flipH="1">
                <a:off x="2160" y="1673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Line 37"/>
              <p:cNvSpPr>
                <a:spLocks noChangeShapeType="1"/>
              </p:cNvSpPr>
              <p:nvPr/>
            </p:nvSpPr>
            <p:spPr bwMode="auto">
              <a:xfrm flipH="1">
                <a:off x="3216" y="1625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Line 38"/>
              <p:cNvSpPr>
                <a:spLocks noChangeShapeType="1"/>
              </p:cNvSpPr>
              <p:nvPr/>
            </p:nvSpPr>
            <p:spPr bwMode="auto">
              <a:xfrm flipH="1" flipV="1">
                <a:off x="3360" y="2249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2965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 bldLvl="2" autoUpdateAnimBg="0"/>
      <p:bldP spid="44060" grpId="0" build="p" bldLvl="2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" y="604838"/>
            <a:ext cx="8686800" cy="1076325"/>
          </a:xfrm>
        </p:spPr>
        <p:txBody>
          <a:bodyPr/>
          <a:lstStyle/>
          <a:p>
            <a:r>
              <a:rPr lang="en-US" altLang="en-US" sz="3200" smtClean="0"/>
              <a:t>How it relates to transmission and conservation of genetic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48942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Let’s practice</a:t>
            </a:r>
          </a:p>
          <a:p>
            <a:pPr>
              <a:defRPr/>
            </a:pPr>
            <a:r>
              <a:rPr lang="en-US" dirty="0" smtClean="0"/>
              <a:t>Original DNA Strand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_______________________________________________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A		T		C		G		A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T		A		G		C		T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_______________________________________________</a:t>
            </a:r>
            <a:endParaRPr lang="en-US" dirty="0"/>
          </a:p>
        </p:txBody>
      </p:sp>
      <p:cxnSp>
        <p:nvCxnSpPr>
          <p:cNvPr id="29700" name="Straight Connector 4"/>
          <p:cNvCxnSpPr>
            <a:cxnSpLocks noChangeShapeType="1"/>
          </p:cNvCxnSpPr>
          <p:nvPr/>
        </p:nvCxnSpPr>
        <p:spPr bwMode="auto">
          <a:xfrm>
            <a:off x="7620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1" name="Straight Connector 6"/>
          <p:cNvCxnSpPr>
            <a:cxnSpLocks noChangeShapeType="1"/>
          </p:cNvCxnSpPr>
          <p:nvPr/>
        </p:nvCxnSpPr>
        <p:spPr bwMode="auto">
          <a:xfrm>
            <a:off x="25146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2" name="Straight Connector 8"/>
          <p:cNvCxnSpPr>
            <a:cxnSpLocks noChangeShapeType="1"/>
          </p:cNvCxnSpPr>
          <p:nvPr/>
        </p:nvCxnSpPr>
        <p:spPr bwMode="auto">
          <a:xfrm>
            <a:off x="44196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3" name="Straight Connector 10"/>
          <p:cNvCxnSpPr>
            <a:cxnSpLocks noChangeShapeType="1"/>
          </p:cNvCxnSpPr>
          <p:nvPr/>
        </p:nvCxnSpPr>
        <p:spPr bwMode="auto">
          <a:xfrm>
            <a:off x="62484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4" name="Straight Connector 12"/>
          <p:cNvCxnSpPr>
            <a:cxnSpLocks noChangeShapeType="1"/>
          </p:cNvCxnSpPr>
          <p:nvPr/>
        </p:nvCxnSpPr>
        <p:spPr bwMode="auto">
          <a:xfrm>
            <a:off x="80772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38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www.youtube.com/watch?v=a5L3pzIii9c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60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" y="604838"/>
            <a:ext cx="8686800" cy="1076325"/>
          </a:xfrm>
        </p:spPr>
        <p:txBody>
          <a:bodyPr/>
          <a:lstStyle/>
          <a:p>
            <a:r>
              <a:rPr lang="en-US" altLang="en-US" sz="3200" smtClean="0"/>
              <a:t>How it relates to transmission and conservation of genetic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48942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Let’s practice</a:t>
            </a:r>
          </a:p>
          <a:p>
            <a:pPr>
              <a:defRPr/>
            </a:pPr>
            <a:r>
              <a:rPr lang="en-US" dirty="0" smtClean="0"/>
              <a:t>Original DNA Strand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_______________________________________________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A		T		C		G		A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T		A		G		C		T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_______________________________________________</a:t>
            </a:r>
            <a:endParaRPr lang="en-US" dirty="0"/>
          </a:p>
        </p:txBody>
      </p:sp>
      <p:cxnSp>
        <p:nvCxnSpPr>
          <p:cNvPr id="30724" name="Straight Connector 4"/>
          <p:cNvCxnSpPr>
            <a:cxnSpLocks noChangeShapeType="1"/>
          </p:cNvCxnSpPr>
          <p:nvPr/>
        </p:nvCxnSpPr>
        <p:spPr bwMode="auto">
          <a:xfrm>
            <a:off x="7620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5" name="Straight Connector 6"/>
          <p:cNvCxnSpPr>
            <a:cxnSpLocks noChangeShapeType="1"/>
          </p:cNvCxnSpPr>
          <p:nvPr/>
        </p:nvCxnSpPr>
        <p:spPr bwMode="auto">
          <a:xfrm>
            <a:off x="25146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6" name="Straight Connector 8"/>
          <p:cNvCxnSpPr>
            <a:cxnSpLocks noChangeShapeType="1"/>
          </p:cNvCxnSpPr>
          <p:nvPr/>
        </p:nvCxnSpPr>
        <p:spPr bwMode="auto">
          <a:xfrm>
            <a:off x="44196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7" name="Straight Connector 10"/>
          <p:cNvCxnSpPr>
            <a:cxnSpLocks noChangeShapeType="1"/>
          </p:cNvCxnSpPr>
          <p:nvPr/>
        </p:nvCxnSpPr>
        <p:spPr bwMode="auto">
          <a:xfrm>
            <a:off x="62484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8" name="Straight Connector 12"/>
          <p:cNvCxnSpPr>
            <a:cxnSpLocks noChangeShapeType="1"/>
          </p:cNvCxnSpPr>
          <p:nvPr/>
        </p:nvCxnSpPr>
        <p:spPr bwMode="auto">
          <a:xfrm>
            <a:off x="80772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9" name="Straight Connector 5"/>
          <p:cNvCxnSpPr>
            <a:cxnSpLocks noChangeShapeType="1"/>
          </p:cNvCxnSpPr>
          <p:nvPr/>
        </p:nvCxnSpPr>
        <p:spPr bwMode="auto">
          <a:xfrm>
            <a:off x="4191000" y="4267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0" name="Straight Connector 9"/>
          <p:cNvCxnSpPr>
            <a:cxnSpLocks noChangeShapeType="1"/>
          </p:cNvCxnSpPr>
          <p:nvPr/>
        </p:nvCxnSpPr>
        <p:spPr bwMode="auto">
          <a:xfrm flipH="1">
            <a:off x="4191000" y="4267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1" name="Straight Arrow Connector 13"/>
          <p:cNvCxnSpPr>
            <a:cxnSpLocks noChangeShapeType="1"/>
          </p:cNvCxnSpPr>
          <p:nvPr/>
        </p:nvCxnSpPr>
        <p:spPr bwMode="auto">
          <a:xfrm>
            <a:off x="5029200" y="4495800"/>
            <a:ext cx="990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2" name="Straight Arrow Connector 15"/>
          <p:cNvCxnSpPr>
            <a:cxnSpLocks noChangeShapeType="1"/>
          </p:cNvCxnSpPr>
          <p:nvPr/>
        </p:nvCxnSpPr>
        <p:spPr bwMode="auto">
          <a:xfrm flipH="1">
            <a:off x="2667000" y="4495800"/>
            <a:ext cx="1295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3" name="Straight Connector 9"/>
          <p:cNvCxnSpPr>
            <a:cxnSpLocks noChangeShapeType="1"/>
          </p:cNvCxnSpPr>
          <p:nvPr/>
        </p:nvCxnSpPr>
        <p:spPr bwMode="auto">
          <a:xfrm flipH="1">
            <a:off x="6019800" y="4267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4" name="Straight Connector 9"/>
          <p:cNvCxnSpPr>
            <a:cxnSpLocks noChangeShapeType="1"/>
          </p:cNvCxnSpPr>
          <p:nvPr/>
        </p:nvCxnSpPr>
        <p:spPr bwMode="auto">
          <a:xfrm flipH="1">
            <a:off x="7848600" y="4267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5" name="Straight Connector 9"/>
          <p:cNvCxnSpPr>
            <a:cxnSpLocks noChangeShapeType="1"/>
          </p:cNvCxnSpPr>
          <p:nvPr/>
        </p:nvCxnSpPr>
        <p:spPr bwMode="auto">
          <a:xfrm flipH="1">
            <a:off x="2259013" y="4267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6" name="Straight Connector 9"/>
          <p:cNvCxnSpPr>
            <a:cxnSpLocks noChangeShapeType="1"/>
          </p:cNvCxnSpPr>
          <p:nvPr/>
        </p:nvCxnSpPr>
        <p:spPr bwMode="auto">
          <a:xfrm flipH="1">
            <a:off x="533400" y="4267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7" name="Straight Connector 5"/>
          <p:cNvCxnSpPr>
            <a:cxnSpLocks noChangeShapeType="1"/>
          </p:cNvCxnSpPr>
          <p:nvPr/>
        </p:nvCxnSpPr>
        <p:spPr bwMode="auto">
          <a:xfrm>
            <a:off x="517525" y="4267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8" name="Straight Connector 5"/>
          <p:cNvCxnSpPr>
            <a:cxnSpLocks noChangeShapeType="1"/>
          </p:cNvCxnSpPr>
          <p:nvPr/>
        </p:nvCxnSpPr>
        <p:spPr bwMode="auto">
          <a:xfrm>
            <a:off x="2295525" y="4267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9" name="Straight Connector 5"/>
          <p:cNvCxnSpPr>
            <a:cxnSpLocks noChangeShapeType="1"/>
          </p:cNvCxnSpPr>
          <p:nvPr/>
        </p:nvCxnSpPr>
        <p:spPr bwMode="auto">
          <a:xfrm>
            <a:off x="6021388" y="4267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0" name="Straight Connector 5"/>
          <p:cNvCxnSpPr>
            <a:cxnSpLocks noChangeShapeType="1"/>
          </p:cNvCxnSpPr>
          <p:nvPr/>
        </p:nvCxnSpPr>
        <p:spPr bwMode="auto">
          <a:xfrm>
            <a:off x="7843838" y="4268788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1" name="Straight Arrow Connector 13"/>
          <p:cNvCxnSpPr>
            <a:cxnSpLocks noChangeShapeType="1"/>
          </p:cNvCxnSpPr>
          <p:nvPr/>
        </p:nvCxnSpPr>
        <p:spPr bwMode="auto">
          <a:xfrm>
            <a:off x="6629400" y="4495800"/>
            <a:ext cx="990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2" name="Straight Arrow Connector 15"/>
          <p:cNvCxnSpPr>
            <a:cxnSpLocks noChangeShapeType="1"/>
          </p:cNvCxnSpPr>
          <p:nvPr/>
        </p:nvCxnSpPr>
        <p:spPr bwMode="auto">
          <a:xfrm flipH="1">
            <a:off x="1000125" y="4495800"/>
            <a:ext cx="1295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14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" y="604838"/>
            <a:ext cx="8686800" cy="1076325"/>
          </a:xfrm>
        </p:spPr>
        <p:txBody>
          <a:bodyPr/>
          <a:lstStyle/>
          <a:p>
            <a:r>
              <a:rPr lang="en-US" altLang="en-US" sz="3200" smtClean="0"/>
              <a:t>How it relates to transmission and conservation of genetic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48942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Let’s practice</a:t>
            </a:r>
          </a:p>
          <a:p>
            <a:pPr>
              <a:defRPr/>
            </a:pPr>
            <a:r>
              <a:rPr lang="en-US" dirty="0" smtClean="0"/>
              <a:t>Original DNA Strand / </a:t>
            </a:r>
            <a:r>
              <a:rPr lang="en-US" dirty="0" smtClean="0">
                <a:solidFill>
                  <a:srgbClr val="FF0000"/>
                </a:solidFill>
              </a:rPr>
              <a:t>New Strand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dirty="0" smtClean="0"/>
              <a:t>_______________________________________________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A		T		C		G		A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							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T		A		G		C                   T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C		G                   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T		A		G		C		T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_______________________________________________</a:t>
            </a:r>
            <a:endParaRPr lang="en-US" dirty="0"/>
          </a:p>
        </p:txBody>
      </p:sp>
      <p:cxnSp>
        <p:nvCxnSpPr>
          <p:cNvPr id="31748" name="Straight Connector 9"/>
          <p:cNvCxnSpPr>
            <a:cxnSpLocks noChangeShapeType="1"/>
          </p:cNvCxnSpPr>
          <p:nvPr/>
        </p:nvCxnSpPr>
        <p:spPr bwMode="auto">
          <a:xfrm>
            <a:off x="7620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49" name="Straight Connector 11"/>
          <p:cNvCxnSpPr>
            <a:cxnSpLocks noChangeShapeType="1"/>
          </p:cNvCxnSpPr>
          <p:nvPr/>
        </p:nvCxnSpPr>
        <p:spPr bwMode="auto">
          <a:xfrm>
            <a:off x="8001000" y="3505200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0" name="Straight Connector 5"/>
          <p:cNvCxnSpPr>
            <a:cxnSpLocks noChangeShapeType="1"/>
          </p:cNvCxnSpPr>
          <p:nvPr/>
        </p:nvCxnSpPr>
        <p:spPr bwMode="auto">
          <a:xfrm>
            <a:off x="25146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1" name="Straight Connector 13"/>
          <p:cNvCxnSpPr>
            <a:cxnSpLocks noChangeShapeType="1"/>
          </p:cNvCxnSpPr>
          <p:nvPr/>
        </p:nvCxnSpPr>
        <p:spPr bwMode="auto">
          <a:xfrm>
            <a:off x="44196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2" name="Straight Connector 15"/>
          <p:cNvCxnSpPr>
            <a:cxnSpLocks noChangeShapeType="1"/>
          </p:cNvCxnSpPr>
          <p:nvPr/>
        </p:nvCxnSpPr>
        <p:spPr bwMode="auto">
          <a:xfrm>
            <a:off x="62484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3" name="Straight Connector 17"/>
          <p:cNvCxnSpPr>
            <a:cxnSpLocks noChangeShapeType="1"/>
          </p:cNvCxnSpPr>
          <p:nvPr/>
        </p:nvCxnSpPr>
        <p:spPr bwMode="auto">
          <a:xfrm>
            <a:off x="2514600" y="5257800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4" name="Straight Connector 19"/>
          <p:cNvCxnSpPr>
            <a:cxnSpLocks noChangeShapeType="1"/>
          </p:cNvCxnSpPr>
          <p:nvPr/>
        </p:nvCxnSpPr>
        <p:spPr bwMode="auto">
          <a:xfrm>
            <a:off x="4419600" y="5257800"/>
            <a:ext cx="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5" name="Straight Connector 21"/>
          <p:cNvCxnSpPr>
            <a:cxnSpLocks noChangeShapeType="1"/>
          </p:cNvCxnSpPr>
          <p:nvPr/>
        </p:nvCxnSpPr>
        <p:spPr bwMode="auto">
          <a:xfrm>
            <a:off x="6248400" y="5257800"/>
            <a:ext cx="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6" name="Straight Connector 9"/>
          <p:cNvCxnSpPr>
            <a:cxnSpLocks noChangeShapeType="1"/>
          </p:cNvCxnSpPr>
          <p:nvPr/>
        </p:nvCxnSpPr>
        <p:spPr bwMode="auto">
          <a:xfrm>
            <a:off x="747713" y="52578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7" name="Straight Connector 11"/>
          <p:cNvCxnSpPr>
            <a:cxnSpLocks noChangeShapeType="1"/>
          </p:cNvCxnSpPr>
          <p:nvPr/>
        </p:nvCxnSpPr>
        <p:spPr bwMode="auto">
          <a:xfrm>
            <a:off x="8001000" y="5334000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818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604838"/>
            <a:ext cx="8686800" cy="1076325"/>
          </a:xfrm>
        </p:spPr>
        <p:txBody>
          <a:bodyPr/>
          <a:lstStyle/>
          <a:p>
            <a:r>
              <a:rPr lang="en-US" altLang="en-US" sz="3200" smtClean="0"/>
              <a:t>How it relates to transmission and conservation of genetic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48942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Let’s practice</a:t>
            </a:r>
          </a:p>
          <a:p>
            <a:pPr>
              <a:defRPr/>
            </a:pPr>
            <a:r>
              <a:rPr lang="en-US" dirty="0" smtClean="0"/>
              <a:t>Original DNA Strand / </a:t>
            </a:r>
            <a:r>
              <a:rPr lang="en-US" dirty="0" smtClean="0">
                <a:solidFill>
                  <a:srgbClr val="FF0000"/>
                </a:solidFill>
              </a:rPr>
              <a:t>New Strand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_______________________________________________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A		T		C		G		A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							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A		G		C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C		G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T		A		G		C		T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_______________________________________________</a:t>
            </a:r>
            <a:endParaRPr lang="en-US" dirty="0"/>
          </a:p>
        </p:txBody>
      </p:sp>
      <p:cxnSp>
        <p:nvCxnSpPr>
          <p:cNvPr id="32772" name="Straight Connector 9"/>
          <p:cNvCxnSpPr>
            <a:cxnSpLocks noChangeShapeType="1"/>
          </p:cNvCxnSpPr>
          <p:nvPr/>
        </p:nvCxnSpPr>
        <p:spPr bwMode="auto">
          <a:xfrm>
            <a:off x="7620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3" name="Straight Connector 11"/>
          <p:cNvCxnSpPr>
            <a:cxnSpLocks noChangeShapeType="1"/>
          </p:cNvCxnSpPr>
          <p:nvPr/>
        </p:nvCxnSpPr>
        <p:spPr bwMode="auto">
          <a:xfrm>
            <a:off x="8001000" y="35052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4" name="Straight Connector 5"/>
          <p:cNvCxnSpPr>
            <a:cxnSpLocks noChangeShapeType="1"/>
          </p:cNvCxnSpPr>
          <p:nvPr/>
        </p:nvCxnSpPr>
        <p:spPr bwMode="auto">
          <a:xfrm>
            <a:off x="25146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5" name="Straight Connector 13"/>
          <p:cNvCxnSpPr>
            <a:cxnSpLocks noChangeShapeType="1"/>
          </p:cNvCxnSpPr>
          <p:nvPr/>
        </p:nvCxnSpPr>
        <p:spPr bwMode="auto">
          <a:xfrm>
            <a:off x="44196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6" name="Straight Connector 15"/>
          <p:cNvCxnSpPr>
            <a:cxnSpLocks noChangeShapeType="1"/>
          </p:cNvCxnSpPr>
          <p:nvPr/>
        </p:nvCxnSpPr>
        <p:spPr bwMode="auto">
          <a:xfrm>
            <a:off x="62484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7" name="Straight Connector 17"/>
          <p:cNvCxnSpPr>
            <a:cxnSpLocks noChangeShapeType="1"/>
          </p:cNvCxnSpPr>
          <p:nvPr/>
        </p:nvCxnSpPr>
        <p:spPr bwMode="auto">
          <a:xfrm>
            <a:off x="2514600" y="5257800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8" name="Straight Connector 19"/>
          <p:cNvCxnSpPr>
            <a:cxnSpLocks noChangeShapeType="1"/>
          </p:cNvCxnSpPr>
          <p:nvPr/>
        </p:nvCxnSpPr>
        <p:spPr bwMode="auto">
          <a:xfrm>
            <a:off x="4419600" y="5257800"/>
            <a:ext cx="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9" name="Straight Connector 21"/>
          <p:cNvCxnSpPr>
            <a:cxnSpLocks noChangeShapeType="1"/>
          </p:cNvCxnSpPr>
          <p:nvPr/>
        </p:nvCxnSpPr>
        <p:spPr bwMode="auto">
          <a:xfrm>
            <a:off x="6248400" y="5257800"/>
            <a:ext cx="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0" name="Straight Connector 4"/>
          <p:cNvCxnSpPr>
            <a:cxnSpLocks noChangeShapeType="1"/>
          </p:cNvCxnSpPr>
          <p:nvPr/>
        </p:nvCxnSpPr>
        <p:spPr bwMode="auto">
          <a:xfrm>
            <a:off x="2743200" y="4191000"/>
            <a:ext cx="15240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1" name="Straight Connector 7"/>
          <p:cNvCxnSpPr>
            <a:cxnSpLocks noChangeShapeType="1"/>
          </p:cNvCxnSpPr>
          <p:nvPr/>
        </p:nvCxnSpPr>
        <p:spPr bwMode="auto">
          <a:xfrm>
            <a:off x="4572000" y="4191000"/>
            <a:ext cx="14478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2" name="Straight Connector 10"/>
          <p:cNvCxnSpPr>
            <a:cxnSpLocks noChangeShapeType="1"/>
          </p:cNvCxnSpPr>
          <p:nvPr/>
        </p:nvCxnSpPr>
        <p:spPr bwMode="auto">
          <a:xfrm>
            <a:off x="2743200" y="5029200"/>
            <a:ext cx="15240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3" name="Straight Connector 14"/>
          <p:cNvCxnSpPr>
            <a:cxnSpLocks noChangeShapeType="1"/>
          </p:cNvCxnSpPr>
          <p:nvPr/>
        </p:nvCxnSpPr>
        <p:spPr bwMode="auto">
          <a:xfrm>
            <a:off x="4572000" y="5029200"/>
            <a:ext cx="14478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33356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" y="604838"/>
            <a:ext cx="8686800" cy="1076325"/>
          </a:xfrm>
        </p:spPr>
        <p:txBody>
          <a:bodyPr/>
          <a:lstStyle/>
          <a:p>
            <a:r>
              <a:rPr lang="en-US" altLang="en-US" sz="3200" smtClean="0"/>
              <a:t>How it relates to transmission and conservation of genetic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48942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Let’s practice</a:t>
            </a:r>
          </a:p>
          <a:p>
            <a:pPr>
              <a:defRPr/>
            </a:pPr>
            <a:r>
              <a:rPr lang="en-US" dirty="0" smtClean="0"/>
              <a:t>Original DNA Strand / </a:t>
            </a:r>
            <a:r>
              <a:rPr lang="en-US" dirty="0" smtClean="0">
                <a:solidFill>
                  <a:srgbClr val="FF0000"/>
                </a:solidFill>
              </a:rPr>
              <a:t>New Strand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_______________________________________________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A		T		C		G		A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							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T		A		G		C		T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C		G		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T		A		G		C		T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_______________________________________________</a:t>
            </a:r>
            <a:endParaRPr lang="en-US" dirty="0"/>
          </a:p>
        </p:txBody>
      </p:sp>
      <p:cxnSp>
        <p:nvCxnSpPr>
          <p:cNvPr id="33796" name="Straight Connector 5"/>
          <p:cNvCxnSpPr>
            <a:cxnSpLocks noChangeShapeType="1"/>
          </p:cNvCxnSpPr>
          <p:nvPr/>
        </p:nvCxnSpPr>
        <p:spPr bwMode="auto">
          <a:xfrm>
            <a:off x="25146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797" name="Straight Connector 13"/>
          <p:cNvCxnSpPr>
            <a:cxnSpLocks noChangeShapeType="1"/>
          </p:cNvCxnSpPr>
          <p:nvPr/>
        </p:nvCxnSpPr>
        <p:spPr bwMode="auto">
          <a:xfrm>
            <a:off x="44196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798" name="Straight Connector 15"/>
          <p:cNvCxnSpPr>
            <a:cxnSpLocks noChangeShapeType="1"/>
          </p:cNvCxnSpPr>
          <p:nvPr/>
        </p:nvCxnSpPr>
        <p:spPr bwMode="auto">
          <a:xfrm>
            <a:off x="62484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799" name="Straight Connector 17"/>
          <p:cNvCxnSpPr>
            <a:cxnSpLocks noChangeShapeType="1"/>
          </p:cNvCxnSpPr>
          <p:nvPr/>
        </p:nvCxnSpPr>
        <p:spPr bwMode="auto">
          <a:xfrm>
            <a:off x="2514600" y="5257800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0" name="Straight Connector 19"/>
          <p:cNvCxnSpPr>
            <a:cxnSpLocks noChangeShapeType="1"/>
          </p:cNvCxnSpPr>
          <p:nvPr/>
        </p:nvCxnSpPr>
        <p:spPr bwMode="auto">
          <a:xfrm>
            <a:off x="4419600" y="5257800"/>
            <a:ext cx="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1" name="Straight Connector 21"/>
          <p:cNvCxnSpPr>
            <a:cxnSpLocks noChangeShapeType="1"/>
          </p:cNvCxnSpPr>
          <p:nvPr/>
        </p:nvCxnSpPr>
        <p:spPr bwMode="auto">
          <a:xfrm>
            <a:off x="6248400" y="5257800"/>
            <a:ext cx="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2" name="Straight Connector 4"/>
          <p:cNvCxnSpPr>
            <a:cxnSpLocks noChangeShapeType="1"/>
          </p:cNvCxnSpPr>
          <p:nvPr/>
        </p:nvCxnSpPr>
        <p:spPr bwMode="auto">
          <a:xfrm>
            <a:off x="2743200" y="4191000"/>
            <a:ext cx="15240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3" name="Straight Connector 7"/>
          <p:cNvCxnSpPr>
            <a:cxnSpLocks noChangeShapeType="1"/>
          </p:cNvCxnSpPr>
          <p:nvPr/>
        </p:nvCxnSpPr>
        <p:spPr bwMode="auto">
          <a:xfrm>
            <a:off x="4572000" y="4191000"/>
            <a:ext cx="14478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4" name="Straight Connector 10"/>
          <p:cNvCxnSpPr>
            <a:cxnSpLocks noChangeShapeType="1"/>
          </p:cNvCxnSpPr>
          <p:nvPr/>
        </p:nvCxnSpPr>
        <p:spPr bwMode="auto">
          <a:xfrm>
            <a:off x="2743200" y="5029200"/>
            <a:ext cx="15240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5" name="Straight Connector 14"/>
          <p:cNvCxnSpPr>
            <a:cxnSpLocks noChangeShapeType="1"/>
          </p:cNvCxnSpPr>
          <p:nvPr/>
        </p:nvCxnSpPr>
        <p:spPr bwMode="auto">
          <a:xfrm>
            <a:off x="4572000" y="5029200"/>
            <a:ext cx="14478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6" name="Straight Connector 6"/>
          <p:cNvCxnSpPr>
            <a:cxnSpLocks noChangeShapeType="1"/>
          </p:cNvCxnSpPr>
          <p:nvPr/>
        </p:nvCxnSpPr>
        <p:spPr bwMode="auto">
          <a:xfrm>
            <a:off x="6858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7" name="Straight Connector 12"/>
          <p:cNvCxnSpPr>
            <a:cxnSpLocks noChangeShapeType="1"/>
          </p:cNvCxnSpPr>
          <p:nvPr/>
        </p:nvCxnSpPr>
        <p:spPr bwMode="auto">
          <a:xfrm>
            <a:off x="8001000" y="3505200"/>
            <a:ext cx="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8" name="Straight Connector 18"/>
          <p:cNvCxnSpPr>
            <a:cxnSpLocks noChangeShapeType="1"/>
          </p:cNvCxnSpPr>
          <p:nvPr/>
        </p:nvCxnSpPr>
        <p:spPr bwMode="auto">
          <a:xfrm>
            <a:off x="685800" y="5257800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9" name="Straight Connector 22"/>
          <p:cNvCxnSpPr>
            <a:cxnSpLocks noChangeShapeType="1"/>
          </p:cNvCxnSpPr>
          <p:nvPr/>
        </p:nvCxnSpPr>
        <p:spPr bwMode="auto">
          <a:xfrm>
            <a:off x="8001000" y="5257800"/>
            <a:ext cx="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0" name="Straight Connector 26"/>
          <p:cNvCxnSpPr>
            <a:cxnSpLocks noChangeShapeType="1"/>
          </p:cNvCxnSpPr>
          <p:nvPr/>
        </p:nvCxnSpPr>
        <p:spPr bwMode="auto">
          <a:xfrm>
            <a:off x="838200" y="4191000"/>
            <a:ext cx="14478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1" name="Straight Connector 28"/>
          <p:cNvCxnSpPr>
            <a:cxnSpLocks noChangeShapeType="1"/>
          </p:cNvCxnSpPr>
          <p:nvPr/>
        </p:nvCxnSpPr>
        <p:spPr bwMode="auto">
          <a:xfrm>
            <a:off x="6400800" y="4191000"/>
            <a:ext cx="15240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2" name="Straight Connector 30"/>
          <p:cNvCxnSpPr>
            <a:cxnSpLocks noChangeShapeType="1"/>
          </p:cNvCxnSpPr>
          <p:nvPr/>
        </p:nvCxnSpPr>
        <p:spPr bwMode="auto">
          <a:xfrm>
            <a:off x="838200" y="5029200"/>
            <a:ext cx="14478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3" name="Straight Connector 32"/>
          <p:cNvCxnSpPr>
            <a:cxnSpLocks noChangeShapeType="1"/>
          </p:cNvCxnSpPr>
          <p:nvPr/>
        </p:nvCxnSpPr>
        <p:spPr bwMode="auto">
          <a:xfrm>
            <a:off x="6400800" y="5029200"/>
            <a:ext cx="15240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88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24" name="Group 36"/>
          <p:cNvGrpSpPr>
            <a:grpSpLocks/>
          </p:cNvGrpSpPr>
          <p:nvPr/>
        </p:nvGrpSpPr>
        <p:grpSpPr bwMode="auto">
          <a:xfrm>
            <a:off x="92075" y="2860675"/>
            <a:ext cx="8839200" cy="3535363"/>
            <a:chOff x="720" y="2585"/>
            <a:chExt cx="4081" cy="1632"/>
          </a:xfrm>
        </p:grpSpPr>
        <p:pic>
          <p:nvPicPr>
            <p:cNvPr id="34820" name="Picture 3" descr="bhspe-030803-001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97"/>
              <a:ext cx="4081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1" name="Group 35"/>
            <p:cNvGrpSpPr>
              <a:grpSpLocks/>
            </p:cNvGrpSpPr>
            <p:nvPr/>
          </p:nvGrpSpPr>
          <p:grpSpPr bwMode="auto">
            <a:xfrm>
              <a:off x="2112" y="2585"/>
              <a:ext cx="1417" cy="818"/>
              <a:chOff x="2112" y="2585"/>
              <a:chExt cx="1417" cy="818"/>
            </a:xfrm>
          </p:grpSpPr>
          <p:sp>
            <p:nvSpPr>
              <p:cNvPr id="34822" name="Rectangle 12"/>
              <p:cNvSpPr>
                <a:spLocks noChangeArrowheads="1"/>
              </p:cNvSpPr>
              <p:nvPr/>
            </p:nvSpPr>
            <p:spPr bwMode="auto">
              <a:xfrm>
                <a:off x="2112" y="2604"/>
                <a:ext cx="574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/>
                  <a:t>original strand</a:t>
                </a:r>
              </a:p>
            </p:txBody>
          </p:sp>
          <p:sp>
            <p:nvSpPr>
              <p:cNvPr id="34823" name="Rectangle 26"/>
              <p:cNvSpPr>
                <a:spLocks noChangeArrowheads="1"/>
              </p:cNvSpPr>
              <p:nvPr/>
            </p:nvSpPr>
            <p:spPr bwMode="auto">
              <a:xfrm>
                <a:off x="3073" y="2585"/>
                <a:ext cx="456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/>
                  <a:t>new strand</a:t>
                </a:r>
              </a:p>
            </p:txBody>
          </p:sp>
          <p:sp>
            <p:nvSpPr>
              <p:cNvPr id="34824" name="Line 27"/>
              <p:cNvSpPr>
                <a:spLocks noChangeShapeType="1"/>
              </p:cNvSpPr>
              <p:nvPr/>
            </p:nvSpPr>
            <p:spPr bwMode="auto">
              <a:xfrm flipH="1">
                <a:off x="2208" y="272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5" name="Line 28"/>
              <p:cNvSpPr>
                <a:spLocks noChangeShapeType="1"/>
              </p:cNvSpPr>
              <p:nvPr/>
            </p:nvSpPr>
            <p:spPr bwMode="auto">
              <a:xfrm flipH="1">
                <a:off x="3120" y="2729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6" name="Rectangle 29"/>
              <p:cNvSpPr>
                <a:spLocks noChangeArrowheads="1"/>
              </p:cNvSpPr>
              <p:nvPr/>
            </p:nvSpPr>
            <p:spPr bwMode="auto">
              <a:xfrm>
                <a:off x="2155" y="3276"/>
                <a:ext cx="848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/>
                  <a:t>Two molecules of DNA</a:t>
                </a:r>
              </a:p>
            </p:txBody>
          </p:sp>
        </p:grpSp>
      </p:grp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467884" y="372908"/>
            <a:ext cx="8610600" cy="26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Key Point #8- </a:t>
            </a:r>
          </a:p>
          <a:p>
            <a:pPr eaLnBrk="1" hangingPunct="1"/>
            <a:r>
              <a:rPr lang="en-US" altLang="en-US" sz="3200" dirty="0" smtClean="0"/>
              <a:t>Two </a:t>
            </a:r>
            <a:r>
              <a:rPr lang="en-US" altLang="en-US" sz="3200" dirty="0"/>
              <a:t>new molecules of DNA are formed, (TRANSMISSION) each with an original strand and a newly formed strand (CONSERVATION).</a:t>
            </a:r>
          </a:p>
        </p:txBody>
      </p:sp>
    </p:spTree>
    <p:extLst>
      <p:ext uri="{BB962C8B-B14F-4D97-AF65-F5344CB8AC3E}">
        <p14:creationId xmlns:p14="http://schemas.microsoft.com/office/powerpoint/2010/main" val="3635834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/>
              <a:t>Explain What’s</a:t>
            </a:r>
            <a:br>
              <a:rPr lang="en-US" altLang="en-US" dirty="0" smtClean="0"/>
            </a:br>
            <a:r>
              <a:rPr lang="en-US" altLang="en-US" dirty="0" smtClean="0"/>
              <a:t>Happening Below</a:t>
            </a:r>
          </a:p>
        </p:txBody>
      </p:sp>
      <p:pic>
        <p:nvPicPr>
          <p:cNvPr id="25603" name="Picture 5" descr="D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676400"/>
            <a:ext cx="497205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086600" y="2971800"/>
            <a:ext cx="18446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 </a:t>
            </a:r>
            <a:r>
              <a:rPr lang="en-US" alt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</a:t>
            </a:r>
          </a:p>
          <a:p>
            <a:pPr>
              <a:defRPr/>
            </a:pP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400" b="1">
                <a:solidFill>
                  <a:srgbClr val="1EF0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400" b="1">
                <a:solidFill>
                  <a:srgbClr val="1EF0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9203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time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Work in lab groups to complete the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 must have the teacher initial your original DNA structure before you move on to the replication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Don’t eat the candy- its old. When you are done I have new candy for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Make sure you complete the lab questions and clean up your area. Points will be taken off if I have to clean up after you.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7225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Exit Ticket- complete silently and independently</a:t>
            </a:r>
            <a:endParaRPr lang="en-US" dirty="0"/>
          </a:p>
        </p:txBody>
      </p:sp>
      <p:pic>
        <p:nvPicPr>
          <p:cNvPr id="3074" name="Picture 2" descr="Image result for ti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517182"/>
            <a:ext cx="6401513" cy="35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49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Complete the DNA Replication practice worksheet, due next class.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331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trawberr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0" y="818429"/>
            <a:ext cx="831398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1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038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DNA is universal and common to almost all living things!</a:t>
            </a:r>
            <a:endParaRPr lang="en-US" sz="2800" dirty="0"/>
          </a:p>
        </p:txBody>
      </p:sp>
      <p:pic>
        <p:nvPicPr>
          <p:cNvPr id="2050" name="Picture 2" descr="http://www.students.stedwards.edu/okajoin/squirell_mon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2803561" cy="2819400"/>
          </a:xfrm>
          <a:prstGeom prst="rect">
            <a:avLst/>
          </a:prstGeom>
          <a:noFill/>
        </p:spPr>
      </p:pic>
      <p:pic>
        <p:nvPicPr>
          <p:cNvPr id="2052" name="Picture 4" descr="http://3.bp.blogspot.com/_PuoJ2BG8mkc/TE131jGZcUI/AAAAAAAACgY/QW5lcaK27qU/s1600/garden+w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1" y="1905000"/>
            <a:ext cx="2676846" cy="1981200"/>
          </a:xfrm>
          <a:prstGeom prst="rect">
            <a:avLst/>
          </a:prstGeom>
          <a:noFill/>
        </p:spPr>
      </p:pic>
      <p:pic>
        <p:nvPicPr>
          <p:cNvPr id="2054" name="Picture 6" descr="http://www.hairstylesfor2011.net/wp-content/plugins/wp-o-matic/cache/e7d81_beyonce-hair-style-201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733800"/>
            <a:ext cx="2324100" cy="2324100"/>
          </a:xfrm>
          <a:prstGeom prst="rect">
            <a:avLst/>
          </a:prstGeom>
          <a:noFill/>
        </p:spPr>
      </p:pic>
      <p:pic>
        <p:nvPicPr>
          <p:cNvPr id="2056" name="Picture 8" descr="http://farm2.static.flickr.com/1080/1061718736_d400ce07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905000"/>
            <a:ext cx="2819400" cy="20074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0" y="3949005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all have DNA!</a:t>
            </a:r>
          </a:p>
          <a:p>
            <a:r>
              <a:rPr lang="en-US" sz="2800" dirty="0" smtClean="0"/>
              <a:t>CFU: What do we mean by universal?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like a scientist!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5715000" cy="3733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does DNA stand for?</a:t>
            </a:r>
          </a:p>
          <a:p>
            <a:pPr lvl="1"/>
            <a:r>
              <a:rPr lang="en-US" sz="4800" dirty="0" smtClean="0"/>
              <a:t>Deoxyribonucleic Acid</a:t>
            </a:r>
          </a:p>
        </p:txBody>
      </p:sp>
      <p:pic>
        <p:nvPicPr>
          <p:cNvPr id="4" name="Picture 6" descr="dbdna15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45954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Fun Fact!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You have about 9 million kilometers of DNA. That's enough to reach to the moon and back 13 times! 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How can we fit all of that in our cells?!</a:t>
            </a:r>
            <a:r>
              <a:rPr lang="en-US" sz="3600" dirty="0" smtClean="0"/>
              <a:t> </a:t>
            </a:r>
          </a:p>
        </p:txBody>
      </p:sp>
      <p:pic>
        <p:nvPicPr>
          <p:cNvPr id="7172" name="Picture 5" descr="Cartoon of DNA stretching from Earth to Moon and b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648200" cy="207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8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144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BernhardMod BT" pitchFamily="18" charset="0"/>
              </a:rPr>
              <a:t>Key Point #1: Structure</a:t>
            </a:r>
          </a:p>
        </p:txBody>
      </p:sp>
      <p:pic>
        <p:nvPicPr>
          <p:cNvPr id="22531" name="Picture 3" descr="Structure of DN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025" y="990600"/>
            <a:ext cx="4530725" cy="4910138"/>
          </a:xfrm>
          <a:noFill/>
        </p:spPr>
      </p:pic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914400" y="1219200"/>
            <a:ext cx="1752600" cy="533400"/>
          </a:xfrm>
          <a:prstGeom prst="rightArrow">
            <a:avLst>
              <a:gd name="adj1" fmla="val 50000"/>
              <a:gd name="adj2" fmla="val 8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6324600" y="1752600"/>
            <a:ext cx="1828800" cy="533400"/>
          </a:xfrm>
          <a:prstGeom prst="leftArrow">
            <a:avLst>
              <a:gd name="adj1" fmla="val 50000"/>
              <a:gd name="adj2" fmla="val 8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rot="10800000">
            <a:off x="5029200" y="914400"/>
            <a:ext cx="1752600" cy="914400"/>
          </a:xfrm>
          <a:custGeom>
            <a:avLst/>
            <a:gdLst>
              <a:gd name="T0" fmla="*/ 101577130 w 21600"/>
              <a:gd name="T1" fmla="*/ 0 h 21600"/>
              <a:gd name="T2" fmla="*/ 60943661 w 21600"/>
              <a:gd name="T3" fmla="*/ 12903201 h 21600"/>
              <a:gd name="T4" fmla="*/ 0 w 21600"/>
              <a:gd name="T5" fmla="*/ 32259777 h 21600"/>
              <a:gd name="T6" fmla="*/ 60943661 w 21600"/>
              <a:gd name="T7" fmla="*/ 38709597 h 21600"/>
              <a:gd name="T8" fmla="*/ 121887241 w 21600"/>
              <a:gd name="T9" fmla="*/ 26881668 h 21600"/>
              <a:gd name="T10" fmla="*/ 142204006 w 21600"/>
              <a:gd name="T11" fmla="*/ 1290320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914400" y="1295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90600" y="1295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14400" y="1295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chemeClr val="tx1"/>
                </a:solidFill>
              </a:rPr>
              <a:t>_________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781800" y="1828800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chemeClr val="tx1"/>
                </a:solidFill>
              </a:rPr>
              <a:t>________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257800" y="914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chemeClr val="tx1"/>
                </a:solidFill>
              </a:rPr>
              <a:t>__________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3810000" y="1066800"/>
            <a:ext cx="1371600" cy="6858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810000" y="9906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chemeClr val="tx1"/>
                </a:solidFill>
              </a:rPr>
              <a:t>_________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Point #2- There are four types of 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Cytosine (C)</a:t>
            </a:r>
          </a:p>
          <a:p>
            <a:r>
              <a:rPr lang="en-US" sz="3200" dirty="0" smtClean="0"/>
              <a:t>Guanine (G)</a:t>
            </a:r>
          </a:p>
          <a:p>
            <a:r>
              <a:rPr lang="en-US" sz="3200" dirty="0" smtClean="0"/>
              <a:t>Adenine (A)</a:t>
            </a:r>
          </a:p>
          <a:p>
            <a:r>
              <a:rPr lang="en-US" sz="3200" dirty="0" smtClean="0"/>
              <a:t>Thymine (T)</a:t>
            </a:r>
          </a:p>
          <a:p>
            <a:endParaRPr lang="en-US" sz="3200" dirty="0"/>
          </a:p>
          <a:p>
            <a:r>
              <a:rPr lang="en-US" sz="3200" dirty="0" smtClean="0"/>
              <a:t>Cytosine bonds with guanine (C-G)</a:t>
            </a:r>
          </a:p>
          <a:p>
            <a:r>
              <a:rPr lang="en-US" sz="3200" dirty="0" smtClean="0"/>
              <a:t>Adenine bonds with thymine (A-T)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296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Base Pairing Percentages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The nitrogen base adenine makes up 20% of a DNA molecule. What percent would thymine make up? ________________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The nitrogen base guanine makes up 45% of a DNA molecule. What percent would cytosine make up? </a:t>
            </a:r>
            <a:r>
              <a:rPr lang="en-US" sz="2800" b="1" dirty="0" smtClean="0"/>
              <a:t>________________</a:t>
            </a:r>
          </a:p>
          <a:p>
            <a:endParaRPr lang="en-US" sz="2800" b="1" dirty="0"/>
          </a:p>
          <a:p>
            <a:r>
              <a:rPr lang="en-US" sz="2800" b="1" dirty="0" smtClean="0"/>
              <a:t>The nitrogen base guanine makes up 20% of a DNA molecule. What percent would adenine make up?_________________</a:t>
            </a:r>
            <a:endParaRPr lang="en-US" sz="2800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2892</TotalTime>
  <Words>822</Words>
  <Application>Microsoft Office PowerPoint</Application>
  <PresentationFormat>On-screen Show (4:3)</PresentationFormat>
  <Paragraphs>156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BernhardMod BT</vt:lpstr>
      <vt:lpstr>Calibri</vt:lpstr>
      <vt:lpstr>Gill Sans MT</vt:lpstr>
      <vt:lpstr>Wingdings 3</vt:lpstr>
      <vt:lpstr>Urban Pop</vt:lpstr>
      <vt:lpstr>Bell ringer- get ready for your quiz</vt:lpstr>
      <vt:lpstr>PowerPoint Presentation</vt:lpstr>
      <vt:lpstr>PowerPoint Presentation</vt:lpstr>
      <vt:lpstr>PowerPoint Presentation</vt:lpstr>
      <vt:lpstr>Sound like a scientist!</vt:lpstr>
      <vt:lpstr>DNA Fun Fact!</vt:lpstr>
      <vt:lpstr>Key Point #1: Structure</vt:lpstr>
      <vt:lpstr>Key Point #2- There are four types of nucleotides</vt:lpstr>
      <vt:lpstr>Base Pairing Percentages</vt:lpstr>
      <vt:lpstr>DNA Fun Fact!</vt:lpstr>
      <vt:lpstr>Good Point… </vt:lpstr>
      <vt:lpstr>PowerPoint Presentation</vt:lpstr>
      <vt:lpstr>PowerPoint Presentation</vt:lpstr>
      <vt:lpstr>How does DNA Copy itself?</vt:lpstr>
      <vt:lpstr>KEY POINT #6</vt:lpstr>
      <vt:lpstr>KEY POINT #7</vt:lpstr>
      <vt:lpstr>Proteins carry out the process of replication. </vt:lpstr>
      <vt:lpstr>PowerPoint Presentation</vt:lpstr>
      <vt:lpstr>How it relates to transmission and conservation of genetic information</vt:lpstr>
      <vt:lpstr>How it relates to transmission and conservation of genetic information</vt:lpstr>
      <vt:lpstr>How it relates to transmission and conservation of genetic information</vt:lpstr>
      <vt:lpstr>How it relates to transmission and conservation of genetic information</vt:lpstr>
      <vt:lpstr>How it relates to transmission and conservation of genetic information</vt:lpstr>
      <vt:lpstr>PowerPoint Presentation</vt:lpstr>
      <vt:lpstr>Explain What’s Happening Below</vt:lpstr>
      <vt:lpstr>Lab time</vt:lpstr>
      <vt:lpstr>Exit Ticket- complete silently and independently</vt:lpstr>
      <vt:lpstr>Home Learning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Spencer</dc:creator>
  <cp:lastModifiedBy>Speers, Anastasia N.</cp:lastModifiedBy>
  <cp:revision>125</cp:revision>
  <dcterms:created xsi:type="dcterms:W3CDTF">2011-04-02T18:43:07Z</dcterms:created>
  <dcterms:modified xsi:type="dcterms:W3CDTF">2017-07-21T20:54:21Z</dcterms:modified>
</cp:coreProperties>
</file>