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56"/>
  </p:notesMasterIdLst>
  <p:sldIdLst>
    <p:sldId id="354" r:id="rId2"/>
    <p:sldId id="355" r:id="rId3"/>
    <p:sldId id="356" r:id="rId4"/>
    <p:sldId id="316" r:id="rId5"/>
    <p:sldId id="327" r:id="rId6"/>
    <p:sldId id="287" r:id="rId7"/>
    <p:sldId id="326" r:id="rId8"/>
    <p:sldId id="322" r:id="rId9"/>
    <p:sldId id="323" r:id="rId10"/>
    <p:sldId id="288" r:id="rId11"/>
    <p:sldId id="328" r:id="rId12"/>
    <p:sldId id="318" r:id="rId13"/>
    <p:sldId id="324" r:id="rId14"/>
    <p:sldId id="292" r:id="rId15"/>
    <p:sldId id="309" r:id="rId16"/>
    <p:sldId id="333" r:id="rId17"/>
    <p:sldId id="331" r:id="rId18"/>
    <p:sldId id="332" r:id="rId19"/>
    <p:sldId id="295" r:id="rId20"/>
    <p:sldId id="296" r:id="rId21"/>
    <p:sldId id="310" r:id="rId22"/>
    <p:sldId id="301" r:id="rId23"/>
    <p:sldId id="297" r:id="rId24"/>
    <p:sldId id="335" r:id="rId25"/>
    <p:sldId id="336" r:id="rId26"/>
    <p:sldId id="298" r:id="rId27"/>
    <p:sldId id="300" r:id="rId28"/>
    <p:sldId id="350" r:id="rId29"/>
    <p:sldId id="357" r:id="rId30"/>
    <p:sldId id="358" r:id="rId31"/>
    <p:sldId id="359" r:id="rId32"/>
    <p:sldId id="360" r:id="rId33"/>
    <p:sldId id="361" r:id="rId34"/>
    <p:sldId id="362" r:id="rId35"/>
    <p:sldId id="363" r:id="rId36"/>
    <p:sldId id="364" r:id="rId37"/>
    <p:sldId id="365" r:id="rId38"/>
    <p:sldId id="366" r:id="rId39"/>
    <p:sldId id="367" r:id="rId40"/>
    <p:sldId id="337" r:id="rId41"/>
    <p:sldId id="338" r:id="rId42"/>
    <p:sldId id="339" r:id="rId43"/>
    <p:sldId id="341" r:id="rId44"/>
    <p:sldId id="340" r:id="rId45"/>
    <p:sldId id="342" r:id="rId46"/>
    <p:sldId id="343" r:id="rId47"/>
    <p:sldId id="344" r:id="rId48"/>
    <p:sldId id="345" r:id="rId49"/>
    <p:sldId id="346" r:id="rId50"/>
    <p:sldId id="347" r:id="rId51"/>
    <p:sldId id="349" r:id="rId52"/>
    <p:sldId id="368" r:id="rId53"/>
    <p:sldId id="369" r:id="rId54"/>
    <p:sldId id="370" r:id="rId55"/>
  </p:sldIdLst>
  <p:sldSz cx="9144000" cy="6858000" type="screen4x3"/>
  <p:notesSz cx="6858000" cy="9144000"/>
  <p:defaultTextStyle>
    <a:defPPr>
      <a:defRPr lang="en-US"/>
    </a:defPPr>
    <a:lvl1pPr algn="l" rtl="0" fontAlgn="base">
      <a:spcBef>
        <a:spcPct val="50000"/>
      </a:spcBef>
      <a:spcAft>
        <a:spcPct val="0"/>
      </a:spcAft>
      <a:defRPr b="1" kern="1200">
        <a:solidFill>
          <a:srgbClr val="0000CC"/>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b="1" kern="1200">
        <a:solidFill>
          <a:srgbClr val="0000CC"/>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b="1" kern="1200">
        <a:solidFill>
          <a:srgbClr val="0000CC"/>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b="1" kern="1200">
        <a:solidFill>
          <a:srgbClr val="0000CC"/>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b="1" kern="1200">
        <a:solidFill>
          <a:srgbClr val="0000CC"/>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rgbClr val="0000CC"/>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rgbClr val="0000CC"/>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rgbClr val="0000CC"/>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rgbClr val="0000CC"/>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FF3399"/>
    <a:srgbClr val="00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741E654-89A9-4820-994E-C1799B089F60}" type="datetimeFigureOut">
              <a:rPr lang="en-US" altLang="en-US"/>
              <a:pPr/>
              <a:t>07/21/2017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75C1A88-9037-46CD-8177-AA677C3B5FC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fld id="{74394CD7-2313-4F63-A87F-E4BFEDD18E97}" type="slidenum">
              <a:rPr lang="en-US" altLang="en-US" sz="1200"/>
              <a:pPr eaLnBrk="1" hangingPunct="1"/>
              <a:t>6</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charset="0"/>
                <a:ea typeface="+mn-ea"/>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24AF703B-D178-4D80-866E-2D40E2BF3CEE}" type="slidenum">
              <a:rPr lang="en-US" altLang="en-US"/>
              <a:pPr/>
              <a:t>‹#›</a:t>
            </a:fld>
            <a:endParaRPr lang="en-US" altLang="en-US"/>
          </a:p>
        </p:txBody>
      </p:sp>
    </p:spTree>
    <p:extLst>
      <p:ext uri="{BB962C8B-B14F-4D97-AF65-F5344CB8AC3E}">
        <p14:creationId xmlns:p14="http://schemas.microsoft.com/office/powerpoint/2010/main" val="302060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DC79E9EE-C468-4955-9C5C-36395BFB858B}" type="slidenum">
              <a:rPr lang="en-US" altLang="en-US"/>
              <a:pPr/>
              <a:t>‹#›</a:t>
            </a:fld>
            <a:endParaRPr lang="en-US" altLang="en-US"/>
          </a:p>
        </p:txBody>
      </p:sp>
    </p:spTree>
    <p:extLst>
      <p:ext uri="{BB962C8B-B14F-4D97-AF65-F5344CB8AC3E}">
        <p14:creationId xmlns:p14="http://schemas.microsoft.com/office/powerpoint/2010/main" val="192096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3CC7E196-E8AE-448E-BC7D-308A71BE513B}" type="slidenum">
              <a:rPr lang="en-US" altLang="en-US"/>
              <a:pPr/>
              <a:t>‹#›</a:t>
            </a:fld>
            <a:endParaRPr lang="en-US" altLang="en-US"/>
          </a:p>
        </p:txBody>
      </p:sp>
    </p:spTree>
    <p:extLst>
      <p:ext uri="{BB962C8B-B14F-4D97-AF65-F5344CB8AC3E}">
        <p14:creationId xmlns:p14="http://schemas.microsoft.com/office/powerpoint/2010/main" val="4110613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8459EACB-0402-428D-858C-88762A22F5B0}" type="slidenum">
              <a:rPr lang="en-US" altLang="en-US"/>
              <a:pPr/>
              <a:t>‹#›</a:t>
            </a:fld>
            <a:endParaRPr lang="en-US" altLang="en-US"/>
          </a:p>
        </p:txBody>
      </p:sp>
    </p:spTree>
    <p:extLst>
      <p:ext uri="{BB962C8B-B14F-4D97-AF65-F5344CB8AC3E}">
        <p14:creationId xmlns:p14="http://schemas.microsoft.com/office/powerpoint/2010/main" val="1810649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GB"/>
          </a:p>
        </p:txBody>
      </p:sp>
      <p:sp>
        <p:nvSpPr>
          <p:cNvPr id="7" name="Rectangle 5"/>
          <p:cNvSpPr>
            <a:spLocks noGrp="1" noChangeArrowheads="1"/>
          </p:cNvSpPr>
          <p:nvPr>
            <p:ph type="ftr" sz="quarter" idx="11"/>
          </p:nvPr>
        </p:nvSpPr>
        <p:spPr/>
        <p:txBody>
          <a:bodyPr/>
          <a:lstStyle>
            <a:lvl1pPr>
              <a:defRPr/>
            </a:lvl1pPr>
          </a:lstStyle>
          <a:p>
            <a:pPr>
              <a:defRPr/>
            </a:pPr>
            <a:endParaRPr lang="en-GB"/>
          </a:p>
        </p:txBody>
      </p:sp>
      <p:sp>
        <p:nvSpPr>
          <p:cNvPr id="8" name="Rectangle 6"/>
          <p:cNvSpPr>
            <a:spLocks noGrp="1" noChangeArrowheads="1"/>
          </p:cNvSpPr>
          <p:nvPr>
            <p:ph type="sldNum" sz="quarter" idx="12"/>
          </p:nvPr>
        </p:nvSpPr>
        <p:spPr/>
        <p:txBody>
          <a:bodyPr/>
          <a:lstStyle>
            <a:lvl1pPr>
              <a:defRPr/>
            </a:lvl1pPr>
          </a:lstStyle>
          <a:p>
            <a:fld id="{C8D1B10B-7CCD-4346-89D1-FC4E752A5701}" type="slidenum">
              <a:rPr lang="en-GB" altLang="en-US"/>
              <a:pPr/>
              <a:t>‹#›</a:t>
            </a:fld>
            <a:endParaRPr lang="en-GB" altLang="en-US"/>
          </a:p>
        </p:txBody>
      </p:sp>
    </p:spTree>
    <p:extLst>
      <p:ext uri="{BB962C8B-B14F-4D97-AF65-F5344CB8AC3E}">
        <p14:creationId xmlns:p14="http://schemas.microsoft.com/office/powerpoint/2010/main" val="236761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1C8DD6EE-D1C9-4F8A-91F5-BD2ED97236A4}" type="slidenum">
              <a:rPr lang="en-US" altLang="en-US"/>
              <a:pPr/>
              <a:t>‹#›</a:t>
            </a:fld>
            <a:endParaRPr lang="en-US" altLang="en-US"/>
          </a:p>
        </p:txBody>
      </p:sp>
    </p:spTree>
    <p:extLst>
      <p:ext uri="{BB962C8B-B14F-4D97-AF65-F5344CB8AC3E}">
        <p14:creationId xmlns:p14="http://schemas.microsoft.com/office/powerpoint/2010/main" val="400299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63B51E"/>
              </a:gs>
              <a:gs pos="72000">
                <a:srgbClr val="8EEB53"/>
              </a:gs>
              <a:gs pos="100000">
                <a:srgbClr val="A6EB81"/>
              </a:gs>
            </a:gsLst>
            <a:lin ang="16200000"/>
          </a:gradFill>
          <a:ln w="3175" cap="rnd">
            <a:solidFill>
              <a:srgbClr val="5C9929"/>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chemeClr val="lt1"/>
              </a:solidFill>
              <a:latin typeface="+mn-lt"/>
              <a:ea typeface="+mn-ea"/>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63B51E"/>
              </a:gs>
              <a:gs pos="72000">
                <a:srgbClr val="8EEB53"/>
              </a:gs>
              <a:gs pos="100000">
                <a:srgbClr val="A6EB81"/>
              </a:gs>
            </a:gsLst>
            <a:lin ang="16200000"/>
          </a:gradFill>
          <a:ln w="3175" cap="rnd">
            <a:solidFill>
              <a:srgbClr val="5C9929"/>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chemeClr val="lt1"/>
              </a:solidFill>
              <a:latin typeface="+mn-lt"/>
              <a:ea typeface="+mn-ea"/>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0863D6CD-7972-4813-8DF8-A18481BCB650}" type="slidenum">
              <a:rPr lang="en-US" altLang="en-US"/>
              <a:pPr/>
              <a:t>‹#›</a:t>
            </a:fld>
            <a:endParaRPr lang="en-US" altLang="en-US"/>
          </a:p>
        </p:txBody>
      </p:sp>
    </p:spTree>
    <p:extLst>
      <p:ext uri="{BB962C8B-B14F-4D97-AF65-F5344CB8AC3E}">
        <p14:creationId xmlns:p14="http://schemas.microsoft.com/office/powerpoint/2010/main" val="65586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3CC3A9FA-4141-42AE-A746-9C9BFF661281}" type="slidenum">
              <a:rPr lang="en-US" altLang="en-US"/>
              <a:pPr/>
              <a:t>‹#›</a:t>
            </a:fld>
            <a:endParaRPr lang="en-US" altLang="en-US"/>
          </a:p>
        </p:txBody>
      </p:sp>
    </p:spTree>
    <p:extLst>
      <p:ext uri="{BB962C8B-B14F-4D97-AF65-F5344CB8AC3E}">
        <p14:creationId xmlns:p14="http://schemas.microsoft.com/office/powerpoint/2010/main" val="20904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793F518E-65ED-4BA7-8D59-48850ECEABEE}" type="slidenum">
              <a:rPr lang="en-US" altLang="en-US"/>
              <a:pPr/>
              <a:t>‹#›</a:t>
            </a:fld>
            <a:endParaRPr lang="en-US" altLang="en-US"/>
          </a:p>
        </p:txBody>
      </p:sp>
    </p:spTree>
    <p:extLst>
      <p:ext uri="{BB962C8B-B14F-4D97-AF65-F5344CB8AC3E}">
        <p14:creationId xmlns:p14="http://schemas.microsoft.com/office/powerpoint/2010/main" val="91293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3BBC5C84-9A67-44B6-9571-727A6B5C4539}" type="slidenum">
              <a:rPr lang="en-US" altLang="en-US"/>
              <a:pPr/>
              <a:t>‹#›</a:t>
            </a:fld>
            <a:endParaRPr lang="en-US" altLang="en-US"/>
          </a:p>
        </p:txBody>
      </p:sp>
    </p:spTree>
    <p:extLst>
      <p:ext uri="{BB962C8B-B14F-4D97-AF65-F5344CB8AC3E}">
        <p14:creationId xmlns:p14="http://schemas.microsoft.com/office/powerpoint/2010/main" val="39608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517CB6B6-2499-4475-A5EF-25F98D06155B}" type="slidenum">
              <a:rPr lang="en-US" altLang="en-US"/>
              <a:pPr/>
              <a:t>‹#›</a:t>
            </a:fld>
            <a:endParaRPr lang="en-US" altLang="en-US"/>
          </a:p>
        </p:txBody>
      </p:sp>
    </p:spTree>
    <p:extLst>
      <p:ext uri="{BB962C8B-B14F-4D97-AF65-F5344CB8AC3E}">
        <p14:creationId xmlns:p14="http://schemas.microsoft.com/office/powerpoint/2010/main" val="2748611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11AB63CB-DC73-44B1-998F-B4F544A0BA00}" type="slidenum">
              <a:rPr lang="en-US" altLang="en-US"/>
              <a:pPr/>
              <a:t>‹#›</a:t>
            </a:fld>
            <a:endParaRPr lang="en-US" altLang="en-US"/>
          </a:p>
        </p:txBody>
      </p:sp>
    </p:spTree>
    <p:extLst>
      <p:ext uri="{BB962C8B-B14F-4D97-AF65-F5344CB8AC3E}">
        <p14:creationId xmlns:p14="http://schemas.microsoft.com/office/powerpoint/2010/main" val="158952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charset="0"/>
              <a:ea typeface="+mn-ea"/>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63B51E"/>
              </a:gs>
              <a:gs pos="72000">
                <a:srgbClr val="8EEB53"/>
              </a:gs>
              <a:gs pos="100000">
                <a:srgbClr val="A6EB81"/>
              </a:gs>
            </a:gsLst>
            <a:lin ang="16200000"/>
          </a:gradFill>
          <a:ln w="3175" cap="rnd">
            <a:solidFill>
              <a:srgbClr val="5C9929"/>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chemeClr val="lt1"/>
              </a:solidFill>
              <a:latin typeface="+mn-lt"/>
              <a:ea typeface="+mn-ea"/>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63B51E"/>
              </a:gs>
              <a:gs pos="72000">
                <a:srgbClr val="8EEB53"/>
              </a:gs>
              <a:gs pos="100000">
                <a:srgbClr val="A6EB81"/>
              </a:gs>
            </a:gsLst>
            <a:lin ang="16200000"/>
          </a:gradFill>
          <a:ln w="3175" cap="rnd">
            <a:solidFill>
              <a:srgbClr val="5C9929"/>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chemeClr val="lt1"/>
              </a:solidFill>
              <a:latin typeface="+mn-lt"/>
              <a:ea typeface="+mn-ea"/>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fld id="{90B7726A-FA6A-461A-A080-986C934A597C}" type="slidenum">
              <a:rPr lang="en-US" altLang="en-US"/>
              <a:pPr/>
              <a:t>‹#›</a:t>
            </a:fld>
            <a:endParaRPr lang="en-US" altLang="en-US"/>
          </a:p>
        </p:txBody>
      </p:sp>
    </p:spTree>
    <p:extLst>
      <p:ext uri="{BB962C8B-B14F-4D97-AF65-F5344CB8AC3E}">
        <p14:creationId xmlns:p14="http://schemas.microsoft.com/office/powerpoint/2010/main" val="119341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charset="0"/>
              <a:ea typeface="+mn-ea"/>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ea typeface="+mn-ea"/>
                <a:cs typeface="+mn-cs"/>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ea typeface="+mn-ea"/>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b="0">
                <a:solidFill>
                  <a:schemeClr val="tx1"/>
                </a:solidFill>
              </a:defRPr>
            </a:lvl1pPr>
          </a:lstStyle>
          <a:p>
            <a:fld id="{43ADF5CB-FA95-42AB-8F7A-F0E6887BB88F}"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63" r:id="rId1"/>
    <p:sldLayoutId id="2147484054" r:id="rId2"/>
    <p:sldLayoutId id="2147484064" r:id="rId3"/>
    <p:sldLayoutId id="2147484055" r:id="rId4"/>
    <p:sldLayoutId id="2147484056" r:id="rId5"/>
    <p:sldLayoutId id="2147484057" r:id="rId6"/>
    <p:sldLayoutId id="2147484058" r:id="rId7"/>
    <p:sldLayoutId id="2147484059" r:id="rId8"/>
    <p:sldLayoutId id="2147484065" r:id="rId9"/>
    <p:sldLayoutId id="2147484060" r:id="rId10"/>
    <p:sldLayoutId id="2147484061" r:id="rId11"/>
    <p:sldLayoutId id="2147484062" r:id="rId12"/>
    <p:sldLayoutId id="2147484066" r:id="rId13"/>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100" b="1">
          <a:solidFill>
            <a:schemeClr val="tx2"/>
          </a:solidFill>
          <a:latin typeface="Lucida Sans Unicode"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MS PGothic" panose="020B0600070205080204" pitchFamily="34" charset="-128"/>
          <a:cs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S PGothic" panose="020B0600070205080204" pitchFamily="34" charset="-128"/>
          <a:cs typeface="ＭＳ Ｐゴシック" charset="0"/>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S PGothic" panose="020B0600070205080204"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S PGothic" panose="020B0600070205080204" pitchFamily="34" charset="-128"/>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S PGothic" panose="020B0600070205080204" pitchFamily="34" charset="-128"/>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S PGothic" panose="020B0600070205080204"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zb6r1MMTkc&amp;feature=related&amp;safety_mode=true&amp;persist_safety_mode=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h5mJbP23Bu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gG7uCskUOr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Day 1</a:t>
            </a:r>
            <a:endParaRPr lang="en-US" dirty="0"/>
          </a:p>
        </p:txBody>
      </p:sp>
    </p:spTree>
    <p:extLst>
      <p:ext uri="{BB962C8B-B14F-4D97-AF65-F5344CB8AC3E}">
        <p14:creationId xmlns:p14="http://schemas.microsoft.com/office/powerpoint/2010/main" val="4251670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4"/>
          <p:cNvSpPr>
            <a:spLocks noGrp="1" noChangeArrowheads="1"/>
          </p:cNvSpPr>
          <p:nvPr>
            <p:ph sz="half" idx="1"/>
          </p:nvPr>
        </p:nvSpPr>
        <p:spPr>
          <a:xfrm>
            <a:off x="457200" y="1295400"/>
            <a:ext cx="8382000" cy="4835525"/>
          </a:xfrm>
        </p:spPr>
        <p:txBody>
          <a:bodyPr>
            <a:normAutofit fontScale="77500" lnSpcReduction="20000"/>
          </a:bodyPr>
          <a:lstStyle/>
          <a:p>
            <a:pPr marL="365760" indent="-256032" eaLnBrk="1" fontAlgn="auto" hangingPunct="1">
              <a:spcAft>
                <a:spcPts val="0"/>
              </a:spcAft>
              <a:defRPr/>
            </a:pPr>
            <a:r>
              <a:rPr lang="en-US" dirty="0" smtClean="0">
                <a:ea typeface="+mn-ea"/>
                <a:cs typeface="+mn-cs"/>
              </a:rPr>
              <a:t>Draw a picture of DNA and RNA in the correct location </a:t>
            </a:r>
          </a:p>
          <a:p>
            <a:pPr marL="365760" indent="-256032" eaLnBrk="1" fontAlgn="auto" hangingPunct="1">
              <a:spcAft>
                <a:spcPts val="0"/>
              </a:spcAft>
              <a:buFont typeface="Wingdings 3"/>
              <a:buChar char=""/>
              <a:defRPr/>
            </a:pPr>
            <a:r>
              <a:rPr lang="en-US" dirty="0" smtClean="0">
                <a:ea typeface="+mn-ea"/>
                <a:cs typeface="+mn-cs"/>
              </a:rPr>
              <a:t>contains genetic information</a:t>
            </a:r>
          </a:p>
          <a:p>
            <a:pPr marL="365760" indent="-256032" eaLnBrk="1" fontAlgn="auto" hangingPunct="1">
              <a:spcAft>
                <a:spcPts val="0"/>
              </a:spcAft>
              <a:buFont typeface="Wingdings 3"/>
              <a:buChar char=""/>
              <a:defRPr/>
            </a:pPr>
            <a:r>
              <a:rPr lang="en-US" dirty="0" smtClean="0">
                <a:ea typeface="+mn-ea"/>
                <a:cs typeface="+mn-cs"/>
              </a:rPr>
              <a:t>double stranded</a:t>
            </a:r>
          </a:p>
          <a:p>
            <a:pPr marL="365760" indent="-256032" eaLnBrk="1" fontAlgn="auto" hangingPunct="1">
              <a:spcAft>
                <a:spcPts val="0"/>
              </a:spcAft>
              <a:buFont typeface="Wingdings 3"/>
              <a:buChar char=""/>
              <a:defRPr/>
            </a:pPr>
            <a:r>
              <a:rPr lang="en-US" dirty="0" smtClean="0">
                <a:ea typeface="+mn-ea"/>
                <a:cs typeface="+mn-cs"/>
              </a:rPr>
              <a:t>single stranded</a:t>
            </a:r>
          </a:p>
          <a:p>
            <a:pPr marL="365760" indent="-256032" eaLnBrk="1" fontAlgn="auto" hangingPunct="1">
              <a:spcAft>
                <a:spcPts val="0"/>
              </a:spcAft>
              <a:buFont typeface="Wingdings 3"/>
              <a:buChar char=""/>
              <a:defRPr/>
            </a:pPr>
            <a:r>
              <a:rPr lang="en-US" dirty="0" smtClean="0">
                <a:ea typeface="+mn-ea"/>
                <a:cs typeface="+mn-cs"/>
              </a:rPr>
              <a:t>A=U</a:t>
            </a:r>
          </a:p>
          <a:p>
            <a:pPr marL="365760" indent="-256032" eaLnBrk="1" fontAlgn="auto" hangingPunct="1">
              <a:spcAft>
                <a:spcPts val="0"/>
              </a:spcAft>
              <a:buFont typeface="Wingdings 3"/>
              <a:buChar char=""/>
              <a:defRPr/>
            </a:pPr>
            <a:r>
              <a:rPr lang="en-US" dirty="0" smtClean="0">
                <a:ea typeface="+mn-ea"/>
                <a:cs typeface="+mn-cs"/>
              </a:rPr>
              <a:t>A=T</a:t>
            </a:r>
          </a:p>
          <a:p>
            <a:pPr marL="365760" indent="-256032" eaLnBrk="1" fontAlgn="auto" hangingPunct="1">
              <a:spcAft>
                <a:spcPts val="0"/>
              </a:spcAft>
              <a:buFont typeface="Wingdings 3"/>
              <a:buChar char=""/>
              <a:defRPr/>
            </a:pPr>
            <a:r>
              <a:rPr lang="en-US" dirty="0" smtClean="0">
                <a:ea typeface="+mn-ea"/>
                <a:cs typeface="+mn-cs"/>
              </a:rPr>
              <a:t>used in DNA Replication</a:t>
            </a:r>
          </a:p>
          <a:p>
            <a:pPr marL="365760" indent="-256032" eaLnBrk="1" fontAlgn="auto" hangingPunct="1">
              <a:spcAft>
                <a:spcPts val="0"/>
              </a:spcAft>
              <a:buFont typeface="Wingdings 3"/>
              <a:buChar char=""/>
              <a:defRPr/>
            </a:pPr>
            <a:r>
              <a:rPr lang="en-US" dirty="0" smtClean="0">
                <a:ea typeface="+mn-ea"/>
                <a:cs typeface="+mn-cs"/>
              </a:rPr>
              <a:t>uses the sugar ribose</a:t>
            </a:r>
          </a:p>
          <a:p>
            <a:pPr marL="365760" indent="-256032" eaLnBrk="1" fontAlgn="auto" hangingPunct="1">
              <a:spcAft>
                <a:spcPts val="0"/>
              </a:spcAft>
              <a:buFont typeface="Wingdings 3"/>
              <a:buChar char=""/>
              <a:defRPr/>
            </a:pPr>
            <a:r>
              <a:rPr lang="en-US" dirty="0" smtClean="0">
                <a:ea typeface="+mn-ea"/>
                <a:cs typeface="+mn-cs"/>
              </a:rPr>
              <a:t>uses the sugar </a:t>
            </a:r>
            <a:r>
              <a:rPr lang="en-US" dirty="0" err="1" smtClean="0">
                <a:ea typeface="+mn-ea"/>
                <a:cs typeface="+mn-cs"/>
              </a:rPr>
              <a:t>deoxyribose</a:t>
            </a:r>
            <a:endParaRPr lang="en-US" dirty="0" smtClean="0">
              <a:ea typeface="+mn-ea"/>
              <a:cs typeface="+mn-cs"/>
            </a:endParaRPr>
          </a:p>
          <a:p>
            <a:pPr marL="365760" indent="-256032" eaLnBrk="1" fontAlgn="auto" hangingPunct="1">
              <a:spcAft>
                <a:spcPts val="0"/>
              </a:spcAft>
              <a:buFont typeface="Wingdings 3"/>
              <a:buChar char=""/>
              <a:defRPr/>
            </a:pPr>
            <a:r>
              <a:rPr lang="en-US" dirty="0" smtClean="0">
                <a:ea typeface="+mn-ea"/>
                <a:cs typeface="+mn-cs"/>
              </a:rPr>
              <a:t>used in transcription </a:t>
            </a:r>
          </a:p>
          <a:p>
            <a:pPr marL="365760" indent="-256032" eaLnBrk="1" fontAlgn="auto" hangingPunct="1">
              <a:spcAft>
                <a:spcPts val="0"/>
              </a:spcAft>
              <a:buFont typeface="Wingdings 3"/>
              <a:buChar char=""/>
              <a:defRPr/>
            </a:pPr>
            <a:r>
              <a:rPr lang="en-US" dirty="0" smtClean="0">
                <a:ea typeface="+mn-ea"/>
                <a:cs typeface="+mn-cs"/>
              </a:rPr>
              <a:t>Can leave the nucleus</a:t>
            </a:r>
          </a:p>
          <a:p>
            <a:pPr marL="365760" indent="-256032" eaLnBrk="1" fontAlgn="auto" hangingPunct="1">
              <a:spcAft>
                <a:spcPts val="0"/>
              </a:spcAft>
              <a:buFont typeface="Wingdings 3"/>
              <a:buChar char=""/>
              <a:defRPr/>
            </a:pPr>
            <a:r>
              <a:rPr lang="en-US" dirty="0" smtClean="0">
                <a:ea typeface="+mn-ea"/>
                <a:cs typeface="+mn-cs"/>
              </a:rPr>
              <a:t>cannot leave the nucleus</a:t>
            </a:r>
          </a:p>
          <a:p>
            <a:pPr marL="365760" indent="-256032" eaLnBrk="1" fontAlgn="auto" hangingPunct="1">
              <a:spcAft>
                <a:spcPts val="0"/>
              </a:spcAft>
              <a:buFont typeface="Wingdings 3"/>
              <a:buChar char=""/>
              <a:defRPr/>
            </a:pPr>
            <a:r>
              <a:rPr lang="en-US" dirty="0" smtClean="0">
                <a:ea typeface="+mn-ea"/>
                <a:cs typeface="+mn-cs"/>
              </a:rPr>
              <a:t>made up of phosphates, sugars and nitrogen bases</a:t>
            </a:r>
          </a:p>
          <a:p>
            <a:pPr marL="365760" indent="-256032" eaLnBrk="1" fontAlgn="auto" hangingPunct="1">
              <a:spcAft>
                <a:spcPts val="0"/>
              </a:spcAft>
              <a:buFont typeface="Wingdings 3"/>
              <a:buChar char=""/>
              <a:defRPr/>
            </a:pPr>
            <a:r>
              <a:rPr lang="en-US" dirty="0" smtClean="0">
                <a:ea typeface="+mn-ea"/>
                <a:cs typeface="+mn-cs"/>
              </a:rPr>
              <a:t>use G, C and A</a:t>
            </a:r>
          </a:p>
          <a:p>
            <a:pPr marL="365760" indent="-256032" eaLnBrk="1" fontAlgn="auto" hangingPunct="1">
              <a:spcAft>
                <a:spcPts val="0"/>
              </a:spcAft>
              <a:buFont typeface="Wingdings 3"/>
              <a:buChar char=""/>
              <a:defRPr/>
            </a:pPr>
            <a:endParaRPr lang="en-US" dirty="0" smtClean="0">
              <a:ea typeface="+mn-ea"/>
              <a:cs typeface="+mn-cs"/>
            </a:endParaRPr>
          </a:p>
        </p:txBody>
      </p:sp>
      <p:sp>
        <p:nvSpPr>
          <p:cNvPr id="10244" name="Rectangle 2"/>
          <p:cNvSpPr>
            <a:spLocks noGrp="1" noChangeArrowheads="1"/>
          </p:cNvSpPr>
          <p:nvPr>
            <p:ph type="title"/>
          </p:nvPr>
        </p:nvSpPr>
        <p:spPr>
          <a:xfrm>
            <a:off x="228600" y="228600"/>
            <a:ext cx="8686800" cy="1066800"/>
          </a:xfrm>
        </p:spPr>
        <p:txBody>
          <a:bodyPr>
            <a:normAutofit fontScale="90000"/>
          </a:bodyPr>
          <a:lstStyle/>
          <a:p>
            <a:pPr eaLnBrk="1" fontAlgn="auto" hangingPunct="1">
              <a:spcAft>
                <a:spcPts val="0"/>
              </a:spcAft>
              <a:defRPr/>
            </a:pPr>
            <a:r>
              <a:rPr lang="en-US" dirty="0" smtClean="0">
                <a:ea typeface="+mj-ea"/>
                <a:cs typeface="+mj-cs"/>
              </a:rPr>
              <a:t>Compare and Contrast DNA and RNA</a:t>
            </a:r>
            <a:br>
              <a:rPr lang="en-US" dirty="0" smtClean="0">
                <a:ea typeface="+mj-ea"/>
                <a:cs typeface="+mj-cs"/>
              </a:rPr>
            </a:br>
            <a:r>
              <a:rPr lang="en-US" dirty="0" smtClean="0">
                <a:ea typeface="+mj-ea"/>
                <a:cs typeface="+mj-cs"/>
              </a:rPr>
              <a:t>Fill in the Venn Diagram on </a:t>
            </a:r>
            <a:r>
              <a:rPr lang="en-US" dirty="0" smtClean="0">
                <a:ea typeface="+mj-ea"/>
                <a:cs typeface="+mj-cs"/>
              </a:rPr>
              <a:t>page</a:t>
            </a:r>
            <a:endParaRPr lang="en-US" dirty="0" smtClean="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7"/>
          <p:cNvSpPr>
            <a:spLocks noChangeArrowheads="1"/>
          </p:cNvSpPr>
          <p:nvPr/>
        </p:nvSpPr>
        <p:spPr bwMode="auto">
          <a:xfrm>
            <a:off x="0" y="1143000"/>
            <a:ext cx="5410200" cy="5334000"/>
          </a:xfrm>
          <a:prstGeom prst="roundRect">
            <a:avLst>
              <a:gd name="adj" fmla="val 16667"/>
            </a:avLst>
          </a:prstGeom>
          <a:solidFill>
            <a:schemeClr val="accent1">
              <a:alpha val="0"/>
            </a:schemeClr>
          </a:solidFill>
          <a:ln w="9525">
            <a:solidFill>
              <a:srgbClr val="000080"/>
            </a:solidFill>
            <a:round/>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27650" name="AutoShape 8"/>
          <p:cNvSpPr>
            <a:spLocks noChangeArrowheads="1"/>
          </p:cNvSpPr>
          <p:nvPr/>
        </p:nvSpPr>
        <p:spPr bwMode="auto">
          <a:xfrm>
            <a:off x="3200400" y="1143000"/>
            <a:ext cx="5486400" cy="5334000"/>
          </a:xfrm>
          <a:prstGeom prst="roundRect">
            <a:avLst>
              <a:gd name="adj" fmla="val 16667"/>
            </a:avLst>
          </a:prstGeom>
          <a:solidFill>
            <a:schemeClr val="accent1">
              <a:alpha val="0"/>
            </a:schemeClr>
          </a:solidFill>
          <a:ln w="9525">
            <a:solidFill>
              <a:srgbClr val="000080"/>
            </a:solidFill>
            <a:round/>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10245" name="Rectangle 4"/>
          <p:cNvSpPr>
            <a:spLocks noGrp="1" noChangeArrowheads="1"/>
          </p:cNvSpPr>
          <p:nvPr>
            <p:ph sz="half" idx="1"/>
          </p:nvPr>
        </p:nvSpPr>
        <p:spPr>
          <a:xfrm>
            <a:off x="457200" y="1524000"/>
            <a:ext cx="3048000" cy="4606925"/>
          </a:xfrm>
        </p:spPr>
        <p:txBody>
          <a:bodyPr>
            <a:normAutofit fontScale="92500" lnSpcReduction="10000"/>
          </a:bodyPr>
          <a:lstStyle/>
          <a:p>
            <a:pPr marL="365760" indent="-256032" eaLnBrk="1" fontAlgn="auto" hangingPunct="1">
              <a:spcAft>
                <a:spcPts val="0"/>
              </a:spcAft>
              <a:buFont typeface="Wingdings 3"/>
              <a:buChar char=""/>
              <a:defRPr/>
            </a:pPr>
            <a:r>
              <a:rPr lang="en-US" dirty="0" smtClean="0">
                <a:ea typeface="+mn-ea"/>
                <a:cs typeface="+mn-cs"/>
              </a:rPr>
              <a:t>double stranded</a:t>
            </a:r>
          </a:p>
          <a:p>
            <a:pPr marL="365760" indent="-256032" eaLnBrk="1" fontAlgn="auto" hangingPunct="1">
              <a:spcAft>
                <a:spcPts val="0"/>
              </a:spcAft>
              <a:buFont typeface="Wingdings 3"/>
              <a:buChar char=""/>
              <a:defRPr/>
            </a:pPr>
            <a:r>
              <a:rPr lang="en-US" dirty="0" smtClean="0">
                <a:ea typeface="+mn-ea"/>
                <a:cs typeface="+mn-cs"/>
              </a:rPr>
              <a:t>A=T</a:t>
            </a:r>
          </a:p>
          <a:p>
            <a:pPr marL="365760" indent="-256032" eaLnBrk="1" fontAlgn="auto" hangingPunct="1">
              <a:spcAft>
                <a:spcPts val="0"/>
              </a:spcAft>
              <a:buFont typeface="Wingdings 3"/>
              <a:buChar char=""/>
              <a:defRPr/>
            </a:pPr>
            <a:r>
              <a:rPr lang="en-US" dirty="0" smtClean="0">
                <a:ea typeface="+mn-ea"/>
                <a:cs typeface="+mn-cs"/>
              </a:rPr>
              <a:t>uses the sugar </a:t>
            </a:r>
            <a:r>
              <a:rPr lang="en-US" dirty="0" err="1" smtClean="0">
                <a:ea typeface="+mn-ea"/>
                <a:cs typeface="+mn-cs"/>
              </a:rPr>
              <a:t>deoxyribose</a:t>
            </a:r>
            <a:endParaRPr lang="en-US" dirty="0" smtClean="0">
              <a:ea typeface="+mn-ea"/>
              <a:cs typeface="+mn-cs"/>
            </a:endParaRPr>
          </a:p>
          <a:p>
            <a:pPr marL="365760" indent="-256032" eaLnBrk="1" fontAlgn="auto" hangingPunct="1">
              <a:spcAft>
                <a:spcPts val="0"/>
              </a:spcAft>
              <a:buFont typeface="Wingdings 3"/>
              <a:buChar char=""/>
              <a:defRPr/>
            </a:pPr>
            <a:r>
              <a:rPr lang="en-US" dirty="0" smtClean="0">
                <a:ea typeface="+mn-ea"/>
                <a:cs typeface="+mn-cs"/>
              </a:rPr>
              <a:t>cannot leave the nucleus</a:t>
            </a:r>
          </a:p>
          <a:p>
            <a:pPr marL="365760" indent="-256032" eaLnBrk="1" fontAlgn="auto" hangingPunct="1">
              <a:spcAft>
                <a:spcPts val="0"/>
              </a:spcAft>
              <a:buFont typeface="Wingdings 3"/>
              <a:buChar char=""/>
              <a:defRPr/>
            </a:pPr>
            <a:r>
              <a:rPr lang="en-US" dirty="0" smtClean="0">
                <a:ea typeface="+mn-ea"/>
                <a:cs typeface="+mn-cs"/>
              </a:rPr>
              <a:t>used in DNA Replication</a:t>
            </a:r>
          </a:p>
        </p:txBody>
      </p:sp>
      <p:sp>
        <p:nvSpPr>
          <p:cNvPr id="10246" name="Rectangle 5"/>
          <p:cNvSpPr>
            <a:spLocks noGrp="1" noChangeArrowheads="1"/>
          </p:cNvSpPr>
          <p:nvPr>
            <p:ph sz="half" idx="2"/>
          </p:nvPr>
        </p:nvSpPr>
        <p:spPr>
          <a:xfrm>
            <a:off x="5651500" y="1828800"/>
            <a:ext cx="2806700" cy="3581400"/>
          </a:xfrm>
        </p:spPr>
        <p:txBody>
          <a:bodyPr>
            <a:normAutofit fontScale="92500" lnSpcReduction="10000"/>
          </a:bodyPr>
          <a:lstStyle/>
          <a:p>
            <a:pPr marL="365760" indent="-256032" eaLnBrk="1" fontAlgn="auto" hangingPunct="1">
              <a:spcAft>
                <a:spcPts val="0"/>
              </a:spcAft>
              <a:buFont typeface="Wingdings 3"/>
              <a:buChar char=""/>
              <a:defRPr/>
            </a:pPr>
            <a:r>
              <a:rPr lang="en-US" dirty="0" smtClean="0">
                <a:ea typeface="+mn-ea"/>
                <a:cs typeface="+mn-cs"/>
              </a:rPr>
              <a:t>single stranded</a:t>
            </a:r>
          </a:p>
          <a:p>
            <a:pPr marL="365760" indent="-256032" eaLnBrk="1" fontAlgn="auto" hangingPunct="1">
              <a:spcAft>
                <a:spcPts val="0"/>
              </a:spcAft>
              <a:buFont typeface="Wingdings 3"/>
              <a:buChar char=""/>
              <a:defRPr/>
            </a:pPr>
            <a:r>
              <a:rPr lang="en-US" dirty="0" smtClean="0">
                <a:ea typeface="+mn-ea"/>
                <a:cs typeface="+mn-cs"/>
              </a:rPr>
              <a:t>A=U</a:t>
            </a:r>
          </a:p>
          <a:p>
            <a:pPr marL="365760" indent="-256032" eaLnBrk="1" fontAlgn="auto" hangingPunct="1">
              <a:spcAft>
                <a:spcPts val="0"/>
              </a:spcAft>
              <a:buFont typeface="Wingdings 3"/>
              <a:buChar char=""/>
              <a:defRPr/>
            </a:pPr>
            <a:r>
              <a:rPr lang="en-US" dirty="0" smtClean="0">
                <a:ea typeface="+mn-ea"/>
                <a:cs typeface="+mn-cs"/>
              </a:rPr>
              <a:t>uses the sugar ribose</a:t>
            </a:r>
          </a:p>
          <a:p>
            <a:pPr marL="365760" indent="-256032" eaLnBrk="1" fontAlgn="auto" hangingPunct="1">
              <a:spcAft>
                <a:spcPts val="0"/>
              </a:spcAft>
              <a:buFont typeface="Wingdings 3"/>
              <a:buChar char=""/>
              <a:defRPr/>
            </a:pPr>
            <a:r>
              <a:rPr lang="en-US" dirty="0" smtClean="0">
                <a:ea typeface="+mn-ea"/>
                <a:cs typeface="+mn-cs"/>
              </a:rPr>
              <a:t>Can leave the nucleus</a:t>
            </a:r>
          </a:p>
          <a:p>
            <a:pPr marL="365760" indent="-256032" eaLnBrk="1" fontAlgn="auto" hangingPunct="1">
              <a:spcAft>
                <a:spcPts val="0"/>
              </a:spcAft>
              <a:buFont typeface="Wingdings 3"/>
              <a:buChar char=""/>
              <a:defRPr/>
            </a:pPr>
            <a:r>
              <a:rPr lang="en-US" dirty="0" smtClean="0">
                <a:ea typeface="+mn-ea"/>
                <a:cs typeface="+mn-cs"/>
              </a:rPr>
              <a:t>used in translation</a:t>
            </a:r>
          </a:p>
        </p:txBody>
      </p:sp>
      <p:sp>
        <p:nvSpPr>
          <p:cNvPr id="10244" name="Rectangle 2"/>
          <p:cNvSpPr>
            <a:spLocks noGrp="1" noChangeArrowheads="1"/>
          </p:cNvSpPr>
          <p:nvPr>
            <p:ph type="title"/>
          </p:nvPr>
        </p:nvSpPr>
        <p:spPr>
          <a:xfrm>
            <a:off x="685800" y="228600"/>
            <a:ext cx="7772400" cy="1066800"/>
          </a:xfrm>
        </p:spPr>
        <p:txBody>
          <a:bodyPr/>
          <a:lstStyle/>
          <a:p>
            <a:pPr eaLnBrk="1" fontAlgn="auto" hangingPunct="1">
              <a:spcAft>
                <a:spcPts val="0"/>
              </a:spcAft>
              <a:defRPr/>
            </a:pPr>
            <a:r>
              <a:rPr lang="en-US" smtClean="0">
                <a:ea typeface="+mj-ea"/>
                <a:cs typeface="+mj-cs"/>
              </a:rPr>
              <a:t>DNA         Both         RNA</a:t>
            </a:r>
          </a:p>
        </p:txBody>
      </p:sp>
      <p:sp>
        <p:nvSpPr>
          <p:cNvPr id="10247" name="Text Box 6"/>
          <p:cNvSpPr txBox="1">
            <a:spLocks noChangeArrowheads="1"/>
          </p:cNvSpPr>
          <p:nvPr/>
        </p:nvSpPr>
        <p:spPr bwMode="auto">
          <a:xfrm>
            <a:off x="3276600" y="1600200"/>
            <a:ext cx="2057400"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r>
              <a:rPr lang="en-US" altLang="en-US" sz="2200" b="0">
                <a:solidFill>
                  <a:schemeClr val="tx1"/>
                </a:solidFill>
              </a:rPr>
              <a:t>-both are used in transcription</a:t>
            </a:r>
          </a:p>
          <a:p>
            <a:pPr eaLnBrk="1" hangingPunct="1"/>
            <a:r>
              <a:rPr lang="en-US" altLang="en-US" sz="2200" b="0">
                <a:solidFill>
                  <a:schemeClr val="tx1"/>
                </a:solidFill>
              </a:rPr>
              <a:t>-made up of phosphates, sugars and nitrogen bases</a:t>
            </a:r>
          </a:p>
          <a:p>
            <a:pPr eaLnBrk="1" hangingPunct="1"/>
            <a:r>
              <a:rPr lang="en-US" altLang="en-US" sz="2200" b="0">
                <a:solidFill>
                  <a:schemeClr val="tx1"/>
                </a:solidFill>
              </a:rPr>
              <a:t>-contain genetic information</a:t>
            </a:r>
          </a:p>
          <a:p>
            <a:pPr eaLnBrk="1" hangingPunct="1"/>
            <a:r>
              <a:rPr lang="en-US" altLang="en-US" sz="2200" b="0">
                <a:solidFill>
                  <a:schemeClr val="tx1"/>
                </a:solidFill>
              </a:rPr>
              <a:t>-use G, C and A</a:t>
            </a:r>
          </a:p>
        </p:txBody>
      </p:sp>
      <p:sp>
        <p:nvSpPr>
          <p:cNvPr id="27655" name="Freeform 10"/>
          <p:cNvSpPr>
            <a:spLocks/>
          </p:cNvSpPr>
          <p:nvPr/>
        </p:nvSpPr>
        <p:spPr bwMode="auto">
          <a:xfrm>
            <a:off x="914400" y="5943600"/>
            <a:ext cx="1885950" cy="377825"/>
          </a:xfrm>
          <a:custGeom>
            <a:avLst/>
            <a:gdLst>
              <a:gd name="T0" fmla="*/ 0 w 1188"/>
              <a:gd name="T1" fmla="*/ 0 h 238"/>
              <a:gd name="T2" fmla="*/ 2147483647 w 1188"/>
              <a:gd name="T3" fmla="*/ 2147483647 h 238"/>
              <a:gd name="T4" fmla="*/ 2147483647 w 1188"/>
              <a:gd name="T5" fmla="*/ 2147483647 h 238"/>
              <a:gd name="T6" fmla="*/ 2147483647 w 1188"/>
              <a:gd name="T7" fmla="*/ 2147483647 h 238"/>
              <a:gd name="T8" fmla="*/ 2147483647 w 1188"/>
              <a:gd name="T9" fmla="*/ 2147483647 h 238"/>
              <a:gd name="T10" fmla="*/ 2147483647 w 1188"/>
              <a:gd name="T11" fmla="*/ 2147483647 h 238"/>
              <a:gd name="T12" fmla="*/ 2147483647 w 1188"/>
              <a:gd name="T13" fmla="*/ 2147483647 h 238"/>
              <a:gd name="T14" fmla="*/ 2147483647 w 1188"/>
              <a:gd name="T15" fmla="*/ 2147483647 h 238"/>
              <a:gd name="T16" fmla="*/ 2147483647 w 1188"/>
              <a:gd name="T17" fmla="*/ 2147483647 h 238"/>
              <a:gd name="T18" fmla="*/ 2147483647 w 1188"/>
              <a:gd name="T19" fmla="*/ 2147483647 h 238"/>
              <a:gd name="T20" fmla="*/ 2147483647 w 1188"/>
              <a:gd name="T21" fmla="*/ 2147483647 h 238"/>
              <a:gd name="T22" fmla="*/ 2147483647 w 1188"/>
              <a:gd name="T23" fmla="*/ 2147483647 h 238"/>
              <a:gd name="T24" fmla="*/ 2147483647 w 1188"/>
              <a:gd name="T25" fmla="*/ 2147483647 h 238"/>
              <a:gd name="T26" fmla="*/ 2147483647 w 1188"/>
              <a:gd name="T27" fmla="*/ 2147483647 h 238"/>
              <a:gd name="T28" fmla="*/ 2147483647 w 1188"/>
              <a:gd name="T29" fmla="*/ 2147483647 h 238"/>
              <a:gd name="T30" fmla="*/ 2147483647 w 1188"/>
              <a:gd name="T31" fmla="*/ 2147483647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8"/>
              <a:gd name="T49" fmla="*/ 0 h 238"/>
              <a:gd name="T50" fmla="*/ 1188 w 1188"/>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8" h="238">
                <a:moveTo>
                  <a:pt x="0" y="0"/>
                </a:moveTo>
                <a:cubicBezTo>
                  <a:pt x="6" y="6"/>
                  <a:pt x="15" y="11"/>
                  <a:pt x="18" y="19"/>
                </a:cubicBezTo>
                <a:cubicBezTo>
                  <a:pt x="24" y="33"/>
                  <a:pt x="23" y="49"/>
                  <a:pt x="27" y="64"/>
                </a:cubicBezTo>
                <a:cubicBezTo>
                  <a:pt x="38" y="109"/>
                  <a:pt x="59" y="158"/>
                  <a:pt x="73" y="201"/>
                </a:cubicBezTo>
                <a:cubicBezTo>
                  <a:pt x="79" y="220"/>
                  <a:pt x="105" y="224"/>
                  <a:pt x="119" y="238"/>
                </a:cubicBezTo>
                <a:cubicBezTo>
                  <a:pt x="168" y="235"/>
                  <a:pt x="217" y="236"/>
                  <a:pt x="265" y="229"/>
                </a:cubicBezTo>
                <a:cubicBezTo>
                  <a:pt x="293" y="225"/>
                  <a:pt x="328" y="188"/>
                  <a:pt x="347" y="174"/>
                </a:cubicBezTo>
                <a:cubicBezTo>
                  <a:pt x="390" y="142"/>
                  <a:pt x="433" y="109"/>
                  <a:pt x="484" y="92"/>
                </a:cubicBezTo>
                <a:cubicBezTo>
                  <a:pt x="555" y="21"/>
                  <a:pt x="671" y="73"/>
                  <a:pt x="759" y="101"/>
                </a:cubicBezTo>
                <a:cubicBezTo>
                  <a:pt x="844" y="186"/>
                  <a:pt x="743" y="94"/>
                  <a:pt x="841" y="156"/>
                </a:cubicBezTo>
                <a:cubicBezTo>
                  <a:pt x="852" y="163"/>
                  <a:pt x="858" y="176"/>
                  <a:pt x="868" y="183"/>
                </a:cubicBezTo>
                <a:cubicBezTo>
                  <a:pt x="879" y="191"/>
                  <a:pt x="893" y="195"/>
                  <a:pt x="905" y="201"/>
                </a:cubicBezTo>
                <a:cubicBezTo>
                  <a:pt x="929" y="198"/>
                  <a:pt x="955" y="201"/>
                  <a:pt x="978" y="192"/>
                </a:cubicBezTo>
                <a:cubicBezTo>
                  <a:pt x="1033" y="171"/>
                  <a:pt x="1026" y="134"/>
                  <a:pt x="1088" y="119"/>
                </a:cubicBezTo>
                <a:cubicBezTo>
                  <a:pt x="1169" y="65"/>
                  <a:pt x="1045" y="153"/>
                  <a:pt x="1143" y="55"/>
                </a:cubicBezTo>
                <a:cubicBezTo>
                  <a:pt x="1155" y="43"/>
                  <a:pt x="1176" y="40"/>
                  <a:pt x="1188" y="28"/>
                </a:cubicBezTo>
              </a:path>
            </a:pathLst>
          </a:custGeom>
          <a:noFill/>
          <a:ln w="381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6" name="Freeform 12"/>
          <p:cNvSpPr>
            <a:spLocks/>
          </p:cNvSpPr>
          <p:nvPr/>
        </p:nvSpPr>
        <p:spPr bwMode="auto">
          <a:xfrm>
            <a:off x="5867400" y="6019800"/>
            <a:ext cx="1885950" cy="377825"/>
          </a:xfrm>
          <a:custGeom>
            <a:avLst/>
            <a:gdLst>
              <a:gd name="T0" fmla="*/ 0 w 1188"/>
              <a:gd name="T1" fmla="*/ 0 h 238"/>
              <a:gd name="T2" fmla="*/ 2147483647 w 1188"/>
              <a:gd name="T3" fmla="*/ 2147483647 h 238"/>
              <a:gd name="T4" fmla="*/ 2147483647 w 1188"/>
              <a:gd name="T5" fmla="*/ 2147483647 h 238"/>
              <a:gd name="T6" fmla="*/ 2147483647 w 1188"/>
              <a:gd name="T7" fmla="*/ 2147483647 h 238"/>
              <a:gd name="T8" fmla="*/ 2147483647 w 1188"/>
              <a:gd name="T9" fmla="*/ 2147483647 h 238"/>
              <a:gd name="T10" fmla="*/ 2147483647 w 1188"/>
              <a:gd name="T11" fmla="*/ 2147483647 h 238"/>
              <a:gd name="T12" fmla="*/ 2147483647 w 1188"/>
              <a:gd name="T13" fmla="*/ 2147483647 h 238"/>
              <a:gd name="T14" fmla="*/ 2147483647 w 1188"/>
              <a:gd name="T15" fmla="*/ 2147483647 h 238"/>
              <a:gd name="T16" fmla="*/ 2147483647 w 1188"/>
              <a:gd name="T17" fmla="*/ 2147483647 h 238"/>
              <a:gd name="T18" fmla="*/ 2147483647 w 1188"/>
              <a:gd name="T19" fmla="*/ 2147483647 h 238"/>
              <a:gd name="T20" fmla="*/ 2147483647 w 1188"/>
              <a:gd name="T21" fmla="*/ 2147483647 h 238"/>
              <a:gd name="T22" fmla="*/ 2147483647 w 1188"/>
              <a:gd name="T23" fmla="*/ 2147483647 h 238"/>
              <a:gd name="T24" fmla="*/ 2147483647 w 1188"/>
              <a:gd name="T25" fmla="*/ 2147483647 h 238"/>
              <a:gd name="T26" fmla="*/ 2147483647 w 1188"/>
              <a:gd name="T27" fmla="*/ 2147483647 h 238"/>
              <a:gd name="T28" fmla="*/ 2147483647 w 1188"/>
              <a:gd name="T29" fmla="*/ 2147483647 h 238"/>
              <a:gd name="T30" fmla="*/ 2147483647 w 1188"/>
              <a:gd name="T31" fmla="*/ 2147483647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8"/>
              <a:gd name="T49" fmla="*/ 0 h 238"/>
              <a:gd name="T50" fmla="*/ 1188 w 1188"/>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8" h="238">
                <a:moveTo>
                  <a:pt x="0" y="0"/>
                </a:moveTo>
                <a:cubicBezTo>
                  <a:pt x="6" y="6"/>
                  <a:pt x="15" y="11"/>
                  <a:pt x="18" y="19"/>
                </a:cubicBezTo>
                <a:cubicBezTo>
                  <a:pt x="24" y="33"/>
                  <a:pt x="23" y="49"/>
                  <a:pt x="27" y="64"/>
                </a:cubicBezTo>
                <a:cubicBezTo>
                  <a:pt x="38" y="109"/>
                  <a:pt x="59" y="158"/>
                  <a:pt x="73" y="201"/>
                </a:cubicBezTo>
                <a:cubicBezTo>
                  <a:pt x="79" y="220"/>
                  <a:pt x="105" y="224"/>
                  <a:pt x="119" y="238"/>
                </a:cubicBezTo>
                <a:cubicBezTo>
                  <a:pt x="168" y="235"/>
                  <a:pt x="217" y="236"/>
                  <a:pt x="265" y="229"/>
                </a:cubicBezTo>
                <a:cubicBezTo>
                  <a:pt x="293" y="225"/>
                  <a:pt x="328" y="188"/>
                  <a:pt x="347" y="174"/>
                </a:cubicBezTo>
                <a:cubicBezTo>
                  <a:pt x="390" y="142"/>
                  <a:pt x="433" y="109"/>
                  <a:pt x="484" y="92"/>
                </a:cubicBezTo>
                <a:cubicBezTo>
                  <a:pt x="555" y="21"/>
                  <a:pt x="671" y="73"/>
                  <a:pt x="759" y="101"/>
                </a:cubicBezTo>
                <a:cubicBezTo>
                  <a:pt x="844" y="186"/>
                  <a:pt x="743" y="94"/>
                  <a:pt x="841" y="156"/>
                </a:cubicBezTo>
                <a:cubicBezTo>
                  <a:pt x="852" y="163"/>
                  <a:pt x="858" y="176"/>
                  <a:pt x="868" y="183"/>
                </a:cubicBezTo>
                <a:cubicBezTo>
                  <a:pt x="879" y="191"/>
                  <a:pt x="893" y="195"/>
                  <a:pt x="905" y="201"/>
                </a:cubicBezTo>
                <a:cubicBezTo>
                  <a:pt x="929" y="198"/>
                  <a:pt x="955" y="201"/>
                  <a:pt x="978" y="192"/>
                </a:cubicBezTo>
                <a:cubicBezTo>
                  <a:pt x="1033" y="171"/>
                  <a:pt x="1026" y="134"/>
                  <a:pt x="1088" y="119"/>
                </a:cubicBezTo>
                <a:cubicBezTo>
                  <a:pt x="1169" y="65"/>
                  <a:pt x="1045" y="153"/>
                  <a:pt x="1143" y="55"/>
                </a:cubicBezTo>
                <a:cubicBezTo>
                  <a:pt x="1155" y="43"/>
                  <a:pt x="1176" y="40"/>
                  <a:pt x="1188" y="28"/>
                </a:cubicBezTo>
              </a:path>
            </a:pathLst>
          </a:custGeom>
          <a:noFill/>
          <a:ln w="381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7" name="Freeform 14"/>
          <p:cNvSpPr>
            <a:spLocks/>
          </p:cNvSpPr>
          <p:nvPr/>
        </p:nvSpPr>
        <p:spPr bwMode="auto">
          <a:xfrm>
            <a:off x="838200" y="6019800"/>
            <a:ext cx="2060575" cy="287338"/>
          </a:xfrm>
          <a:custGeom>
            <a:avLst/>
            <a:gdLst>
              <a:gd name="T0" fmla="*/ 0 w 1298"/>
              <a:gd name="T1" fmla="*/ 2147483647 h 181"/>
              <a:gd name="T2" fmla="*/ 2147483647 w 1298"/>
              <a:gd name="T3" fmla="*/ 2147483647 h 181"/>
              <a:gd name="T4" fmla="*/ 2147483647 w 1298"/>
              <a:gd name="T5" fmla="*/ 2147483647 h 181"/>
              <a:gd name="T6" fmla="*/ 2147483647 w 1298"/>
              <a:gd name="T7" fmla="*/ 2147483647 h 181"/>
              <a:gd name="T8" fmla="*/ 2147483647 w 1298"/>
              <a:gd name="T9" fmla="*/ 2147483647 h 181"/>
              <a:gd name="T10" fmla="*/ 2147483647 w 1298"/>
              <a:gd name="T11" fmla="*/ 2147483647 h 181"/>
              <a:gd name="T12" fmla="*/ 2147483647 w 1298"/>
              <a:gd name="T13" fmla="*/ 2147483647 h 181"/>
              <a:gd name="T14" fmla="*/ 2147483647 w 1298"/>
              <a:gd name="T15" fmla="*/ 2147483647 h 181"/>
              <a:gd name="T16" fmla="*/ 2147483647 w 1298"/>
              <a:gd name="T17" fmla="*/ 2147483647 h 181"/>
              <a:gd name="T18" fmla="*/ 2147483647 w 1298"/>
              <a:gd name="T19" fmla="*/ 2147483647 h 181"/>
              <a:gd name="T20" fmla="*/ 2147483647 w 1298"/>
              <a:gd name="T21" fmla="*/ 2147483647 h 181"/>
              <a:gd name="T22" fmla="*/ 2147483647 w 1298"/>
              <a:gd name="T23" fmla="*/ 2147483647 h 181"/>
              <a:gd name="T24" fmla="*/ 2147483647 w 1298"/>
              <a:gd name="T25" fmla="*/ 2147483647 h 1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8"/>
              <a:gd name="T40" fmla="*/ 0 h 181"/>
              <a:gd name="T41" fmla="*/ 1298 w 1298"/>
              <a:gd name="T42" fmla="*/ 181 h 1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8" h="181">
                <a:moveTo>
                  <a:pt x="0" y="172"/>
                </a:moveTo>
                <a:cubicBezTo>
                  <a:pt x="46" y="155"/>
                  <a:pt x="80" y="123"/>
                  <a:pt x="128" y="108"/>
                </a:cubicBezTo>
                <a:cubicBezTo>
                  <a:pt x="157" y="87"/>
                  <a:pt x="185" y="73"/>
                  <a:pt x="219" y="62"/>
                </a:cubicBezTo>
                <a:cubicBezTo>
                  <a:pt x="268" y="15"/>
                  <a:pt x="297" y="37"/>
                  <a:pt x="375" y="44"/>
                </a:cubicBezTo>
                <a:cubicBezTo>
                  <a:pt x="425" y="61"/>
                  <a:pt x="453" y="110"/>
                  <a:pt x="503" y="126"/>
                </a:cubicBezTo>
                <a:cubicBezTo>
                  <a:pt x="511" y="132"/>
                  <a:pt x="566" y="181"/>
                  <a:pt x="585" y="181"/>
                </a:cubicBezTo>
                <a:cubicBezTo>
                  <a:pt x="608" y="181"/>
                  <a:pt x="626" y="156"/>
                  <a:pt x="649" y="153"/>
                </a:cubicBezTo>
                <a:cubicBezTo>
                  <a:pt x="694" y="148"/>
                  <a:pt x="740" y="147"/>
                  <a:pt x="786" y="144"/>
                </a:cubicBezTo>
                <a:cubicBezTo>
                  <a:pt x="836" y="111"/>
                  <a:pt x="875" y="67"/>
                  <a:pt x="923" y="34"/>
                </a:cubicBezTo>
                <a:cubicBezTo>
                  <a:pt x="974" y="0"/>
                  <a:pt x="1045" y="14"/>
                  <a:pt x="1106" y="7"/>
                </a:cubicBezTo>
                <a:cubicBezTo>
                  <a:pt x="1118" y="13"/>
                  <a:pt x="1132" y="17"/>
                  <a:pt x="1143" y="25"/>
                </a:cubicBezTo>
                <a:cubicBezTo>
                  <a:pt x="1150" y="30"/>
                  <a:pt x="1154" y="39"/>
                  <a:pt x="1161" y="44"/>
                </a:cubicBezTo>
                <a:cubicBezTo>
                  <a:pt x="1212" y="79"/>
                  <a:pt x="1268" y="102"/>
                  <a:pt x="1298" y="162"/>
                </a:cubicBezTo>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6">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46">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46">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246">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2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P spid="10246" grpId="0" build="p"/>
      <p:bldP spid="102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3"/>
          <p:cNvSpPr>
            <a:spLocks noGrp="1"/>
          </p:cNvSpPr>
          <p:nvPr>
            <p:ph idx="1"/>
          </p:nvPr>
        </p:nvSpPr>
        <p:spPr>
          <a:xfrm>
            <a:off x="4800600" y="3429000"/>
            <a:ext cx="3962400" cy="1754188"/>
          </a:xfrm>
        </p:spPr>
        <p:txBody>
          <a:bodyPr>
            <a:spAutoFit/>
          </a:bodyPr>
          <a:lstStyle/>
          <a:p>
            <a:pPr algn="ctr" eaLnBrk="1" hangingPunct="1">
              <a:buFont typeface="Wingdings 3" panose="05040102010807070707" pitchFamily="18" charset="2"/>
              <a:buNone/>
            </a:pPr>
            <a:r>
              <a:rPr lang="en-US" altLang="en-US" sz="3600" smtClean="0">
                <a:solidFill>
                  <a:schemeClr val="bg1"/>
                </a:solidFill>
              </a:rPr>
              <a:t>Actually, there are </a:t>
            </a:r>
            <a:r>
              <a:rPr lang="en-US" altLang="en-US" sz="3600" u="sng" smtClean="0">
                <a:solidFill>
                  <a:schemeClr val="bg1"/>
                </a:solidFill>
              </a:rPr>
              <a:t>3</a:t>
            </a:r>
            <a:r>
              <a:rPr lang="en-US" altLang="en-US" sz="3600" smtClean="0">
                <a:solidFill>
                  <a:schemeClr val="bg1"/>
                </a:solidFill>
              </a:rPr>
              <a:t> types of RNA!</a:t>
            </a:r>
          </a:p>
        </p:txBody>
      </p:sp>
      <p:pic>
        <p:nvPicPr>
          <p:cNvPr id="28674" name="Picture 3" descr="pho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39624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p:cNvSpPr/>
          <p:nvPr/>
        </p:nvSpPr>
        <p:spPr>
          <a:xfrm>
            <a:off x="4572000" y="1143000"/>
            <a:ext cx="4038600" cy="1981200"/>
          </a:xfrm>
          <a:prstGeom prst="wedgeRectCallout">
            <a:avLst>
              <a:gd name="adj1" fmla="val -64518"/>
              <a:gd name="adj2" fmla="val 3807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6" name="Title 1"/>
          <p:cNvSpPr>
            <a:spLocks noGrp="1"/>
          </p:cNvSpPr>
          <p:nvPr>
            <p:ph type="title"/>
          </p:nvPr>
        </p:nvSpPr>
        <p:spPr>
          <a:xfrm>
            <a:off x="4648200" y="1143000"/>
            <a:ext cx="4267200" cy="1905000"/>
          </a:xfrm>
        </p:spPr>
        <p:txBody>
          <a:bodyPr>
            <a:normAutofit fontScale="90000"/>
          </a:bodyPr>
          <a:lstStyle/>
          <a:p>
            <a:pPr eaLnBrk="1" fontAlgn="auto" hangingPunct="1">
              <a:spcAft>
                <a:spcPts val="0"/>
              </a:spcAft>
              <a:defRPr/>
            </a:pPr>
            <a:r>
              <a:rPr lang="en-US" dirty="0" smtClean="0">
                <a:ea typeface="+mj-ea"/>
                <a:cs typeface="+mj-cs"/>
              </a:rPr>
              <a:t>Ok got it, so there is only 1 type of RNA?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228600"/>
            <a:ext cx="8077200" cy="1066800"/>
          </a:xfrm>
        </p:spPr>
        <p:txBody>
          <a:bodyPr>
            <a:noAutofit/>
          </a:bodyPr>
          <a:lstStyle/>
          <a:p>
            <a:pPr eaLnBrk="1" fontAlgn="auto" hangingPunct="1">
              <a:spcAft>
                <a:spcPts val="0"/>
              </a:spcAft>
              <a:defRPr/>
            </a:pPr>
            <a:r>
              <a:rPr lang="en-US" sz="3600" dirty="0" smtClean="0">
                <a:ea typeface="+mj-ea"/>
                <a:cs typeface="+mj-cs"/>
              </a:rPr>
              <a:t>Key Point #4-There are 3 types of RNA involved in protein synthesis.</a:t>
            </a:r>
            <a:endParaRPr lang="en-US" sz="3600" dirty="0" smtClean="0">
              <a:solidFill>
                <a:schemeClr val="accent1">
                  <a:lumMod val="75000"/>
                </a:schemeClr>
              </a:solidFill>
              <a:ea typeface="+mj-ea"/>
              <a:cs typeface="+mj-cs"/>
            </a:endParaRPr>
          </a:p>
        </p:txBody>
      </p:sp>
      <p:graphicFrame>
        <p:nvGraphicFramePr>
          <p:cNvPr id="114777" name="Group 89"/>
          <p:cNvGraphicFramePr>
            <a:graphicFrameLocks noGrp="1"/>
          </p:cNvGraphicFramePr>
          <p:nvPr/>
        </p:nvGraphicFramePr>
        <p:xfrm>
          <a:off x="342900" y="1295400"/>
          <a:ext cx="8458200" cy="5402263"/>
        </p:xfrm>
        <a:graphic>
          <a:graphicData uri="http://schemas.openxmlformats.org/drawingml/2006/table">
            <a:tbl>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3809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Name</a:t>
                      </a:r>
                      <a:endParaRPr kumimoji="0" lang="en-US" sz="18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Function</a:t>
                      </a:r>
                      <a:endParaRPr kumimoji="0" lang="en-US" sz="18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Picture </a:t>
                      </a:r>
                      <a:endParaRPr kumimoji="0" lang="en-US" sz="1800" b="0" i="0" u="none" strike="noStrike" cap="none" normalizeH="0" baseline="0" dirty="0" smtClean="0">
                        <a:ln>
                          <a:noFill/>
                        </a:ln>
                        <a:solidFill>
                          <a:schemeClr val="bg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6000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Messenger RNA (mRNA)</a:t>
                      </a:r>
                      <a:endParaRPr kumimoji="0" lang="en-US" sz="18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Carries info found in DNA out of the nucleus</a:t>
                      </a:r>
                      <a:endParaRPr kumimoji="0" lang="en-US" sz="18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1561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Transfer RNA (tRNA)</a:t>
                      </a:r>
                      <a:endParaRPr kumimoji="0" lang="en-US" sz="18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Brings amino acids to the ribosome during </a:t>
                      </a:r>
                      <a:r>
                        <a:rPr kumimoji="0" lang="en-US" sz="2000" b="1" i="0" u="sng" strike="noStrike" cap="none" normalizeH="0" baseline="0" dirty="0" smtClean="0">
                          <a:ln>
                            <a:noFill/>
                          </a:ln>
                          <a:solidFill>
                            <a:schemeClr val="tx1"/>
                          </a:solidFill>
                          <a:effectLst/>
                          <a:latin typeface="Times New Roman" pitchFamily="18" charset="0"/>
                          <a:cs typeface="Times New Roman" pitchFamily="18" charset="0"/>
                        </a:rPr>
                        <a:t>translation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to help make the protein</a:t>
                      </a:r>
                      <a:endParaRPr kumimoji="0" lang="en-US" sz="2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18592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Ribosomal RNA (rRNA)</a:t>
                      </a:r>
                      <a:endParaRPr kumimoji="0" lang="en-US" sz="18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Makes up </a:t>
                      </a:r>
                      <a:r>
                        <a:rPr kumimoji="0" lang="en-US" sz="2000" b="0" i="0" u="sng" strike="noStrike" cap="none" normalizeH="0" baseline="0" dirty="0" smtClean="0">
                          <a:ln>
                            <a:noFill/>
                          </a:ln>
                          <a:solidFill>
                            <a:schemeClr val="tx1"/>
                          </a:solidFill>
                          <a:effectLst/>
                          <a:latin typeface="Times New Roman" pitchFamily="18" charset="0"/>
                          <a:cs typeface="Times New Roman" pitchFamily="18" charset="0"/>
                        </a:rPr>
                        <a:t>ribosomes</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 it gives the mRNA a place to attach to during </a:t>
                      </a:r>
                      <a:r>
                        <a:rPr kumimoji="0" lang="en-US" sz="2000" b="1" i="0" u="sng" strike="noStrike" cap="none" normalizeH="0" baseline="0" dirty="0" smtClean="0">
                          <a:ln>
                            <a:noFill/>
                          </a:ln>
                          <a:solidFill>
                            <a:schemeClr val="tx1"/>
                          </a:solidFill>
                          <a:effectLst/>
                          <a:latin typeface="Times New Roman" pitchFamily="18" charset="0"/>
                          <a:cs typeface="Times New Roman" pitchFamily="18" charset="0"/>
                        </a:rPr>
                        <a:t>translation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bl>
          </a:graphicData>
        </a:graphic>
      </p:graphicFrame>
      <p:sp>
        <p:nvSpPr>
          <p:cNvPr id="29720" name="Rectangle 81"/>
          <p:cNvSpPr>
            <a:spLocks noChangeArrowheads="1"/>
          </p:cNvSpPr>
          <p:nvPr/>
        </p:nvSpPr>
        <p:spPr bwMode="auto">
          <a:xfrm>
            <a:off x="0" y="4614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spcBef>
                <a:spcPct val="0"/>
              </a:spcBef>
            </a:pPr>
            <a:endParaRPr lang="en-US" altLang="en-US" sz="1800" b="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idx="1"/>
          </p:nvPr>
        </p:nvSpPr>
        <p:spPr>
          <a:xfrm>
            <a:off x="304800" y="1371600"/>
            <a:ext cx="8686800" cy="3581400"/>
          </a:xfrm>
        </p:spPr>
        <p:txBody>
          <a:bodyPr/>
          <a:lstStyle/>
          <a:p>
            <a:pPr eaLnBrk="1" hangingPunct="1">
              <a:lnSpc>
                <a:spcPct val="90000"/>
              </a:lnSpc>
            </a:pPr>
            <a:r>
              <a:rPr lang="en-US" altLang="en-US" sz="2600" smtClean="0"/>
              <a:t>Let</a:t>
            </a:r>
            <a:r>
              <a:rPr lang="ja-JP" altLang="en-US" sz="2600" smtClean="0"/>
              <a:t>’</a:t>
            </a:r>
            <a:r>
              <a:rPr lang="en-US" altLang="ja-JP" sz="2600" smtClean="0"/>
              <a:t>s practice transcription!  I</a:t>
            </a:r>
            <a:r>
              <a:rPr lang="ja-JP" altLang="en-US" sz="2600" smtClean="0"/>
              <a:t>’</a:t>
            </a:r>
            <a:r>
              <a:rPr lang="en-US" altLang="ja-JP" sz="2600" smtClean="0"/>
              <a:t>ll give you one strand of DNA, and you complete the complementary strand of RNA.  </a:t>
            </a:r>
            <a:r>
              <a:rPr lang="en-US" altLang="ja-JP" sz="2600" b="1" smtClean="0"/>
              <a:t>(Remember, in RNA replace T with U).</a:t>
            </a:r>
          </a:p>
          <a:p>
            <a:pPr eaLnBrk="1" hangingPunct="1">
              <a:lnSpc>
                <a:spcPct val="90000"/>
              </a:lnSpc>
            </a:pPr>
            <a:r>
              <a:rPr lang="en-US" altLang="en-US" sz="2600" b="1" smtClean="0"/>
              <a:t>DNA strand:</a:t>
            </a:r>
            <a:r>
              <a:rPr lang="en-US" altLang="en-US" sz="2600" smtClean="0"/>
              <a:t> ATT AGG CCG GAT TAG CCT ATT</a:t>
            </a:r>
          </a:p>
          <a:p>
            <a:pPr eaLnBrk="1" hangingPunct="1">
              <a:lnSpc>
                <a:spcPct val="90000"/>
              </a:lnSpc>
            </a:pPr>
            <a:r>
              <a:rPr lang="en-US" altLang="en-US" sz="2600" b="1" smtClean="0"/>
              <a:t>RNA strand:</a:t>
            </a:r>
            <a:r>
              <a:rPr lang="en-US" altLang="en-US" sz="2600" smtClean="0"/>
              <a:t> UAA UCC G</a:t>
            </a:r>
          </a:p>
          <a:p>
            <a:pPr eaLnBrk="1" hangingPunct="1">
              <a:lnSpc>
                <a:spcPct val="90000"/>
              </a:lnSpc>
              <a:buFontTx/>
              <a:buNone/>
            </a:pPr>
            <a:endParaRPr lang="en-US" altLang="en-US" sz="2600" smtClean="0"/>
          </a:p>
          <a:p>
            <a:pPr eaLnBrk="1" hangingPunct="1">
              <a:lnSpc>
                <a:spcPct val="90000"/>
              </a:lnSpc>
            </a:pPr>
            <a:r>
              <a:rPr lang="en-US" altLang="en-US" sz="2600" b="1" smtClean="0"/>
              <a:t>DNA strand:</a:t>
            </a:r>
            <a:r>
              <a:rPr lang="en-US" altLang="en-US" sz="2600" smtClean="0"/>
              <a:t>  ATT GCA TTA TCG ATT ATC CTA </a:t>
            </a:r>
          </a:p>
          <a:p>
            <a:pPr eaLnBrk="1" hangingPunct="1">
              <a:lnSpc>
                <a:spcPct val="90000"/>
              </a:lnSpc>
            </a:pPr>
            <a:r>
              <a:rPr lang="en-US" altLang="en-US" sz="2600" b="1" smtClean="0"/>
              <a:t>RNA strand:</a:t>
            </a:r>
          </a:p>
        </p:txBody>
      </p:sp>
      <p:sp>
        <p:nvSpPr>
          <p:cNvPr id="16386" name="Rectangle 2"/>
          <p:cNvSpPr>
            <a:spLocks noGrp="1" noChangeArrowheads="1"/>
          </p:cNvSpPr>
          <p:nvPr>
            <p:ph type="title"/>
          </p:nvPr>
        </p:nvSpPr>
        <p:spPr/>
        <p:txBody>
          <a:bodyPr/>
          <a:lstStyle/>
          <a:p>
            <a:pPr eaLnBrk="1" fontAlgn="auto" hangingPunct="1">
              <a:spcAft>
                <a:spcPts val="0"/>
              </a:spcAft>
              <a:defRPr/>
            </a:pPr>
            <a:r>
              <a:rPr lang="en-US" smtClean="0">
                <a:ea typeface="+mj-ea"/>
                <a:cs typeface="+mj-cs"/>
              </a:rPr>
              <a:t>Practice with Transcription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idx="1"/>
          </p:nvPr>
        </p:nvSpPr>
        <p:spPr>
          <a:xfrm>
            <a:off x="304800" y="1371600"/>
            <a:ext cx="8686800" cy="4495800"/>
          </a:xfrm>
        </p:spPr>
        <p:txBody>
          <a:bodyPr/>
          <a:lstStyle/>
          <a:p>
            <a:pPr eaLnBrk="1" hangingPunct="1"/>
            <a:r>
              <a:rPr lang="en-US" altLang="en-US" sz="2800" smtClean="0"/>
              <a:t>Let</a:t>
            </a:r>
            <a:r>
              <a:rPr lang="ja-JP" altLang="en-US" sz="2800" smtClean="0"/>
              <a:t>’</a:t>
            </a:r>
            <a:r>
              <a:rPr lang="en-US" altLang="ja-JP" sz="2800" smtClean="0"/>
              <a:t>s practice transcription!  I</a:t>
            </a:r>
            <a:r>
              <a:rPr lang="ja-JP" altLang="en-US" sz="2800" smtClean="0"/>
              <a:t>’</a:t>
            </a:r>
            <a:r>
              <a:rPr lang="en-US" altLang="ja-JP" sz="2800" smtClean="0"/>
              <a:t>ll give you one strand of DNA, and you complete the complementary strand of RNA.  </a:t>
            </a:r>
            <a:r>
              <a:rPr lang="en-US" altLang="ja-JP" sz="2800" b="1" smtClean="0"/>
              <a:t>(Remember, in RNA replace T with U).</a:t>
            </a:r>
          </a:p>
          <a:p>
            <a:pPr eaLnBrk="1" hangingPunct="1"/>
            <a:r>
              <a:rPr lang="en-US" altLang="en-US" sz="2800" b="1" smtClean="0"/>
              <a:t>DNA strand:</a:t>
            </a:r>
            <a:r>
              <a:rPr lang="en-US" altLang="en-US" sz="2800" smtClean="0"/>
              <a:t> ATT AGG CCG GAT TAG CCT ATT</a:t>
            </a:r>
          </a:p>
          <a:p>
            <a:pPr eaLnBrk="1" hangingPunct="1"/>
            <a:r>
              <a:rPr lang="en-US" altLang="en-US" sz="2800" b="1" smtClean="0"/>
              <a:t>RNA strand:</a:t>
            </a:r>
            <a:r>
              <a:rPr lang="en-US" altLang="en-US" sz="2800" smtClean="0"/>
              <a:t>UAA UCC G</a:t>
            </a:r>
            <a:r>
              <a:rPr lang="en-US" altLang="en-US" sz="2800" smtClean="0">
                <a:solidFill>
                  <a:srgbClr val="FF0000"/>
                </a:solidFill>
              </a:rPr>
              <a:t>GC CUA AUC GGA UAA</a:t>
            </a:r>
          </a:p>
          <a:p>
            <a:pPr eaLnBrk="1" hangingPunct="1"/>
            <a:endParaRPr lang="en-US" altLang="en-US" sz="2800" smtClean="0"/>
          </a:p>
          <a:p>
            <a:pPr eaLnBrk="1" hangingPunct="1"/>
            <a:r>
              <a:rPr lang="en-US" altLang="en-US" sz="2800" b="1" smtClean="0"/>
              <a:t>DNA strand:</a:t>
            </a:r>
            <a:r>
              <a:rPr lang="en-US" altLang="en-US" sz="2800" smtClean="0"/>
              <a:t>  ATT GCA TTA TCG ATT ATC CTA </a:t>
            </a:r>
          </a:p>
          <a:p>
            <a:pPr eaLnBrk="1" hangingPunct="1"/>
            <a:r>
              <a:rPr lang="en-US" altLang="en-US" sz="2800" b="1" smtClean="0"/>
              <a:t>RNA strand: </a:t>
            </a:r>
            <a:r>
              <a:rPr lang="en-US" altLang="en-US" sz="2800" smtClean="0">
                <a:solidFill>
                  <a:srgbClr val="FF0000"/>
                </a:solidFill>
              </a:rPr>
              <a:t>UAA CGU AAU AGC UAA UAG GAU</a:t>
            </a:r>
          </a:p>
        </p:txBody>
      </p:sp>
      <p:sp>
        <p:nvSpPr>
          <p:cNvPr id="17410" name="Rectangle 2"/>
          <p:cNvSpPr>
            <a:spLocks noGrp="1" noChangeArrowheads="1"/>
          </p:cNvSpPr>
          <p:nvPr>
            <p:ph type="title"/>
          </p:nvPr>
        </p:nvSpPr>
        <p:spPr/>
        <p:txBody>
          <a:bodyPr>
            <a:normAutofit/>
          </a:bodyPr>
          <a:lstStyle/>
          <a:p>
            <a:pPr eaLnBrk="1" fontAlgn="auto" hangingPunct="1">
              <a:spcAft>
                <a:spcPts val="0"/>
              </a:spcAft>
              <a:defRPr/>
            </a:pPr>
            <a:r>
              <a:rPr lang="en-US" dirty="0" smtClean="0">
                <a:ea typeface="+mj-ea"/>
                <a:cs typeface="+mj-cs"/>
              </a:rPr>
              <a:t>Practice with </a:t>
            </a:r>
            <a:r>
              <a:rPr lang="en-US" dirty="0" smtClean="0">
                <a:ea typeface="+mj-ea"/>
                <a:cs typeface="+mj-cs"/>
              </a:rPr>
              <a:t>Transcription</a:t>
            </a:r>
            <a:endParaRPr lang="en-US" dirty="0" smtClean="0">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533400"/>
            <a:ext cx="7772400" cy="1066800"/>
          </a:xfrm>
        </p:spPr>
        <p:txBody>
          <a:bodyPr/>
          <a:lstStyle/>
          <a:p>
            <a:pPr eaLnBrk="1" fontAlgn="auto" hangingPunct="1">
              <a:spcAft>
                <a:spcPts val="0"/>
              </a:spcAft>
              <a:defRPr/>
            </a:pPr>
            <a:r>
              <a:rPr lang="en-US" dirty="0" smtClean="0">
                <a:ea typeface="+mj-ea"/>
                <a:cs typeface="+mj-cs"/>
              </a:rPr>
              <a:t>DNA Fun Fact!</a:t>
            </a:r>
          </a:p>
        </p:txBody>
      </p:sp>
      <p:sp>
        <p:nvSpPr>
          <p:cNvPr id="34818" name="Rectangle 3"/>
          <p:cNvSpPr>
            <a:spLocks noGrp="1" noChangeArrowheads="1"/>
          </p:cNvSpPr>
          <p:nvPr>
            <p:ph type="body" sz="half" idx="1"/>
          </p:nvPr>
        </p:nvSpPr>
        <p:spPr>
          <a:xfrm>
            <a:off x="685800" y="1828800"/>
            <a:ext cx="8458200" cy="2667000"/>
          </a:xfrm>
        </p:spPr>
        <p:txBody>
          <a:bodyPr/>
          <a:lstStyle/>
          <a:p>
            <a:pPr eaLnBrk="1" hangingPunct="1"/>
            <a:r>
              <a:rPr lang="en-US" altLang="en-US" sz="2800" smtClean="0"/>
              <a:t>Human beings have roughly 99.1 percent of our genes in common with the chimpanzee, our closest relative on earth. The overlap between mice and humans is surprisingly close, too. We have nearly 75 percent of our genes in common. </a:t>
            </a:r>
          </a:p>
        </p:txBody>
      </p:sp>
      <p:pic>
        <p:nvPicPr>
          <p:cNvPr id="34819" name="Picture 9" descr="Picture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85800" y="4356100"/>
            <a:ext cx="3352800" cy="2322513"/>
          </a:xfrm>
        </p:spPr>
      </p:pic>
      <p:pic>
        <p:nvPicPr>
          <p:cNvPr id="34820" name="Picture 5" descr="chapterChimps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4196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descr="l-ltm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1463" y="3962400"/>
            <a:ext cx="228441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4114800" cy="4525962"/>
          </a:xfrm>
        </p:spPr>
        <p:txBody>
          <a:bodyPr>
            <a:normAutofit fontScale="92500"/>
          </a:bodyPr>
          <a:lstStyle/>
          <a:p>
            <a:pPr marL="365760" indent="-256032" eaLnBrk="1" fontAlgn="auto" hangingPunct="1">
              <a:spcAft>
                <a:spcPts val="0"/>
              </a:spcAft>
              <a:buFont typeface="Wingdings 3"/>
              <a:buChar char=""/>
              <a:defRPr/>
            </a:pPr>
            <a:r>
              <a:rPr lang="en-US" sz="3200" dirty="0" smtClean="0">
                <a:ea typeface="+mn-ea"/>
                <a:cs typeface="+mn-cs"/>
              </a:rPr>
              <a:t>Last class we used </a:t>
            </a:r>
            <a:r>
              <a:rPr lang="en-US" sz="3200" u="sng" dirty="0" smtClean="0">
                <a:ea typeface="+mn-ea"/>
                <a:cs typeface="+mn-cs"/>
              </a:rPr>
              <a:t>Transcription</a:t>
            </a:r>
            <a:r>
              <a:rPr lang="en-US" sz="3200" dirty="0" smtClean="0">
                <a:ea typeface="+mn-ea"/>
                <a:cs typeface="+mn-cs"/>
              </a:rPr>
              <a:t> to turn </a:t>
            </a:r>
          </a:p>
          <a:p>
            <a:pPr marL="365760" indent="-256032" eaLnBrk="1" fontAlgn="auto" hangingPunct="1">
              <a:spcAft>
                <a:spcPts val="0"/>
              </a:spcAft>
              <a:buFont typeface="Wingdings 3"/>
              <a:buNone/>
              <a:defRPr/>
            </a:pPr>
            <a:r>
              <a:rPr lang="en-US" sz="3200" dirty="0" smtClean="0">
                <a:ea typeface="+mn-ea"/>
                <a:cs typeface="+mn-cs"/>
              </a:rPr>
              <a:t>  DNA           RNA.</a:t>
            </a:r>
          </a:p>
          <a:p>
            <a:pPr marL="365760" indent="-256032" eaLnBrk="1" fontAlgn="auto" hangingPunct="1">
              <a:spcAft>
                <a:spcPts val="0"/>
              </a:spcAft>
              <a:buFont typeface="Wingdings 3"/>
              <a:buChar char=""/>
              <a:defRPr/>
            </a:pPr>
            <a:r>
              <a:rPr lang="en-US" sz="3200" dirty="0" smtClean="0">
                <a:ea typeface="+mn-ea"/>
                <a:cs typeface="+mn-cs"/>
              </a:rPr>
              <a:t>Today, we are going use </a:t>
            </a:r>
            <a:r>
              <a:rPr lang="en-US" sz="3200" u="sng" dirty="0" smtClean="0">
                <a:ea typeface="+mn-ea"/>
                <a:cs typeface="+mn-cs"/>
              </a:rPr>
              <a:t>Translation</a:t>
            </a:r>
            <a:r>
              <a:rPr lang="en-US" sz="3200" dirty="0" smtClean="0">
                <a:ea typeface="+mn-ea"/>
                <a:cs typeface="+mn-cs"/>
              </a:rPr>
              <a:t> to turn RNA           Protein. </a:t>
            </a:r>
            <a:endParaRPr lang="en-US" sz="3200" dirty="0">
              <a:ea typeface="+mn-ea"/>
              <a:cs typeface="+mn-cs"/>
            </a:endParaRPr>
          </a:p>
        </p:txBody>
      </p:sp>
      <p:sp>
        <p:nvSpPr>
          <p:cNvPr id="4" name="Rectangle 2"/>
          <p:cNvSpPr>
            <a:spLocks noGrp="1" noChangeArrowheads="1"/>
          </p:cNvSpPr>
          <p:nvPr>
            <p:ph type="title"/>
          </p:nvPr>
        </p:nvSpPr>
        <p:spPr>
          <a:xfrm>
            <a:off x="838200" y="228600"/>
            <a:ext cx="7772400" cy="1066800"/>
          </a:xfrm>
        </p:spPr>
        <p:txBody>
          <a:bodyPr>
            <a:normAutofit fontScale="90000"/>
          </a:bodyPr>
          <a:lstStyle/>
          <a:p>
            <a:pPr eaLnBrk="1" fontAlgn="auto" hangingPunct="1">
              <a:spcAft>
                <a:spcPts val="0"/>
              </a:spcAft>
              <a:defRPr/>
            </a:pPr>
            <a:r>
              <a:rPr lang="en-US" dirty="0" smtClean="0">
                <a:ea typeface="+mj-ea"/>
                <a:cs typeface="+mj-cs"/>
              </a:rPr>
              <a:t>Key Point #3 Translation turns mRNA into a Protein</a:t>
            </a:r>
          </a:p>
        </p:txBody>
      </p:sp>
      <p:sp>
        <p:nvSpPr>
          <p:cNvPr id="5" name="Right Arrow 4"/>
          <p:cNvSpPr/>
          <p:nvPr/>
        </p:nvSpPr>
        <p:spPr>
          <a:xfrm>
            <a:off x="1905000" y="2819400"/>
            <a:ext cx="1066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Arrow 5"/>
          <p:cNvSpPr/>
          <p:nvPr/>
        </p:nvSpPr>
        <p:spPr>
          <a:xfrm>
            <a:off x="1828800" y="4800600"/>
            <a:ext cx="1066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5845" name="Picture 5"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420687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p:cNvSpPr>
            <a:spLocks noGrp="1"/>
          </p:cNvSpPr>
          <p:nvPr>
            <p:ph idx="1"/>
          </p:nvPr>
        </p:nvSpPr>
        <p:spPr>
          <a:xfrm>
            <a:off x="457200" y="1066800"/>
            <a:ext cx="8229600" cy="4940300"/>
          </a:xfrm>
        </p:spPr>
        <p:txBody>
          <a:bodyPr/>
          <a:lstStyle/>
          <a:p>
            <a:pPr eaLnBrk="1" hangingPunct="1"/>
            <a:r>
              <a:rPr lang="en-US" altLang="en-US" smtClean="0"/>
              <a:t>You </a:t>
            </a:r>
            <a:r>
              <a:rPr lang="en-US" altLang="en-US" b="1" u="sng" smtClean="0"/>
              <a:t>transcribe</a:t>
            </a:r>
            <a:r>
              <a:rPr lang="en-US" altLang="en-US" smtClean="0"/>
              <a:t> something when you want a similar copy. (like when you transcribe your neighbors work…)</a:t>
            </a:r>
          </a:p>
          <a:p>
            <a:pPr eaLnBrk="1" hangingPunct="1"/>
            <a:endParaRPr lang="en-US" altLang="en-US" smtClean="0"/>
          </a:p>
          <a:p>
            <a:pPr eaLnBrk="1" hangingPunct="1"/>
            <a:endParaRPr lang="en-US" altLang="en-US" smtClean="0"/>
          </a:p>
          <a:p>
            <a:pPr eaLnBrk="1" hangingPunct="1">
              <a:buFont typeface="Wingdings 3" panose="05040102010807070707" pitchFamily="18" charset="2"/>
              <a:buNone/>
            </a:pPr>
            <a:endParaRPr lang="en-US" altLang="en-US" smtClean="0"/>
          </a:p>
          <a:p>
            <a:pPr eaLnBrk="1" hangingPunct="1"/>
            <a:r>
              <a:rPr lang="en-US" altLang="en-US" smtClean="0"/>
              <a:t>You </a:t>
            </a:r>
            <a:r>
              <a:rPr lang="en-US" altLang="en-US" b="1" u="sng" smtClean="0"/>
              <a:t>translate</a:t>
            </a:r>
            <a:r>
              <a:rPr lang="en-US" altLang="en-US" smtClean="0"/>
              <a:t> something when you want to turn it into a different language. </a:t>
            </a:r>
          </a:p>
        </p:txBody>
      </p:sp>
      <p:sp>
        <p:nvSpPr>
          <p:cNvPr id="3" name="Title 2"/>
          <p:cNvSpPr>
            <a:spLocks noGrp="1"/>
          </p:cNvSpPr>
          <p:nvPr>
            <p:ph type="title"/>
          </p:nvPr>
        </p:nvSpPr>
        <p:spPr>
          <a:xfrm>
            <a:off x="457200" y="274638"/>
            <a:ext cx="8229600" cy="868362"/>
          </a:xfrm>
        </p:spPr>
        <p:txBody>
          <a:bodyPr/>
          <a:lstStyle/>
          <a:p>
            <a:pPr eaLnBrk="1" fontAlgn="auto" hangingPunct="1">
              <a:spcAft>
                <a:spcPts val="0"/>
              </a:spcAft>
              <a:defRPr/>
            </a:pPr>
            <a:r>
              <a:rPr lang="en-US" dirty="0" smtClean="0">
                <a:ea typeface="+mj-ea"/>
                <a:cs typeface="+mj-cs"/>
              </a:rPr>
              <a:t>Hint to remember…</a:t>
            </a:r>
            <a:endParaRPr lang="en-US" dirty="0">
              <a:ea typeface="+mj-ea"/>
              <a:cs typeface="+mj-cs"/>
            </a:endParaRPr>
          </a:p>
        </p:txBody>
      </p:sp>
      <p:pic>
        <p:nvPicPr>
          <p:cNvPr id="36867" name="Picture 4" descr="http://www.fastweb.com/nfs/fastweb/attachment_images/0098/9765/Boy_cheating_on_test_crop380w.JPG?1299510982"/>
          <p:cNvPicPr>
            <a:picLocks noChangeAspect="1" noChangeArrowheads="1"/>
          </p:cNvPicPr>
          <p:nvPr/>
        </p:nvPicPr>
        <p:blipFill>
          <a:blip r:embed="rId2">
            <a:extLst>
              <a:ext uri="{28A0092B-C50C-407E-A947-70E740481C1C}">
                <a14:useLocalDpi xmlns:a14="http://schemas.microsoft.com/office/drawing/2010/main" val="0"/>
              </a:ext>
            </a:extLst>
          </a:blip>
          <a:srcRect t="25600"/>
          <a:stretch>
            <a:fillRect/>
          </a:stretch>
        </p:blipFill>
        <p:spPr bwMode="auto">
          <a:xfrm>
            <a:off x="4114800" y="1981200"/>
            <a:ext cx="36195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6" descr="http://www.downloadthat.com/images/screen/iTranslator-111222.gif"/>
          <p:cNvPicPr>
            <a:picLocks noChangeAspect="1" noChangeArrowheads="1"/>
          </p:cNvPicPr>
          <p:nvPr/>
        </p:nvPicPr>
        <p:blipFill>
          <a:blip r:embed="rId3">
            <a:extLst>
              <a:ext uri="{28A0092B-C50C-407E-A947-70E740481C1C}">
                <a14:useLocalDpi xmlns:a14="http://schemas.microsoft.com/office/drawing/2010/main" val="0"/>
              </a:ext>
            </a:extLst>
          </a:blip>
          <a:srcRect l="1456" t="23820" r="12727" b="50372"/>
          <a:stretch>
            <a:fillRect/>
          </a:stretch>
        </p:blipFill>
        <p:spPr bwMode="auto">
          <a:xfrm>
            <a:off x="1247775" y="4724400"/>
            <a:ext cx="72628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idx="1"/>
          </p:nvPr>
        </p:nvSpPr>
        <p:spPr>
          <a:xfrm>
            <a:off x="457200" y="1371600"/>
            <a:ext cx="8229600" cy="4876800"/>
          </a:xfrm>
        </p:spPr>
        <p:txBody>
          <a:bodyPr/>
          <a:lstStyle/>
          <a:p>
            <a:pPr eaLnBrk="1" hangingPunct="1"/>
            <a:r>
              <a:rPr lang="en-US" altLang="en-US" smtClean="0"/>
              <a:t>After transcription, mRNA leaves the </a:t>
            </a:r>
            <a:r>
              <a:rPr lang="en-US" altLang="en-US" u="sng" smtClean="0"/>
              <a:t>nucleus</a:t>
            </a:r>
            <a:r>
              <a:rPr lang="en-US" altLang="en-US" smtClean="0"/>
              <a:t> and attaches to the </a:t>
            </a:r>
            <a:r>
              <a:rPr lang="en-US" altLang="en-US" u="sng" smtClean="0"/>
              <a:t>ribosome</a:t>
            </a:r>
            <a:r>
              <a:rPr lang="en-US" altLang="en-US" smtClean="0"/>
              <a:t> where translation begins.</a:t>
            </a:r>
          </a:p>
          <a:p>
            <a:pPr eaLnBrk="1" hangingPunct="1"/>
            <a:r>
              <a:rPr lang="en-US" altLang="en-US" smtClean="0"/>
              <a:t>Translation:  </a:t>
            </a:r>
            <a:r>
              <a:rPr lang="en-US" altLang="en-US" u="sng" smtClean="0"/>
              <a:t>mRNA is turned into </a:t>
            </a:r>
            <a:r>
              <a:rPr lang="en-US" altLang="en-US" smtClean="0"/>
              <a:t>	</a:t>
            </a:r>
            <a:r>
              <a:rPr lang="en-US" altLang="en-US" u="sng" smtClean="0"/>
              <a:t>amino acids which fold to make proteins.</a:t>
            </a:r>
            <a:r>
              <a:rPr lang="en-US" altLang="en-US" smtClean="0"/>
              <a:t>  	</a:t>
            </a:r>
          </a:p>
          <a:p>
            <a:pPr eaLnBrk="1" hangingPunct="1">
              <a:buFontTx/>
              <a:buNone/>
            </a:pPr>
            <a:endParaRPr lang="en-US" altLang="en-US" smtClean="0"/>
          </a:p>
        </p:txBody>
      </p:sp>
      <p:sp>
        <p:nvSpPr>
          <p:cNvPr id="37890" name="Freeform 3"/>
          <p:cNvSpPr>
            <a:spLocks/>
          </p:cNvSpPr>
          <p:nvPr/>
        </p:nvSpPr>
        <p:spPr bwMode="auto">
          <a:xfrm>
            <a:off x="2590800" y="3886200"/>
            <a:ext cx="328613" cy="1087438"/>
          </a:xfrm>
          <a:custGeom>
            <a:avLst/>
            <a:gdLst>
              <a:gd name="T0" fmla="*/ 2147483647 w 207"/>
              <a:gd name="T1" fmla="*/ 0 h 685"/>
              <a:gd name="T2" fmla="*/ 2147483647 w 207"/>
              <a:gd name="T3" fmla="*/ 2147483647 h 685"/>
              <a:gd name="T4" fmla="*/ 2147483647 w 207"/>
              <a:gd name="T5" fmla="*/ 2147483647 h 685"/>
              <a:gd name="T6" fmla="*/ 2147483647 w 207"/>
              <a:gd name="T7" fmla="*/ 2147483647 h 685"/>
              <a:gd name="T8" fmla="*/ 2147483647 w 207"/>
              <a:gd name="T9" fmla="*/ 2147483647 h 685"/>
              <a:gd name="T10" fmla="*/ 2147483647 w 207"/>
              <a:gd name="T11" fmla="*/ 2147483647 h 685"/>
              <a:gd name="T12" fmla="*/ 2147483647 w 207"/>
              <a:gd name="T13" fmla="*/ 2147483647 h 685"/>
              <a:gd name="T14" fmla="*/ 2147483647 w 207"/>
              <a:gd name="T15" fmla="*/ 2147483647 h 685"/>
              <a:gd name="T16" fmla="*/ 2147483647 w 207"/>
              <a:gd name="T17" fmla="*/ 2147483647 h 685"/>
              <a:gd name="T18" fmla="*/ 2147483647 w 207"/>
              <a:gd name="T19" fmla="*/ 2147483647 h 685"/>
              <a:gd name="T20" fmla="*/ 2147483647 w 207"/>
              <a:gd name="T21" fmla="*/ 2147483647 h 6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7"/>
              <a:gd name="T34" fmla="*/ 0 h 685"/>
              <a:gd name="T35" fmla="*/ 207 w 207"/>
              <a:gd name="T36" fmla="*/ 685 h 6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7" h="685">
                <a:moveTo>
                  <a:pt x="143" y="0"/>
                </a:moveTo>
                <a:cubicBezTo>
                  <a:pt x="131" y="55"/>
                  <a:pt x="101" y="98"/>
                  <a:pt x="60" y="137"/>
                </a:cubicBezTo>
                <a:cubicBezTo>
                  <a:pt x="41" y="195"/>
                  <a:pt x="44" y="294"/>
                  <a:pt x="97" y="338"/>
                </a:cubicBezTo>
                <a:cubicBezTo>
                  <a:pt x="107" y="347"/>
                  <a:pt x="122" y="349"/>
                  <a:pt x="133" y="356"/>
                </a:cubicBezTo>
                <a:cubicBezTo>
                  <a:pt x="148" y="366"/>
                  <a:pt x="171" y="401"/>
                  <a:pt x="179" y="411"/>
                </a:cubicBezTo>
                <a:cubicBezTo>
                  <a:pt x="199" y="494"/>
                  <a:pt x="189" y="460"/>
                  <a:pt x="207" y="512"/>
                </a:cubicBezTo>
                <a:cubicBezTo>
                  <a:pt x="204" y="533"/>
                  <a:pt x="206" y="556"/>
                  <a:pt x="197" y="576"/>
                </a:cubicBezTo>
                <a:cubicBezTo>
                  <a:pt x="193" y="586"/>
                  <a:pt x="179" y="588"/>
                  <a:pt x="170" y="594"/>
                </a:cubicBezTo>
                <a:cubicBezTo>
                  <a:pt x="146" y="609"/>
                  <a:pt x="123" y="628"/>
                  <a:pt x="97" y="640"/>
                </a:cubicBezTo>
                <a:cubicBezTo>
                  <a:pt x="68" y="653"/>
                  <a:pt x="31" y="648"/>
                  <a:pt x="5" y="667"/>
                </a:cubicBezTo>
                <a:cubicBezTo>
                  <a:pt x="0" y="671"/>
                  <a:pt x="5" y="679"/>
                  <a:pt x="5" y="685"/>
                </a:cubicBezTo>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1" name="Text Box 4"/>
          <p:cNvSpPr txBox="1">
            <a:spLocks noChangeArrowheads="1"/>
          </p:cNvSpPr>
          <p:nvPr/>
        </p:nvSpPr>
        <p:spPr bwMode="auto">
          <a:xfrm>
            <a:off x="2286000" y="48768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r>
              <a:rPr lang="en-US" altLang="en-US" sz="1600" b="0">
                <a:solidFill>
                  <a:schemeClr val="tx1"/>
                </a:solidFill>
              </a:rPr>
              <a:t>1 mRNA</a:t>
            </a:r>
          </a:p>
        </p:txBody>
      </p:sp>
      <p:sp>
        <p:nvSpPr>
          <p:cNvPr id="37892" name="Text Box 5"/>
          <p:cNvSpPr txBox="1">
            <a:spLocks noChangeArrowheads="1"/>
          </p:cNvSpPr>
          <p:nvPr/>
        </p:nvSpPr>
        <p:spPr bwMode="auto">
          <a:xfrm>
            <a:off x="3124200" y="423545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r>
              <a:rPr lang="en-US" altLang="en-US" sz="1600" b="0">
                <a:solidFill>
                  <a:schemeClr val="tx1"/>
                </a:solidFill>
              </a:rPr>
              <a:t>Translation</a:t>
            </a:r>
          </a:p>
        </p:txBody>
      </p:sp>
      <p:sp>
        <p:nvSpPr>
          <p:cNvPr id="37893" name="AutoShape 6"/>
          <p:cNvSpPr>
            <a:spLocks noChangeArrowheads="1"/>
          </p:cNvSpPr>
          <p:nvPr/>
        </p:nvSpPr>
        <p:spPr bwMode="auto">
          <a:xfrm>
            <a:off x="3048000" y="4114800"/>
            <a:ext cx="1828800" cy="609600"/>
          </a:xfrm>
          <a:prstGeom prst="rightArrow">
            <a:avLst>
              <a:gd name="adj1" fmla="val 50000"/>
              <a:gd name="adj2" fmla="val 75000"/>
            </a:avLst>
          </a:prstGeom>
          <a:solidFill>
            <a:srgbClr val="FF6600">
              <a:alpha val="0"/>
            </a:srgbClr>
          </a:solidFill>
          <a:ln w="9525">
            <a:solidFill>
              <a:srgbClr val="000080"/>
            </a:solidFill>
            <a:miter lim="800000"/>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37894" name="Oval 7"/>
          <p:cNvSpPr>
            <a:spLocks noChangeArrowheads="1"/>
          </p:cNvSpPr>
          <p:nvPr/>
        </p:nvSpPr>
        <p:spPr bwMode="auto">
          <a:xfrm>
            <a:off x="4953000" y="4267200"/>
            <a:ext cx="685800" cy="304800"/>
          </a:xfrm>
          <a:prstGeom prst="ellipse">
            <a:avLst/>
          </a:prstGeom>
          <a:solidFill>
            <a:schemeClr val="accent1"/>
          </a:solidFill>
          <a:ln w="9525">
            <a:solidFill>
              <a:schemeClr val="tx1"/>
            </a:solidFill>
            <a:round/>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37895" name="Oval 8"/>
          <p:cNvSpPr>
            <a:spLocks noChangeArrowheads="1"/>
          </p:cNvSpPr>
          <p:nvPr/>
        </p:nvSpPr>
        <p:spPr bwMode="auto">
          <a:xfrm>
            <a:off x="5562600" y="4267200"/>
            <a:ext cx="685800" cy="304800"/>
          </a:xfrm>
          <a:prstGeom prst="ellipse">
            <a:avLst/>
          </a:prstGeom>
          <a:solidFill>
            <a:schemeClr val="bg2"/>
          </a:solidFill>
          <a:ln w="9525">
            <a:solidFill>
              <a:schemeClr val="tx1"/>
            </a:solidFill>
            <a:round/>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37896" name="Oval 9"/>
          <p:cNvSpPr>
            <a:spLocks noChangeArrowheads="1"/>
          </p:cNvSpPr>
          <p:nvPr/>
        </p:nvSpPr>
        <p:spPr bwMode="auto">
          <a:xfrm>
            <a:off x="6248400" y="4267200"/>
            <a:ext cx="685800" cy="304800"/>
          </a:xfrm>
          <a:prstGeom prst="ellipse">
            <a:avLst/>
          </a:prstGeom>
          <a:solidFill>
            <a:srgbClr val="FF9900"/>
          </a:solidFill>
          <a:ln w="9525">
            <a:solidFill>
              <a:schemeClr val="tx1"/>
            </a:solidFill>
            <a:round/>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37897" name="Oval 10"/>
          <p:cNvSpPr>
            <a:spLocks noChangeArrowheads="1"/>
          </p:cNvSpPr>
          <p:nvPr/>
        </p:nvSpPr>
        <p:spPr bwMode="auto">
          <a:xfrm>
            <a:off x="6781800" y="4267200"/>
            <a:ext cx="685800" cy="304800"/>
          </a:xfrm>
          <a:prstGeom prst="ellipse">
            <a:avLst/>
          </a:prstGeom>
          <a:solidFill>
            <a:srgbClr val="FF0066"/>
          </a:solidFill>
          <a:ln w="9525">
            <a:solidFill>
              <a:schemeClr val="tx1"/>
            </a:solidFill>
            <a:round/>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37898" name="Text Box 11"/>
          <p:cNvSpPr txBox="1">
            <a:spLocks noChangeArrowheads="1"/>
          </p:cNvSpPr>
          <p:nvPr/>
        </p:nvSpPr>
        <p:spPr bwMode="auto">
          <a:xfrm>
            <a:off x="5029200" y="4724400"/>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r>
              <a:rPr lang="en-US" altLang="en-US" sz="1600" b="0">
                <a:solidFill>
                  <a:schemeClr val="tx1"/>
                </a:solidFill>
              </a:rPr>
              <a:t>Amino Acid chain</a:t>
            </a:r>
          </a:p>
        </p:txBody>
      </p:sp>
      <p:sp>
        <p:nvSpPr>
          <p:cNvPr id="13" name="Title 12"/>
          <p:cNvSpPr>
            <a:spLocks noGrp="1"/>
          </p:cNvSpPr>
          <p:nvPr>
            <p:ph type="title"/>
          </p:nvPr>
        </p:nvSpPr>
        <p:spPr/>
        <p:txBody>
          <a:bodyPr/>
          <a:lstStyle/>
          <a:p>
            <a:pPr eaLnBrk="1" fontAlgn="auto" hangingPunct="1">
              <a:spcAft>
                <a:spcPts val="0"/>
              </a:spcAft>
              <a:defRPr/>
            </a:pPr>
            <a:r>
              <a:rPr lang="en-US" dirty="0" smtClean="0">
                <a:ea typeface="+mj-ea"/>
                <a:cs typeface="+mj-cs"/>
              </a:rPr>
              <a:t>TRANSLATION STEP 1</a:t>
            </a:r>
            <a:endParaRPr lang="en-US" dirty="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763000" cy="5181600"/>
          </a:xfrm>
        </p:spPr>
        <p:txBody>
          <a:bodyPr/>
          <a:lstStyle/>
          <a:p>
            <a:pPr marL="109537" indent="0">
              <a:buNone/>
            </a:pPr>
            <a:r>
              <a:rPr lang="en-US" dirty="0"/>
              <a:t>At what point in the cell cycle does DNA replication occur and why?</a:t>
            </a:r>
          </a:p>
          <a:p>
            <a:pPr marL="109537" indent="0">
              <a:buNone/>
            </a:pPr>
            <a:r>
              <a:rPr lang="en-US" b="1" dirty="0"/>
              <a:t>A. before a cell divides, to provide each of the two resulting cells with a complete set of DNA instructions</a:t>
            </a:r>
            <a:endParaRPr lang="en-US" dirty="0"/>
          </a:p>
          <a:p>
            <a:pPr marL="109537" indent="0">
              <a:buNone/>
            </a:pPr>
            <a:r>
              <a:rPr lang="en-US" b="1" dirty="0"/>
              <a:t>B. before a cell divides, to ensure that the DNA will fit into the resulting cells</a:t>
            </a:r>
            <a:endParaRPr lang="en-US" dirty="0"/>
          </a:p>
          <a:p>
            <a:pPr marL="109537" indent="0">
              <a:buNone/>
            </a:pPr>
            <a:r>
              <a:rPr lang="en-US" b="1" dirty="0"/>
              <a:t>C. during cell division, to ensure that the DNA will fit into the resulting cells</a:t>
            </a:r>
            <a:endParaRPr lang="en-US" dirty="0"/>
          </a:p>
          <a:p>
            <a:pPr marL="109537" indent="0">
              <a:buNone/>
            </a:pPr>
            <a:r>
              <a:rPr lang="en-US" b="1" dirty="0"/>
              <a:t>D. after a cell divides, to provide each of the two resulting cells with a complete set of DNA instructions </a:t>
            </a:r>
            <a:endParaRPr lang="en-US" dirty="0"/>
          </a:p>
          <a:p>
            <a:pPr marL="109537" indent="0">
              <a:buNone/>
            </a:pPr>
            <a:endParaRPr lang="en-US" dirty="0"/>
          </a:p>
        </p:txBody>
      </p:sp>
      <p:sp>
        <p:nvSpPr>
          <p:cNvPr id="3" name="Title 2"/>
          <p:cNvSpPr>
            <a:spLocks noGrp="1"/>
          </p:cNvSpPr>
          <p:nvPr>
            <p:ph type="title"/>
          </p:nvPr>
        </p:nvSpPr>
        <p:spPr/>
        <p:txBody>
          <a:bodyPr/>
          <a:lstStyle/>
          <a:p>
            <a:r>
              <a:rPr lang="en-US" dirty="0" smtClean="0"/>
              <a:t>Bell ringer-complete on page</a:t>
            </a:r>
            <a:endParaRPr lang="en-US" dirty="0"/>
          </a:p>
        </p:txBody>
      </p:sp>
    </p:spTree>
    <p:extLst>
      <p:ext uri="{BB962C8B-B14F-4D97-AF65-F5344CB8AC3E}">
        <p14:creationId xmlns:p14="http://schemas.microsoft.com/office/powerpoint/2010/main" val="167864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6"/>
          <p:cNvSpPr>
            <a:spLocks noGrp="1" noChangeArrowheads="1"/>
          </p:cNvSpPr>
          <p:nvPr>
            <p:ph idx="1"/>
          </p:nvPr>
        </p:nvSpPr>
        <p:spPr>
          <a:xfrm>
            <a:off x="457200" y="990600"/>
            <a:ext cx="8458200" cy="5638800"/>
          </a:xfrm>
        </p:spPr>
        <p:txBody>
          <a:bodyPr/>
          <a:lstStyle/>
          <a:p>
            <a:pPr eaLnBrk="1" hangingPunct="1">
              <a:lnSpc>
                <a:spcPct val="90000"/>
              </a:lnSpc>
            </a:pPr>
            <a:r>
              <a:rPr lang="en-US" altLang="en-US" smtClean="0"/>
              <a:t>In order to make the amino acid chain in translation, the mRNA is </a:t>
            </a:r>
            <a:r>
              <a:rPr lang="ja-JP" altLang="en-US" smtClean="0"/>
              <a:t>“</a:t>
            </a:r>
            <a:r>
              <a:rPr lang="en-US" altLang="ja-JP" smtClean="0"/>
              <a:t>read</a:t>
            </a:r>
            <a:r>
              <a:rPr lang="ja-JP" altLang="en-US" smtClean="0"/>
              <a:t>”</a:t>
            </a:r>
            <a:r>
              <a:rPr lang="en-US" altLang="ja-JP" smtClean="0"/>
              <a:t> with each set of three nucleotides acting like a word.</a:t>
            </a:r>
          </a:p>
          <a:p>
            <a:pPr eaLnBrk="1" hangingPunct="1">
              <a:lnSpc>
                <a:spcPct val="90000"/>
              </a:lnSpc>
              <a:buFontTx/>
              <a:buNone/>
            </a:pPr>
            <a:endParaRPr lang="en-US" altLang="en-US" smtClean="0"/>
          </a:p>
          <a:p>
            <a:pPr eaLnBrk="1" hangingPunct="1">
              <a:lnSpc>
                <a:spcPct val="90000"/>
              </a:lnSpc>
            </a:pPr>
            <a:r>
              <a:rPr lang="en-US" altLang="en-US" smtClean="0"/>
              <a:t>Each of these 3 letter words is called a codon, and different codons code for different amino acids.</a:t>
            </a:r>
          </a:p>
          <a:p>
            <a:pPr eaLnBrk="1" hangingPunct="1">
              <a:lnSpc>
                <a:spcPct val="90000"/>
              </a:lnSpc>
              <a:buFontTx/>
              <a:buNone/>
            </a:pPr>
            <a:r>
              <a:rPr lang="en-US" altLang="en-US" smtClean="0"/>
              <a:t>		Ex:  AUG=amino acid methionine  </a:t>
            </a:r>
          </a:p>
          <a:p>
            <a:pPr eaLnBrk="1" hangingPunct="1">
              <a:lnSpc>
                <a:spcPct val="90000"/>
              </a:lnSpc>
              <a:buFontTx/>
              <a:buNone/>
            </a:pPr>
            <a:r>
              <a:rPr lang="en-US" altLang="en-US" smtClean="0"/>
              <a:t>		       GCA=amino acid alanine</a:t>
            </a:r>
          </a:p>
          <a:p>
            <a:pPr eaLnBrk="1" hangingPunct="1">
              <a:lnSpc>
                <a:spcPct val="90000"/>
              </a:lnSpc>
              <a:buFontTx/>
              <a:buNone/>
            </a:pPr>
            <a:endParaRPr lang="en-US" altLang="en-US" smtClean="0"/>
          </a:p>
          <a:p>
            <a:pPr eaLnBrk="1" hangingPunct="1">
              <a:lnSpc>
                <a:spcPct val="90000"/>
              </a:lnSpc>
            </a:pPr>
            <a:r>
              <a:rPr lang="en-US" altLang="en-US" smtClean="0"/>
              <a:t>	(</a:t>
            </a:r>
            <a:r>
              <a:rPr lang="en-US" altLang="en-US" b="1" smtClean="0"/>
              <a:t>3 nucleotides=1 codon=1 amino acid)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066800"/>
          </a:xfrm>
        </p:spPr>
        <p:txBody>
          <a:bodyPr/>
          <a:lstStyle/>
          <a:p>
            <a:pPr eaLnBrk="1" fontAlgn="auto" hangingPunct="1">
              <a:spcAft>
                <a:spcPts val="0"/>
              </a:spcAft>
              <a:defRPr/>
            </a:pPr>
            <a:r>
              <a:rPr lang="en-US" dirty="0" smtClean="0">
                <a:ea typeface="+mj-ea"/>
                <a:cs typeface="+mj-cs"/>
              </a:rPr>
              <a:t>mRNA to </a:t>
            </a:r>
            <a:r>
              <a:rPr lang="en-US" dirty="0" smtClean="0">
                <a:ea typeface="+mj-ea"/>
                <a:cs typeface="+mj-cs"/>
              </a:rPr>
              <a:t>Protein</a:t>
            </a:r>
            <a:endParaRPr lang="en-US" dirty="0" smtClean="0">
              <a:ea typeface="+mj-ea"/>
              <a:cs typeface="+mj-cs"/>
            </a:endParaRPr>
          </a:p>
        </p:txBody>
      </p:sp>
      <p:pic>
        <p:nvPicPr>
          <p:cNvPr id="39938" name="Picture 5" descr="http://www.dna-sequencing-service.com/wp-content/uploads/2010/07/translation-dn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305800"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en-US" smtClean="0">
                <a:ea typeface="+mj-ea"/>
                <a:cs typeface="+mj-cs"/>
              </a:rPr>
              <a:t>Translation Video</a:t>
            </a:r>
          </a:p>
        </p:txBody>
      </p:sp>
      <p:sp>
        <p:nvSpPr>
          <p:cNvPr id="40962" name="Content Placeholder 3"/>
          <p:cNvSpPr>
            <a:spLocks noGrp="1"/>
          </p:cNvSpPr>
          <p:nvPr>
            <p:ph idx="1"/>
          </p:nvPr>
        </p:nvSpPr>
        <p:spPr/>
        <p:txBody>
          <a:bodyPr/>
          <a:lstStyle/>
          <a:p>
            <a:pPr eaLnBrk="1" hangingPunct="1"/>
            <a:r>
              <a:rPr lang="en-US" altLang="en-US" smtClean="0">
                <a:hlinkClick r:id="rId2"/>
              </a:rPr>
              <a:t>http://www.youtube.com/watch?v=-zb6r1MMTkc&amp;feature=related&amp;safety_mode=true&amp;persist_safety_mode=1</a:t>
            </a:r>
            <a:r>
              <a:rPr lang="en-US" altLang="en-US"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noChangeArrowheads="1"/>
          </p:cNvSpPr>
          <p:nvPr>
            <p:ph idx="1"/>
          </p:nvPr>
        </p:nvSpPr>
        <p:spPr>
          <a:xfrm>
            <a:off x="457200" y="304800"/>
            <a:ext cx="8229600" cy="5826125"/>
          </a:xfrm>
        </p:spPr>
        <p:txBody>
          <a:bodyPr/>
          <a:lstStyle/>
          <a:p>
            <a:pPr eaLnBrk="1" hangingPunct="1"/>
            <a:r>
              <a:rPr lang="en-US" altLang="en-US" sz="3200" smtClean="0"/>
              <a:t>Scientist figured out the codes for the 20 amino acids that make up proteins! We can use this chart to decode RNA.</a:t>
            </a:r>
          </a:p>
          <a:p>
            <a:pPr eaLnBrk="1" hangingPunct="1">
              <a:buFontTx/>
              <a:buNone/>
            </a:pPr>
            <a:endParaRPr lang="en-US" altLang="en-US" smtClean="0"/>
          </a:p>
        </p:txBody>
      </p:sp>
      <p:pic>
        <p:nvPicPr>
          <p:cNvPr id="41986" name="Picture 3"/>
          <p:cNvPicPr>
            <a:picLocks noChangeAspect="1" noChangeArrowheads="1"/>
          </p:cNvPicPr>
          <p:nvPr/>
        </p:nvPicPr>
        <p:blipFill>
          <a:blip r:embed="rId2">
            <a:extLst>
              <a:ext uri="{28A0092B-C50C-407E-A947-70E740481C1C}">
                <a14:useLocalDpi xmlns:a14="http://schemas.microsoft.com/office/drawing/2010/main" val="0"/>
              </a:ext>
            </a:extLst>
          </a:blip>
          <a:srcRect b="6136"/>
          <a:stretch>
            <a:fillRect/>
          </a:stretch>
        </p:blipFill>
        <p:spPr bwMode="auto">
          <a:xfrm>
            <a:off x="1143000" y="1905000"/>
            <a:ext cx="7086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3"/>
          <p:cNvSpPr txBox="1">
            <a:spLocks noChangeArrowheads="1"/>
          </p:cNvSpPr>
          <p:nvPr/>
        </p:nvSpPr>
        <p:spPr bwMode="auto">
          <a:xfrm>
            <a:off x="762000" y="3429000"/>
            <a:ext cx="167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algn="ctr" eaLnBrk="1" hangingPunct="1"/>
            <a:r>
              <a:rPr lang="en-US" altLang="en-US" sz="2000"/>
              <a:t>1</a:t>
            </a:r>
            <a:r>
              <a:rPr lang="en-US" altLang="en-US" sz="2000" baseline="30000"/>
              <a:t>st</a:t>
            </a:r>
            <a:r>
              <a:rPr lang="en-US" altLang="en-US" sz="2000"/>
              <a:t> Nucleotide</a:t>
            </a:r>
          </a:p>
        </p:txBody>
      </p:sp>
      <p:sp>
        <p:nvSpPr>
          <p:cNvPr id="41988" name="TextBox 4"/>
          <p:cNvSpPr txBox="1">
            <a:spLocks noChangeArrowheads="1"/>
          </p:cNvSpPr>
          <p:nvPr/>
        </p:nvSpPr>
        <p:spPr bwMode="auto">
          <a:xfrm>
            <a:off x="5334000" y="1882775"/>
            <a:ext cx="167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algn="ctr" eaLnBrk="1" hangingPunct="1"/>
            <a:r>
              <a:rPr lang="en-US" altLang="en-US" sz="2000"/>
              <a:t>2</a:t>
            </a:r>
            <a:r>
              <a:rPr lang="en-US" altLang="en-US" sz="2000" baseline="30000"/>
              <a:t>nd</a:t>
            </a:r>
            <a:r>
              <a:rPr lang="en-US" altLang="en-US" sz="2000"/>
              <a:t> Nucleotide</a:t>
            </a:r>
          </a:p>
        </p:txBody>
      </p:sp>
      <p:sp>
        <p:nvSpPr>
          <p:cNvPr id="41989" name="TextBox 5"/>
          <p:cNvSpPr txBox="1">
            <a:spLocks noChangeArrowheads="1"/>
          </p:cNvSpPr>
          <p:nvPr/>
        </p:nvSpPr>
        <p:spPr bwMode="auto">
          <a:xfrm>
            <a:off x="6858000" y="5464175"/>
            <a:ext cx="167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algn="ctr" eaLnBrk="1" hangingPunct="1"/>
            <a:r>
              <a:rPr lang="en-US" altLang="en-US" sz="2000"/>
              <a:t>3</a:t>
            </a:r>
            <a:r>
              <a:rPr lang="en-US" altLang="en-US" sz="2000" baseline="30000"/>
              <a:t>rd</a:t>
            </a:r>
            <a:r>
              <a:rPr lang="en-US" altLang="en-US" sz="2000"/>
              <a:t> Nucleotide</a:t>
            </a:r>
          </a:p>
        </p:txBody>
      </p:sp>
      <p:cxnSp>
        <p:nvCxnSpPr>
          <p:cNvPr id="8" name="Straight Arrow Connector 7"/>
          <p:cNvCxnSpPr/>
          <p:nvPr/>
        </p:nvCxnSpPr>
        <p:spPr bwMode="auto">
          <a:xfrm flipV="1">
            <a:off x="1828800" y="3429000"/>
            <a:ext cx="304800" cy="2286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bwMode="auto">
          <a:xfrm rot="16200000" flipH="1">
            <a:off x="1981200" y="4114800"/>
            <a:ext cx="228600" cy="762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bwMode="auto">
          <a:xfrm rot="16200000" flipH="1">
            <a:off x="1485900" y="4457700"/>
            <a:ext cx="1066800" cy="3810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bwMode="auto">
          <a:xfrm rot="16200000" flipH="1">
            <a:off x="723900" y="4762500"/>
            <a:ext cx="2057400" cy="7620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bwMode="auto">
          <a:xfrm rot="10800000" flipV="1">
            <a:off x="3124200" y="2057400"/>
            <a:ext cx="2743200" cy="5334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bwMode="auto">
          <a:xfrm rot="10800000" flipV="1">
            <a:off x="4191000" y="2438400"/>
            <a:ext cx="1295400" cy="2286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bwMode="auto">
          <a:xfrm rot="10800000" flipV="1">
            <a:off x="5334000" y="2514600"/>
            <a:ext cx="685800" cy="2286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bwMode="auto">
          <a:xfrm rot="5400000">
            <a:off x="6400800" y="2514600"/>
            <a:ext cx="228600" cy="2286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bwMode="auto">
          <a:xfrm rot="16200000" flipV="1">
            <a:off x="6934200" y="5334000"/>
            <a:ext cx="762000" cy="1524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1"/>
          <p:cNvSpPr>
            <a:spLocks noGrp="1"/>
          </p:cNvSpPr>
          <p:nvPr>
            <p:ph idx="1"/>
          </p:nvPr>
        </p:nvSpPr>
        <p:spPr/>
        <p:txBody>
          <a:bodyPr/>
          <a:lstStyle/>
          <a:p>
            <a:pPr marL="622300" indent="-514350">
              <a:buFont typeface="Lucida Sans Unicode" panose="020B0602030504020204" pitchFamily="34" charset="0"/>
              <a:buAutoNum type="arabicPeriod"/>
            </a:pPr>
            <a:r>
              <a:rPr lang="en-US" altLang="en-US" smtClean="0"/>
              <a:t>Figure out the codon you want to use. They are always 3 letters from mRNA.</a:t>
            </a:r>
          </a:p>
          <a:p>
            <a:pPr marL="622300" indent="-514350">
              <a:buFont typeface="Lucida Sans Unicode" panose="020B0602030504020204" pitchFamily="34" charset="0"/>
              <a:buAutoNum type="arabicPeriod"/>
            </a:pPr>
            <a:r>
              <a:rPr lang="en-US" altLang="en-US" smtClean="0"/>
              <a:t>Find the first letter on the LEFT side.</a:t>
            </a:r>
          </a:p>
          <a:p>
            <a:pPr marL="622300" indent="-514350">
              <a:buFont typeface="Lucida Sans Unicode" panose="020B0602030504020204" pitchFamily="34" charset="0"/>
              <a:buAutoNum type="arabicPeriod"/>
            </a:pPr>
            <a:r>
              <a:rPr lang="en-US" altLang="en-US" smtClean="0"/>
              <a:t>Find the second letter on the TOP.</a:t>
            </a:r>
          </a:p>
          <a:p>
            <a:pPr marL="622300" indent="-514350">
              <a:buFont typeface="Lucida Sans Unicode" panose="020B0602030504020204" pitchFamily="34" charset="0"/>
              <a:buAutoNum type="arabicPeriod"/>
            </a:pPr>
            <a:r>
              <a:rPr lang="en-US" altLang="en-US" smtClean="0"/>
              <a:t>Find the third letter on the RIGHT side.</a:t>
            </a:r>
          </a:p>
          <a:p>
            <a:pPr marL="622300" indent="-514350">
              <a:buFont typeface="Lucida Sans Unicode" panose="020B0602030504020204" pitchFamily="34" charset="0"/>
              <a:buAutoNum type="arabicPeriod"/>
            </a:pPr>
            <a:endParaRPr lang="en-US" altLang="en-US" smtClean="0"/>
          </a:p>
          <a:p>
            <a:pPr marL="622300" indent="-514350">
              <a:buFont typeface="Wingdings 3" panose="05040102010807070707" pitchFamily="18" charset="2"/>
              <a:buNone/>
            </a:pPr>
            <a:r>
              <a:rPr lang="en-US" altLang="en-US" smtClean="0"/>
              <a:t>Hint: Left</a:t>
            </a:r>
            <a:r>
              <a:rPr lang="en-US" altLang="en-US" smtClean="0">
                <a:sym typeface="Wingdings" panose="05000000000000000000" pitchFamily="2" charset="2"/>
              </a:rPr>
              <a:t> Top  Right</a:t>
            </a:r>
            <a:endParaRPr lang="en-US" altLang="en-US" smtClean="0"/>
          </a:p>
        </p:txBody>
      </p:sp>
      <p:sp>
        <p:nvSpPr>
          <p:cNvPr id="3" name="Title 2"/>
          <p:cNvSpPr>
            <a:spLocks noGrp="1"/>
          </p:cNvSpPr>
          <p:nvPr>
            <p:ph type="title"/>
          </p:nvPr>
        </p:nvSpPr>
        <p:spPr/>
        <p:txBody>
          <a:bodyPr/>
          <a:lstStyle/>
          <a:p>
            <a:pPr>
              <a:defRPr/>
            </a:pPr>
            <a:r>
              <a:rPr lang="en-US" dirty="0" smtClean="0">
                <a:ea typeface="+mj-ea"/>
                <a:cs typeface="+mj-cs"/>
              </a:rPr>
              <a:t>How to use a </a:t>
            </a:r>
            <a:r>
              <a:rPr lang="en-US" dirty="0" err="1" smtClean="0">
                <a:ea typeface="+mj-ea"/>
                <a:cs typeface="+mj-cs"/>
              </a:rPr>
              <a:t>Codon</a:t>
            </a:r>
            <a:r>
              <a:rPr lang="en-US" dirty="0" smtClean="0">
                <a:ea typeface="+mj-ea"/>
                <a:cs typeface="+mj-cs"/>
              </a:rPr>
              <a:t> chart. </a:t>
            </a:r>
            <a:endParaRPr lang="en-US" dirty="0">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idx="1"/>
          </p:nvPr>
        </p:nvSpPr>
        <p:spPr>
          <a:xfrm>
            <a:off x="457200" y="304800"/>
            <a:ext cx="8229600" cy="5826125"/>
          </a:xfrm>
        </p:spPr>
        <p:txBody>
          <a:bodyPr/>
          <a:lstStyle/>
          <a:p>
            <a:pPr eaLnBrk="1" hangingPunct="1"/>
            <a:r>
              <a:rPr lang="en-US" altLang="en-US" sz="3200" smtClean="0"/>
              <a:t>Scientist figured out the codes for the 20 amino acids that make up proteins! We can use this chart to decode RNA.</a:t>
            </a:r>
          </a:p>
          <a:p>
            <a:pPr eaLnBrk="1" hangingPunct="1">
              <a:buFontTx/>
              <a:buNone/>
            </a:pPr>
            <a:endParaRPr lang="en-US" altLang="en-US" smtClean="0"/>
          </a:p>
        </p:txBody>
      </p:sp>
      <p:pic>
        <p:nvPicPr>
          <p:cNvPr id="44034" name="Picture 3"/>
          <p:cNvPicPr>
            <a:picLocks noChangeAspect="1" noChangeArrowheads="1"/>
          </p:cNvPicPr>
          <p:nvPr/>
        </p:nvPicPr>
        <p:blipFill>
          <a:blip r:embed="rId2">
            <a:extLst>
              <a:ext uri="{28A0092B-C50C-407E-A947-70E740481C1C}">
                <a14:useLocalDpi xmlns:a14="http://schemas.microsoft.com/office/drawing/2010/main" val="0"/>
              </a:ext>
            </a:extLst>
          </a:blip>
          <a:srcRect b="6136"/>
          <a:stretch>
            <a:fillRect/>
          </a:stretch>
        </p:blipFill>
        <p:spPr bwMode="auto">
          <a:xfrm>
            <a:off x="1143000" y="1905000"/>
            <a:ext cx="7086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3"/>
          <p:cNvSpPr txBox="1">
            <a:spLocks noChangeArrowheads="1"/>
          </p:cNvSpPr>
          <p:nvPr/>
        </p:nvSpPr>
        <p:spPr bwMode="auto">
          <a:xfrm>
            <a:off x="762000" y="3429000"/>
            <a:ext cx="167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algn="ctr" eaLnBrk="1" hangingPunct="1"/>
            <a:r>
              <a:rPr lang="en-US" altLang="en-US" sz="2000"/>
              <a:t>1</a:t>
            </a:r>
            <a:r>
              <a:rPr lang="en-US" altLang="en-US" sz="2000" baseline="30000"/>
              <a:t>st</a:t>
            </a:r>
            <a:r>
              <a:rPr lang="en-US" altLang="en-US" sz="2000"/>
              <a:t> Nucleotide</a:t>
            </a:r>
          </a:p>
        </p:txBody>
      </p:sp>
      <p:sp>
        <p:nvSpPr>
          <p:cNvPr id="44036" name="TextBox 4"/>
          <p:cNvSpPr txBox="1">
            <a:spLocks noChangeArrowheads="1"/>
          </p:cNvSpPr>
          <p:nvPr/>
        </p:nvSpPr>
        <p:spPr bwMode="auto">
          <a:xfrm>
            <a:off x="5334000" y="1882775"/>
            <a:ext cx="167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algn="ctr" eaLnBrk="1" hangingPunct="1"/>
            <a:r>
              <a:rPr lang="en-US" altLang="en-US" sz="2000"/>
              <a:t>2</a:t>
            </a:r>
            <a:r>
              <a:rPr lang="en-US" altLang="en-US" sz="2000" baseline="30000"/>
              <a:t>nd</a:t>
            </a:r>
            <a:r>
              <a:rPr lang="en-US" altLang="en-US" sz="2000"/>
              <a:t> Nucleotide</a:t>
            </a:r>
          </a:p>
        </p:txBody>
      </p:sp>
      <p:sp>
        <p:nvSpPr>
          <p:cNvPr id="44037" name="TextBox 5"/>
          <p:cNvSpPr txBox="1">
            <a:spLocks noChangeArrowheads="1"/>
          </p:cNvSpPr>
          <p:nvPr/>
        </p:nvSpPr>
        <p:spPr bwMode="auto">
          <a:xfrm>
            <a:off x="6858000" y="5464175"/>
            <a:ext cx="167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algn="ctr" eaLnBrk="1" hangingPunct="1"/>
            <a:r>
              <a:rPr lang="en-US" altLang="en-US" sz="2000"/>
              <a:t>3</a:t>
            </a:r>
            <a:r>
              <a:rPr lang="en-US" altLang="en-US" sz="2000" baseline="30000"/>
              <a:t>rd</a:t>
            </a:r>
            <a:r>
              <a:rPr lang="en-US" altLang="en-US" sz="2000"/>
              <a:t> Nucleotide</a:t>
            </a:r>
          </a:p>
        </p:txBody>
      </p:sp>
      <p:cxnSp>
        <p:nvCxnSpPr>
          <p:cNvPr id="8" name="Straight Arrow Connector 7"/>
          <p:cNvCxnSpPr/>
          <p:nvPr/>
        </p:nvCxnSpPr>
        <p:spPr bwMode="auto">
          <a:xfrm flipV="1">
            <a:off x="1828800" y="3429000"/>
            <a:ext cx="304800" cy="2286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bwMode="auto">
          <a:xfrm rot="16200000" flipH="1">
            <a:off x="1981200" y="4114800"/>
            <a:ext cx="228600" cy="762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bwMode="auto">
          <a:xfrm rot="16200000" flipH="1">
            <a:off x="1485900" y="4457700"/>
            <a:ext cx="1066800" cy="3810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bwMode="auto">
          <a:xfrm rot="16200000" flipH="1">
            <a:off x="723900" y="4762500"/>
            <a:ext cx="2057400" cy="7620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bwMode="auto">
          <a:xfrm rot="10800000" flipV="1">
            <a:off x="3124200" y="2057400"/>
            <a:ext cx="2743200" cy="5334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bwMode="auto">
          <a:xfrm rot="10800000" flipV="1">
            <a:off x="4191000" y="2438400"/>
            <a:ext cx="1295400" cy="2286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bwMode="auto">
          <a:xfrm rot="10800000" flipV="1">
            <a:off x="5334000" y="2514600"/>
            <a:ext cx="685800" cy="2286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bwMode="auto">
          <a:xfrm rot="5400000">
            <a:off x="6400800" y="2514600"/>
            <a:ext cx="228600" cy="2286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bwMode="auto">
          <a:xfrm rot="16200000" flipV="1">
            <a:off x="6934200" y="5334000"/>
            <a:ext cx="762000" cy="1524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noChangeArrowheads="1"/>
          </p:cNvSpPr>
          <p:nvPr>
            <p:ph idx="1"/>
          </p:nvPr>
        </p:nvSpPr>
        <p:spPr>
          <a:xfrm>
            <a:off x="0" y="1143000"/>
            <a:ext cx="9144000" cy="5064125"/>
          </a:xfrm>
        </p:spPr>
        <p:txBody>
          <a:bodyPr/>
          <a:lstStyle/>
          <a:p>
            <a:pPr eaLnBrk="1" hangingPunct="1">
              <a:lnSpc>
                <a:spcPct val="80000"/>
              </a:lnSpc>
            </a:pPr>
            <a:r>
              <a:rPr lang="en-US" altLang="en-US" sz="1900" smtClean="0"/>
              <a:t>-</a:t>
            </a:r>
            <a:r>
              <a:rPr lang="en-US" altLang="en-US" sz="3000" smtClean="0"/>
              <a:t>Let</a:t>
            </a:r>
            <a:r>
              <a:rPr lang="ja-JP" altLang="en-US" sz="3000" smtClean="0"/>
              <a:t>’</a:t>
            </a:r>
            <a:r>
              <a:rPr lang="en-US" altLang="ja-JP" sz="3000" smtClean="0"/>
              <a:t>s practice translation!  I</a:t>
            </a:r>
            <a:r>
              <a:rPr lang="ja-JP" altLang="en-US" sz="3000" smtClean="0"/>
              <a:t>’</a:t>
            </a:r>
            <a:r>
              <a:rPr lang="en-US" altLang="ja-JP" sz="3000" smtClean="0"/>
              <a:t>ll give you the mRNA strand, and you figure out what amino acids it codes for.  </a:t>
            </a:r>
            <a:r>
              <a:rPr lang="en-US" altLang="ja-JP" sz="3000" b="1" smtClean="0"/>
              <a:t>(Remember, 3 nucleotides=1 amino acid)</a:t>
            </a:r>
          </a:p>
          <a:p>
            <a:pPr eaLnBrk="1" hangingPunct="1">
              <a:lnSpc>
                <a:spcPct val="80000"/>
              </a:lnSpc>
              <a:buFontTx/>
              <a:buNone/>
            </a:pPr>
            <a:endParaRPr lang="en-US" altLang="en-US" sz="3000" b="1" smtClean="0"/>
          </a:p>
          <a:p>
            <a:pPr eaLnBrk="1" hangingPunct="1">
              <a:lnSpc>
                <a:spcPct val="80000"/>
              </a:lnSpc>
              <a:buFontTx/>
              <a:buNone/>
            </a:pPr>
            <a:r>
              <a:rPr lang="en-US" altLang="en-US" sz="3000" b="1" smtClean="0"/>
              <a:t>     </a:t>
            </a:r>
            <a:r>
              <a:rPr lang="en-US" altLang="en-US" sz="2200" b="1" smtClean="0"/>
              <a:t>mRNA strand:   AUG   CCC   UUU  GAG   AAG   CGU   UAA</a:t>
            </a:r>
          </a:p>
          <a:p>
            <a:pPr eaLnBrk="1" hangingPunct="1">
              <a:lnSpc>
                <a:spcPct val="80000"/>
              </a:lnSpc>
              <a:buFontTx/>
              <a:buNone/>
            </a:pPr>
            <a:r>
              <a:rPr lang="en-US" altLang="en-US" sz="2200" b="1" smtClean="0"/>
              <a:t>amino acid chain:  ex: </a:t>
            </a:r>
            <a:r>
              <a:rPr lang="en-US" altLang="en-US" sz="2200" smtClean="0"/>
              <a:t>methionine-histidine</a:t>
            </a:r>
          </a:p>
          <a:p>
            <a:pPr eaLnBrk="1" hangingPunct="1">
              <a:lnSpc>
                <a:spcPct val="80000"/>
              </a:lnSpc>
              <a:buFontTx/>
              <a:buNone/>
            </a:pPr>
            <a:endParaRPr lang="en-US" altLang="en-US" sz="2200" smtClean="0"/>
          </a:p>
          <a:p>
            <a:pPr eaLnBrk="1" hangingPunct="1">
              <a:lnSpc>
                <a:spcPct val="80000"/>
              </a:lnSpc>
              <a:buFontTx/>
              <a:buNone/>
            </a:pPr>
            <a:r>
              <a:rPr lang="en-US" altLang="en-US" sz="2200" b="1" smtClean="0"/>
              <a:t>      mRNA strand:  AUG  GGG  UGG  AGA  AGU  GUG  UGA</a:t>
            </a:r>
          </a:p>
          <a:p>
            <a:pPr eaLnBrk="1" hangingPunct="1">
              <a:lnSpc>
                <a:spcPct val="80000"/>
              </a:lnSpc>
              <a:buFontTx/>
              <a:buNone/>
            </a:pPr>
            <a:r>
              <a:rPr lang="en-US" altLang="en-US" sz="2200" b="1" smtClean="0"/>
              <a:t>amino acid chain:</a:t>
            </a:r>
          </a:p>
          <a:p>
            <a:pPr eaLnBrk="1" hangingPunct="1">
              <a:lnSpc>
                <a:spcPct val="80000"/>
              </a:lnSpc>
              <a:buFontTx/>
              <a:buNone/>
            </a:pPr>
            <a:endParaRPr lang="en-US" altLang="en-US" sz="2200" smtClean="0"/>
          </a:p>
          <a:p>
            <a:pPr eaLnBrk="1" hangingPunct="1">
              <a:lnSpc>
                <a:spcPct val="80000"/>
              </a:lnSpc>
              <a:buFontTx/>
              <a:buNone/>
            </a:pPr>
            <a:r>
              <a:rPr lang="en-US" altLang="en-US" sz="2200" b="1" smtClean="0"/>
              <a:t>      mRNA strand:  AUG AGU AAC CCA UAA</a:t>
            </a:r>
          </a:p>
          <a:p>
            <a:pPr eaLnBrk="1" hangingPunct="1">
              <a:lnSpc>
                <a:spcPct val="80000"/>
              </a:lnSpc>
              <a:buFontTx/>
              <a:buNone/>
            </a:pPr>
            <a:r>
              <a:rPr lang="en-US" altLang="en-US" sz="2200" b="1" smtClean="0"/>
              <a:t>amino acid chain:</a:t>
            </a:r>
          </a:p>
        </p:txBody>
      </p:sp>
      <p:sp>
        <p:nvSpPr>
          <p:cNvPr id="22530" name="Rectangle 2"/>
          <p:cNvSpPr>
            <a:spLocks noGrp="1" noChangeArrowheads="1"/>
          </p:cNvSpPr>
          <p:nvPr>
            <p:ph type="title"/>
          </p:nvPr>
        </p:nvSpPr>
        <p:spPr/>
        <p:txBody>
          <a:bodyPr/>
          <a:lstStyle/>
          <a:p>
            <a:pPr eaLnBrk="1" fontAlgn="auto" hangingPunct="1">
              <a:spcAft>
                <a:spcPts val="0"/>
              </a:spcAft>
              <a:defRPr/>
            </a:pPr>
            <a:r>
              <a:rPr lang="en-US" u="sng" dirty="0" smtClean="0">
                <a:ea typeface="+mj-ea"/>
                <a:cs typeface="+mj-cs"/>
              </a:rPr>
              <a:t>Translation Practice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8"/>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algn="ctr" eaLnBrk="1" hangingPunct="1">
              <a:spcBef>
                <a:spcPct val="0"/>
              </a:spcBef>
            </a:pPr>
            <a:r>
              <a:rPr lang="en-US" altLang="en-US" sz="4400" b="0">
                <a:solidFill>
                  <a:schemeClr val="tx1"/>
                </a:solidFill>
              </a:rPr>
              <a:t>Translation Practice</a:t>
            </a:r>
          </a:p>
        </p:txBody>
      </p:sp>
      <p:sp>
        <p:nvSpPr>
          <p:cNvPr id="46082" name="Rectangle 9"/>
          <p:cNvSpPr>
            <a:spLocks noChangeArrowheads="1"/>
          </p:cNvSpPr>
          <p:nvPr/>
        </p:nvSpPr>
        <p:spPr bwMode="auto">
          <a:xfrm>
            <a:off x="228600" y="1143000"/>
            <a:ext cx="86868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spcBef>
                <a:spcPct val="20000"/>
              </a:spcBef>
            </a:pPr>
            <a:r>
              <a:rPr lang="en-US" altLang="en-US" sz="2000">
                <a:solidFill>
                  <a:schemeClr val="tx1"/>
                </a:solidFill>
              </a:rPr>
              <a:t>     mRNA strand:  AUG  CCC   UUU    GAG   AAG   CGU   UAA</a:t>
            </a:r>
          </a:p>
          <a:p>
            <a:pPr eaLnBrk="1" hangingPunct="1">
              <a:spcBef>
                <a:spcPct val="20000"/>
              </a:spcBef>
            </a:pPr>
            <a:r>
              <a:rPr lang="en-US" altLang="en-US" sz="2000">
                <a:solidFill>
                  <a:schemeClr val="tx1"/>
                </a:solidFill>
              </a:rPr>
              <a:t>amino acid chain: </a:t>
            </a:r>
            <a:r>
              <a:rPr lang="en-US" altLang="en-US" sz="2000" b="0">
                <a:solidFill>
                  <a:schemeClr val="tx1"/>
                </a:solidFill>
              </a:rPr>
              <a:t>methionine–histidine–phenylalanine–glutamate–lysine-arginine-stop</a:t>
            </a:r>
          </a:p>
          <a:p>
            <a:pPr eaLnBrk="1" hangingPunct="1">
              <a:spcBef>
                <a:spcPct val="20000"/>
              </a:spcBef>
            </a:pPr>
            <a:endParaRPr lang="en-US" altLang="en-US" sz="2000" b="0">
              <a:solidFill>
                <a:schemeClr val="tx1"/>
              </a:solidFill>
            </a:endParaRPr>
          </a:p>
          <a:p>
            <a:pPr eaLnBrk="1" hangingPunct="1">
              <a:spcBef>
                <a:spcPct val="20000"/>
              </a:spcBef>
            </a:pPr>
            <a:r>
              <a:rPr lang="en-US" altLang="en-US" sz="2000">
                <a:solidFill>
                  <a:schemeClr val="tx1"/>
                </a:solidFill>
              </a:rPr>
              <a:t>      mRNA strand:  AUG  GGG  UGG  AGA  AGU  GUG  UGA</a:t>
            </a:r>
          </a:p>
          <a:p>
            <a:pPr eaLnBrk="1" hangingPunct="1">
              <a:spcBef>
                <a:spcPct val="20000"/>
              </a:spcBef>
            </a:pPr>
            <a:r>
              <a:rPr lang="en-US" altLang="en-US" sz="2000">
                <a:solidFill>
                  <a:schemeClr val="tx1"/>
                </a:solidFill>
              </a:rPr>
              <a:t>amino acid chain: </a:t>
            </a:r>
            <a:r>
              <a:rPr lang="en-US" altLang="en-US" sz="2000" b="0">
                <a:solidFill>
                  <a:schemeClr val="tx1"/>
                </a:solidFill>
              </a:rPr>
              <a:t>methionine-glycine-tryptophan-arginine-valine-stop</a:t>
            </a:r>
            <a:endParaRPr lang="en-US" altLang="en-US" sz="2000">
              <a:solidFill>
                <a:schemeClr val="tx1"/>
              </a:solidFill>
            </a:endParaRPr>
          </a:p>
          <a:p>
            <a:pPr eaLnBrk="1" hangingPunct="1">
              <a:spcBef>
                <a:spcPct val="20000"/>
              </a:spcBef>
            </a:pPr>
            <a:endParaRPr lang="en-US" altLang="en-US" sz="2000" b="0">
              <a:solidFill>
                <a:schemeClr val="tx1"/>
              </a:solidFill>
            </a:endParaRPr>
          </a:p>
          <a:p>
            <a:pPr eaLnBrk="1" hangingPunct="1">
              <a:spcBef>
                <a:spcPct val="20000"/>
              </a:spcBef>
            </a:pPr>
            <a:r>
              <a:rPr lang="en-US" altLang="en-US" sz="2000">
                <a:solidFill>
                  <a:schemeClr val="tx1"/>
                </a:solidFill>
              </a:rPr>
              <a:t>      mRNA strand:  AUG AGU AAC CCA UAA</a:t>
            </a:r>
          </a:p>
          <a:p>
            <a:pPr eaLnBrk="1" hangingPunct="1">
              <a:spcBef>
                <a:spcPct val="20000"/>
              </a:spcBef>
            </a:pPr>
            <a:r>
              <a:rPr lang="en-US" altLang="en-US" sz="2000">
                <a:solidFill>
                  <a:schemeClr val="tx1"/>
                </a:solidFill>
              </a:rPr>
              <a:t>amino acid chain:  </a:t>
            </a:r>
            <a:r>
              <a:rPr lang="en-US" altLang="en-US" sz="2000" b="0">
                <a:solidFill>
                  <a:schemeClr val="tx1"/>
                </a:solidFill>
              </a:rPr>
              <a:t>met   ser   asp    pro  stop</a:t>
            </a:r>
            <a:endParaRPr lang="en-US" altLang="en-US" sz="200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p:cNvSpPr>
            <a:spLocks noGrp="1"/>
          </p:cNvSpPr>
          <p:nvPr>
            <p:ph idx="1"/>
          </p:nvPr>
        </p:nvSpPr>
        <p:spPr/>
        <p:txBody>
          <a:bodyPr/>
          <a:lstStyle/>
          <a:p>
            <a:r>
              <a:rPr lang="en-US" altLang="en-US" smtClean="0"/>
              <a:t>What processes does 1, 2, 3, 4, and 5 stand for?</a:t>
            </a:r>
          </a:p>
          <a:p>
            <a:r>
              <a:rPr lang="en-US" altLang="en-US" smtClean="0"/>
              <a:t>What is this diagram showing?</a:t>
            </a:r>
          </a:p>
          <a:p>
            <a:endParaRPr lang="en-US" altLang="en-US" smtClean="0"/>
          </a:p>
        </p:txBody>
      </p:sp>
      <p:sp>
        <p:nvSpPr>
          <p:cNvPr id="3" name="Title 2"/>
          <p:cNvSpPr>
            <a:spLocks noGrp="1"/>
          </p:cNvSpPr>
          <p:nvPr>
            <p:ph type="title"/>
          </p:nvPr>
        </p:nvSpPr>
        <p:spPr/>
        <p:txBody>
          <a:bodyPr/>
          <a:lstStyle/>
          <a:p>
            <a:pPr>
              <a:defRPr/>
            </a:pPr>
            <a:r>
              <a:rPr lang="en-US" dirty="0" smtClean="0">
                <a:ea typeface="+mj-ea"/>
                <a:cs typeface="+mj-cs"/>
              </a:rPr>
              <a:t>Diagram Practice</a:t>
            </a:r>
            <a:endParaRPr lang="en-US" dirty="0">
              <a:ea typeface="+mj-ea"/>
              <a:cs typeface="+mj-cs"/>
            </a:endParaRPr>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95600"/>
            <a:ext cx="5638800"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Work in your lab groups to complete as much of the worksheet as you can</a:t>
            </a:r>
          </a:p>
          <a:p>
            <a:r>
              <a:rPr lang="en-US" dirty="0" smtClean="0"/>
              <a:t>We will review the questions in 20 minutes</a:t>
            </a:r>
            <a:endParaRPr lang="en-US" dirty="0"/>
          </a:p>
        </p:txBody>
      </p:sp>
      <p:sp>
        <p:nvSpPr>
          <p:cNvPr id="3" name="Title 2"/>
          <p:cNvSpPr>
            <a:spLocks noGrp="1"/>
          </p:cNvSpPr>
          <p:nvPr>
            <p:ph type="title"/>
          </p:nvPr>
        </p:nvSpPr>
        <p:spPr/>
        <p:txBody>
          <a:bodyPr/>
          <a:lstStyle/>
          <a:p>
            <a:r>
              <a:rPr lang="en-US" dirty="0" smtClean="0"/>
              <a:t>Practice Time!</a:t>
            </a:r>
            <a:endParaRPr lang="en-US" dirty="0"/>
          </a:p>
        </p:txBody>
      </p:sp>
    </p:spTree>
    <p:extLst>
      <p:ext uri="{BB962C8B-B14F-4D97-AF65-F5344CB8AC3E}">
        <p14:creationId xmlns:p14="http://schemas.microsoft.com/office/powerpoint/2010/main" val="2659215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a:hlinkClick r:id="rId2"/>
              </a:rPr>
              <a:t>https://</a:t>
            </a:r>
            <a:r>
              <a:rPr lang="en-US" u="sng" dirty="0" smtClean="0">
                <a:hlinkClick r:id="rId2"/>
              </a:rPr>
              <a:t>www.youtube.com/watch?v=h5mJbP23Buo</a:t>
            </a:r>
            <a:endParaRPr lang="en-US" u="sng" dirty="0" smtClean="0"/>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735795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Silently and independently complete your exit ticket</a:t>
            </a:r>
            <a:endParaRPr lang="en-US" dirty="0"/>
          </a:p>
        </p:txBody>
      </p:sp>
      <p:sp>
        <p:nvSpPr>
          <p:cNvPr id="3" name="Title 2"/>
          <p:cNvSpPr>
            <a:spLocks noGrp="1"/>
          </p:cNvSpPr>
          <p:nvPr>
            <p:ph type="title"/>
          </p:nvPr>
        </p:nvSpPr>
        <p:spPr/>
        <p:txBody>
          <a:bodyPr/>
          <a:lstStyle/>
          <a:p>
            <a:r>
              <a:rPr lang="en-US" dirty="0" smtClean="0"/>
              <a:t>Exit Ticket </a:t>
            </a:r>
            <a:endParaRPr lang="en-US" dirty="0"/>
          </a:p>
        </p:txBody>
      </p:sp>
    </p:spTree>
    <p:extLst>
      <p:ext uri="{BB962C8B-B14F-4D97-AF65-F5344CB8AC3E}">
        <p14:creationId xmlns:p14="http://schemas.microsoft.com/office/powerpoint/2010/main" val="4062293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Worksheet is due next class</a:t>
            </a:r>
          </a:p>
          <a:p>
            <a:r>
              <a:rPr lang="en-US" dirty="0" smtClean="0"/>
              <a:t>Study for quiz on DNA replication and protein synthesis in one week</a:t>
            </a:r>
            <a:endParaRPr lang="en-US" dirty="0"/>
          </a:p>
        </p:txBody>
      </p:sp>
      <p:sp>
        <p:nvSpPr>
          <p:cNvPr id="3" name="Title 2"/>
          <p:cNvSpPr>
            <a:spLocks noGrp="1"/>
          </p:cNvSpPr>
          <p:nvPr>
            <p:ph type="title"/>
          </p:nvPr>
        </p:nvSpPr>
        <p:spPr/>
        <p:txBody>
          <a:bodyPr/>
          <a:lstStyle/>
          <a:p>
            <a:r>
              <a:rPr lang="en-US" dirty="0" smtClean="0"/>
              <a:t>Home Learning</a:t>
            </a:r>
            <a:endParaRPr lang="en-US" dirty="0"/>
          </a:p>
        </p:txBody>
      </p:sp>
    </p:spTree>
    <p:extLst>
      <p:ext uri="{BB962C8B-B14F-4D97-AF65-F5344CB8AC3E}">
        <p14:creationId xmlns:p14="http://schemas.microsoft.com/office/powerpoint/2010/main" val="586719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Day 2</a:t>
            </a:r>
            <a:endParaRPr lang="en-US" dirty="0"/>
          </a:p>
        </p:txBody>
      </p:sp>
    </p:spTree>
    <p:extLst>
      <p:ext uri="{BB962C8B-B14F-4D97-AF65-F5344CB8AC3E}">
        <p14:creationId xmlns:p14="http://schemas.microsoft.com/office/powerpoint/2010/main" val="1260661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sz="3600" dirty="0"/>
              <a:t>Large bodies of water, such as lakes and oceans, do not quickly fluctuate in temperature. What is the reason for this phenomenon?</a:t>
            </a:r>
          </a:p>
          <a:p>
            <a:pPr marL="109537" indent="0">
              <a:buNone/>
            </a:pPr>
            <a:r>
              <a:rPr lang="en-US" sz="3600" b="1" dirty="0"/>
              <a:t>A. Water is an acid.</a:t>
            </a:r>
            <a:endParaRPr lang="en-US" sz="3600" dirty="0"/>
          </a:p>
          <a:p>
            <a:pPr marL="109537" indent="0">
              <a:buNone/>
            </a:pPr>
            <a:r>
              <a:rPr lang="en-US" sz="3600" b="1" dirty="0"/>
              <a:t>B. Water is a versatile solvent.</a:t>
            </a:r>
            <a:endParaRPr lang="en-US" sz="3600" dirty="0"/>
          </a:p>
          <a:p>
            <a:pPr marL="109537" indent="0">
              <a:buNone/>
            </a:pPr>
            <a:r>
              <a:rPr lang="en-US" sz="3600" b="1" dirty="0"/>
              <a:t>C. Water has a high heat capacity.</a:t>
            </a:r>
            <a:endParaRPr lang="en-US" sz="3600" dirty="0"/>
          </a:p>
          <a:p>
            <a:pPr marL="109537" indent="0">
              <a:buNone/>
            </a:pPr>
            <a:r>
              <a:rPr lang="en-US" sz="3600" b="1" dirty="0"/>
              <a:t>D. Water acts as a buffer.</a:t>
            </a:r>
            <a:endParaRPr lang="en-US" sz="3600" dirty="0"/>
          </a:p>
          <a:p>
            <a:pPr marL="109537" indent="0">
              <a:buNone/>
            </a:pPr>
            <a:endParaRPr lang="en-US" sz="3600" dirty="0"/>
          </a:p>
        </p:txBody>
      </p:sp>
      <p:sp>
        <p:nvSpPr>
          <p:cNvPr id="3" name="Title 2"/>
          <p:cNvSpPr>
            <a:spLocks noGrp="1"/>
          </p:cNvSpPr>
          <p:nvPr>
            <p:ph type="title"/>
          </p:nvPr>
        </p:nvSpPr>
        <p:spPr/>
        <p:txBody>
          <a:bodyPr/>
          <a:lstStyle/>
          <a:p>
            <a:r>
              <a:rPr lang="en-US" dirty="0" smtClean="0"/>
              <a:t>Bell ringer- complete on page</a:t>
            </a:r>
            <a:endParaRPr lang="en-US" dirty="0"/>
          </a:p>
        </p:txBody>
      </p:sp>
    </p:spTree>
    <p:extLst>
      <p:ext uri="{BB962C8B-B14F-4D97-AF65-F5344CB8AC3E}">
        <p14:creationId xmlns:p14="http://schemas.microsoft.com/office/powerpoint/2010/main" val="2697846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a:hlinkClick r:id="rId2"/>
              </a:rPr>
              <a:t>https://</a:t>
            </a:r>
            <a:r>
              <a:rPr lang="en-US" u="sng" dirty="0" smtClean="0">
                <a:hlinkClick r:id="rId2"/>
              </a:rPr>
              <a:t>www.youtube.com/watch?v=gG7uCskUOrA</a:t>
            </a:r>
            <a:endParaRPr lang="en-US" u="sng" dirty="0" smtClean="0"/>
          </a:p>
          <a:p>
            <a:endParaRPr lang="en-US" dirty="0"/>
          </a:p>
        </p:txBody>
      </p:sp>
      <p:sp>
        <p:nvSpPr>
          <p:cNvPr id="3" name="Title 2"/>
          <p:cNvSpPr>
            <a:spLocks noGrp="1"/>
          </p:cNvSpPr>
          <p:nvPr>
            <p:ph type="title"/>
          </p:nvPr>
        </p:nvSpPr>
        <p:spPr/>
        <p:txBody>
          <a:bodyPr/>
          <a:lstStyle/>
          <a:p>
            <a:r>
              <a:rPr lang="en-US" dirty="0" smtClean="0"/>
              <a:t>Take notes!</a:t>
            </a:r>
            <a:endParaRPr lang="en-US" dirty="0"/>
          </a:p>
        </p:txBody>
      </p:sp>
    </p:spTree>
    <p:extLst>
      <p:ext uri="{BB962C8B-B14F-4D97-AF65-F5344CB8AC3E}">
        <p14:creationId xmlns:p14="http://schemas.microsoft.com/office/powerpoint/2010/main" val="4098377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Work with your normal lab group</a:t>
            </a:r>
          </a:p>
          <a:p>
            <a:r>
              <a:rPr lang="en-US" dirty="0" smtClean="0"/>
              <a:t>The “nucleus” is the lab side of the classroom</a:t>
            </a:r>
          </a:p>
          <a:p>
            <a:r>
              <a:rPr lang="en-US" dirty="0" smtClean="0"/>
              <a:t>When you think you are done, make sure you answered all the post lab questions and cleaned up your area. Remember, if I have to clean up after you, you will get points taken off!</a:t>
            </a:r>
            <a:endParaRPr lang="en-US" dirty="0"/>
          </a:p>
        </p:txBody>
      </p:sp>
      <p:sp>
        <p:nvSpPr>
          <p:cNvPr id="3" name="Title 2"/>
          <p:cNvSpPr>
            <a:spLocks noGrp="1"/>
          </p:cNvSpPr>
          <p:nvPr>
            <p:ph type="title"/>
          </p:nvPr>
        </p:nvSpPr>
        <p:spPr/>
        <p:txBody>
          <a:bodyPr/>
          <a:lstStyle/>
          <a:p>
            <a:r>
              <a:rPr lang="en-US" dirty="0" smtClean="0"/>
              <a:t>Lab Instructions</a:t>
            </a:r>
            <a:endParaRPr lang="en-US" dirty="0"/>
          </a:p>
        </p:txBody>
      </p:sp>
    </p:spTree>
    <p:extLst>
      <p:ext uri="{BB962C8B-B14F-4D97-AF65-F5344CB8AC3E}">
        <p14:creationId xmlns:p14="http://schemas.microsoft.com/office/powerpoint/2010/main" val="3150411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Silently and independently complete your exit ticket</a:t>
            </a:r>
            <a:endParaRPr lang="en-US" dirty="0"/>
          </a:p>
        </p:txBody>
      </p:sp>
      <p:sp>
        <p:nvSpPr>
          <p:cNvPr id="3" name="Title 2"/>
          <p:cNvSpPr>
            <a:spLocks noGrp="1"/>
          </p:cNvSpPr>
          <p:nvPr>
            <p:ph type="title"/>
          </p:nvPr>
        </p:nvSpPr>
        <p:spPr/>
        <p:txBody>
          <a:bodyPr/>
          <a:lstStyle/>
          <a:p>
            <a:r>
              <a:rPr lang="en-US" dirty="0" smtClean="0"/>
              <a:t>Exit Ticket </a:t>
            </a:r>
            <a:endParaRPr lang="en-US" dirty="0"/>
          </a:p>
        </p:txBody>
      </p:sp>
    </p:spTree>
    <p:extLst>
      <p:ext uri="{BB962C8B-B14F-4D97-AF65-F5344CB8AC3E}">
        <p14:creationId xmlns:p14="http://schemas.microsoft.com/office/powerpoint/2010/main" val="1105571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Post lab questions are due next class</a:t>
            </a:r>
          </a:p>
          <a:p>
            <a:r>
              <a:rPr lang="en-US" dirty="0" smtClean="0"/>
              <a:t>Study for quiz in two class periods!</a:t>
            </a:r>
            <a:endParaRPr lang="en-US" dirty="0"/>
          </a:p>
        </p:txBody>
      </p:sp>
      <p:sp>
        <p:nvSpPr>
          <p:cNvPr id="3" name="Title 2"/>
          <p:cNvSpPr>
            <a:spLocks noGrp="1"/>
          </p:cNvSpPr>
          <p:nvPr>
            <p:ph type="title"/>
          </p:nvPr>
        </p:nvSpPr>
        <p:spPr/>
        <p:txBody>
          <a:bodyPr/>
          <a:lstStyle/>
          <a:p>
            <a:r>
              <a:rPr lang="en-US" dirty="0" smtClean="0"/>
              <a:t>Home Learning</a:t>
            </a:r>
            <a:endParaRPr lang="en-US" dirty="0"/>
          </a:p>
        </p:txBody>
      </p:sp>
    </p:spTree>
    <p:extLst>
      <p:ext uri="{BB962C8B-B14F-4D97-AF65-F5344CB8AC3E}">
        <p14:creationId xmlns:p14="http://schemas.microsoft.com/office/powerpoint/2010/main" val="1731953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Day 3</a:t>
            </a:r>
            <a:endParaRPr lang="en-US" dirty="0"/>
          </a:p>
        </p:txBody>
      </p:sp>
    </p:spTree>
    <p:extLst>
      <p:ext uri="{BB962C8B-B14F-4D97-AF65-F5344CB8AC3E}">
        <p14:creationId xmlns:p14="http://schemas.microsoft.com/office/powerpoint/2010/main" val="4061540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a:t>What will most likely happen if an appropriate enzyme is added to a chemical reaction? </a:t>
            </a:r>
          </a:p>
          <a:p>
            <a:pPr marL="109537" indent="0">
              <a:buNone/>
            </a:pPr>
            <a:r>
              <a:rPr lang="en-US" b="1" dirty="0"/>
              <a:t>A. The reaction rate will increase.</a:t>
            </a:r>
            <a:endParaRPr lang="en-US" dirty="0"/>
          </a:p>
          <a:p>
            <a:pPr marL="109537" indent="0">
              <a:buNone/>
            </a:pPr>
            <a:r>
              <a:rPr lang="en-US" b="1" dirty="0"/>
              <a:t>B. The equilibrium of the reaction will be maintained. </a:t>
            </a:r>
            <a:endParaRPr lang="en-US" dirty="0"/>
          </a:p>
          <a:p>
            <a:pPr marL="109537" indent="0">
              <a:buNone/>
            </a:pPr>
            <a:r>
              <a:rPr lang="en-US" b="1" dirty="0"/>
              <a:t>C. The reaction rate will decrease.</a:t>
            </a:r>
            <a:endParaRPr lang="en-US" dirty="0"/>
          </a:p>
          <a:p>
            <a:pPr marL="109537" indent="0">
              <a:buNone/>
            </a:pPr>
            <a:r>
              <a:rPr lang="en-US" b="1" dirty="0"/>
              <a:t>D. The reaction will stop.</a:t>
            </a:r>
            <a:endParaRPr lang="en-US" dirty="0"/>
          </a:p>
          <a:p>
            <a:pPr marL="109537" indent="0">
              <a:buNone/>
            </a:pPr>
            <a:endParaRPr lang="en-US" dirty="0"/>
          </a:p>
        </p:txBody>
      </p:sp>
      <p:sp>
        <p:nvSpPr>
          <p:cNvPr id="3" name="Title 2"/>
          <p:cNvSpPr>
            <a:spLocks noGrp="1"/>
          </p:cNvSpPr>
          <p:nvPr>
            <p:ph type="title"/>
          </p:nvPr>
        </p:nvSpPr>
        <p:spPr/>
        <p:txBody>
          <a:bodyPr/>
          <a:lstStyle/>
          <a:p>
            <a:r>
              <a:rPr lang="en-US" dirty="0" smtClean="0"/>
              <a:t>Bell ringer-complete on page</a:t>
            </a:r>
            <a:endParaRPr lang="en-US" dirty="0"/>
          </a:p>
        </p:txBody>
      </p:sp>
    </p:spTree>
    <p:extLst>
      <p:ext uri="{BB962C8B-B14F-4D97-AF65-F5344CB8AC3E}">
        <p14:creationId xmlns:p14="http://schemas.microsoft.com/office/powerpoint/2010/main" val="159195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1219200"/>
            <a:ext cx="8458200" cy="5029200"/>
          </a:xfrm>
        </p:spPr>
        <p:txBody>
          <a:bodyPr>
            <a:normAutofit fontScale="92500" lnSpcReduction="10000"/>
          </a:bodyPr>
          <a:lstStyle/>
          <a:p>
            <a:pPr marL="365760" indent="-256032" eaLnBrk="1" fontAlgn="auto" hangingPunct="1">
              <a:spcAft>
                <a:spcPts val="0"/>
              </a:spcAft>
              <a:buFont typeface="Wingdings 3"/>
              <a:buChar char=""/>
              <a:defRPr/>
            </a:pPr>
            <a:r>
              <a:rPr lang="en-US" dirty="0" smtClean="0">
                <a:ea typeface="+mn-ea"/>
                <a:cs typeface="+mn-cs"/>
              </a:rPr>
              <a:t>Use </a:t>
            </a:r>
            <a:r>
              <a:rPr lang="en-US" dirty="0" smtClean="0">
                <a:ea typeface="+mn-ea"/>
                <a:cs typeface="+mn-cs"/>
              </a:rPr>
              <a:t>the following decoder to decipher </a:t>
            </a:r>
            <a:r>
              <a:rPr lang="en-US" u="sng" dirty="0" smtClean="0">
                <a:ea typeface="+mn-ea"/>
                <a:cs typeface="+mn-cs"/>
              </a:rPr>
              <a:t>ONE </a:t>
            </a:r>
            <a:r>
              <a:rPr lang="en-US" dirty="0" smtClean="0">
                <a:ea typeface="+mn-ea"/>
                <a:cs typeface="+mn-cs"/>
              </a:rPr>
              <a:t>of the following codes at the top of page 54. </a:t>
            </a:r>
          </a:p>
          <a:p>
            <a:pPr marL="365760" indent="-256032" eaLnBrk="1" fontAlgn="auto" hangingPunct="1">
              <a:spcAft>
                <a:spcPts val="0"/>
              </a:spcAft>
              <a:buFont typeface="Wingdings 3"/>
              <a:buNone/>
              <a:defRPr/>
            </a:pPr>
            <a:r>
              <a:rPr lang="en-US" dirty="0" smtClean="0">
                <a:ea typeface="+mn-ea"/>
                <a:cs typeface="+mn-cs"/>
              </a:rPr>
              <a:t>				1) TCGGACTACCGA</a:t>
            </a:r>
          </a:p>
          <a:p>
            <a:pPr marL="365760" indent="-256032" eaLnBrk="1" fontAlgn="auto" hangingPunct="1">
              <a:spcAft>
                <a:spcPts val="0"/>
              </a:spcAft>
              <a:buFont typeface="Wingdings 3"/>
              <a:buNone/>
              <a:defRPr/>
            </a:pPr>
            <a:r>
              <a:rPr lang="en-US" dirty="0" smtClean="0">
                <a:ea typeface="+mn-ea"/>
                <a:cs typeface="+mn-cs"/>
              </a:rPr>
              <a:t>				2) AGCCTTTACGGG</a:t>
            </a:r>
          </a:p>
          <a:p>
            <a:pPr marL="365760" indent="-256032" eaLnBrk="1" fontAlgn="auto" hangingPunct="1">
              <a:spcAft>
                <a:spcPts val="0"/>
              </a:spcAft>
              <a:buFont typeface="Wingdings 3"/>
              <a:buNone/>
              <a:defRPr/>
            </a:pPr>
            <a:r>
              <a:rPr lang="en-US" dirty="0" smtClean="0">
                <a:ea typeface="+mn-ea"/>
                <a:cs typeface="+mn-cs"/>
              </a:rPr>
              <a:t>				3) CCATACACCCAT</a:t>
            </a:r>
          </a:p>
          <a:p>
            <a:pPr marL="365760" indent="-256032" eaLnBrk="1" fontAlgn="auto" hangingPunct="1">
              <a:spcAft>
                <a:spcPts val="0"/>
              </a:spcAft>
              <a:buFont typeface="Wingdings 3"/>
              <a:buChar char=""/>
              <a:defRPr/>
            </a:pPr>
            <a:endParaRPr lang="en-US" dirty="0" smtClean="0">
              <a:ea typeface="+mn-ea"/>
              <a:cs typeface="+mn-cs"/>
            </a:endParaRPr>
          </a:p>
          <a:p>
            <a:pPr marL="365760" indent="-256032" eaLnBrk="1" fontAlgn="auto" hangingPunct="1">
              <a:spcAft>
                <a:spcPts val="0"/>
              </a:spcAft>
              <a:buFont typeface="Wingdings 3"/>
              <a:buChar char=""/>
              <a:defRPr/>
            </a:pPr>
            <a:r>
              <a:rPr lang="en-US" dirty="0" smtClean="0">
                <a:ea typeface="+mn-ea"/>
                <a:cs typeface="+mn-cs"/>
              </a:rPr>
              <a:t>GAC = Christian		GGG = Best</a:t>
            </a:r>
          </a:p>
          <a:p>
            <a:pPr marL="365760" indent="-256032" eaLnBrk="1" fontAlgn="auto" hangingPunct="1">
              <a:spcAft>
                <a:spcPts val="0"/>
              </a:spcAft>
              <a:buFont typeface="Wingdings 3"/>
              <a:buChar char=""/>
              <a:defRPr/>
            </a:pPr>
            <a:r>
              <a:rPr lang="en-US" dirty="0" smtClean="0">
                <a:ea typeface="+mn-ea"/>
                <a:cs typeface="+mn-cs"/>
              </a:rPr>
              <a:t>CGA = Awesome		TAG = High</a:t>
            </a:r>
          </a:p>
          <a:p>
            <a:pPr marL="365760" indent="-256032" eaLnBrk="1" fontAlgn="auto" hangingPunct="1">
              <a:spcAft>
                <a:spcPts val="0"/>
              </a:spcAft>
              <a:buFont typeface="Wingdings 3"/>
              <a:buChar char=""/>
              <a:defRPr/>
            </a:pPr>
            <a:r>
              <a:rPr lang="en-US" dirty="0" smtClean="0">
                <a:ea typeface="+mn-ea"/>
                <a:cs typeface="+mn-cs"/>
              </a:rPr>
              <a:t>CAT = Cool			CTT = Wales</a:t>
            </a:r>
          </a:p>
          <a:p>
            <a:pPr marL="365760" indent="-256032" eaLnBrk="1" fontAlgn="auto" hangingPunct="1">
              <a:spcAft>
                <a:spcPts val="0"/>
              </a:spcAft>
              <a:buFont typeface="Wingdings 3"/>
              <a:buChar char=""/>
              <a:defRPr/>
            </a:pPr>
            <a:r>
              <a:rPr lang="en-US" dirty="0" smtClean="0">
                <a:ea typeface="+mn-ea"/>
                <a:cs typeface="+mn-cs"/>
              </a:rPr>
              <a:t>TCG = Texas			AGC =Lake </a:t>
            </a:r>
          </a:p>
          <a:p>
            <a:pPr marL="365760" indent="-256032" eaLnBrk="1" fontAlgn="auto" hangingPunct="1">
              <a:spcAft>
                <a:spcPts val="0"/>
              </a:spcAft>
              <a:buFont typeface="Wingdings 3"/>
              <a:buChar char=""/>
              <a:defRPr/>
            </a:pPr>
            <a:r>
              <a:rPr lang="en-US" dirty="0" smtClean="0">
                <a:ea typeface="+mn-ea"/>
                <a:cs typeface="+mn-cs"/>
              </a:rPr>
              <a:t>TAC = Is				CCA = Biology</a:t>
            </a:r>
          </a:p>
          <a:p>
            <a:pPr marL="365760" indent="-256032" eaLnBrk="1" fontAlgn="auto" hangingPunct="1">
              <a:spcAft>
                <a:spcPts val="0"/>
              </a:spcAft>
              <a:buFont typeface="Wingdings 3"/>
              <a:buChar char=""/>
              <a:defRPr/>
            </a:pPr>
            <a:r>
              <a:rPr lang="en-US" dirty="0" smtClean="0">
                <a:ea typeface="+mn-ea"/>
                <a:cs typeface="+mn-cs"/>
              </a:rPr>
              <a:t>UCC = The			ACC = So</a:t>
            </a:r>
          </a:p>
        </p:txBody>
      </p:sp>
      <p:sp>
        <p:nvSpPr>
          <p:cNvPr id="3074" name="Title 1"/>
          <p:cNvSpPr>
            <a:spLocks noGrp="1"/>
          </p:cNvSpPr>
          <p:nvPr>
            <p:ph type="title"/>
          </p:nvPr>
        </p:nvSpPr>
        <p:spPr/>
        <p:txBody>
          <a:bodyPr/>
          <a:lstStyle/>
          <a:p>
            <a:pPr eaLnBrk="1" fontAlgn="auto" hangingPunct="1">
              <a:spcAft>
                <a:spcPts val="0"/>
              </a:spcAft>
              <a:defRPr/>
            </a:pPr>
            <a:r>
              <a:rPr lang="en-US" dirty="0" smtClean="0">
                <a:solidFill>
                  <a:schemeClr val="accent4">
                    <a:lumMod val="60000"/>
                    <a:lumOff val="40000"/>
                  </a:schemeClr>
                </a:solidFill>
                <a:ea typeface="+mj-ea"/>
                <a:cs typeface="+mj-cs"/>
              </a:rPr>
              <a:t>Warm-Up!</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7" descr="https://www.achooallergy.com/blog/images/gm_strawber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0"/>
            <a:ext cx="24669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ea typeface="+mj-ea"/>
                <a:cs typeface="+mj-cs"/>
              </a:rPr>
              <a:t>Mutations</a:t>
            </a:r>
            <a:endParaRPr lang="en-US" dirty="0">
              <a:ea typeface="+mj-ea"/>
              <a:cs typeface="+mj-cs"/>
            </a:endParaRPr>
          </a:p>
        </p:txBody>
      </p:sp>
      <p:sp>
        <p:nvSpPr>
          <p:cNvPr id="48131" name="Content Placeholder 2"/>
          <p:cNvSpPr>
            <a:spLocks noGrp="1"/>
          </p:cNvSpPr>
          <p:nvPr>
            <p:ph idx="1"/>
          </p:nvPr>
        </p:nvSpPr>
        <p:spPr>
          <a:xfrm>
            <a:off x="457200" y="1066800"/>
            <a:ext cx="8229600" cy="4830763"/>
          </a:xfrm>
        </p:spPr>
        <p:txBody>
          <a:bodyPr/>
          <a:lstStyle/>
          <a:p>
            <a:r>
              <a:rPr lang="en-US" altLang="en-US" smtClean="0"/>
              <a:t>What do you think caused these things to happen?</a:t>
            </a:r>
          </a:p>
        </p:txBody>
      </p:sp>
      <p:pic>
        <p:nvPicPr>
          <p:cNvPr id="48132" name="Picture 4" descr="00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36576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752600"/>
            <a:ext cx="20812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5" descr="ninja_turtles07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752600"/>
            <a:ext cx="18430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10" descr="GLOWING FI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810000"/>
            <a:ext cx="24336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267200"/>
            <a:ext cx="302101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cs typeface="+mj-cs"/>
              </a:rPr>
              <a:t>These changes can be cause by 2 things:</a:t>
            </a:r>
            <a:endParaRPr lang="en-US" dirty="0">
              <a:ea typeface="+mj-ea"/>
              <a:cs typeface="+mj-cs"/>
            </a:endParaRPr>
          </a:p>
        </p:txBody>
      </p:sp>
      <p:sp>
        <p:nvSpPr>
          <p:cNvPr id="49154" name="Content Placeholder 2"/>
          <p:cNvSpPr>
            <a:spLocks noGrp="1"/>
          </p:cNvSpPr>
          <p:nvPr>
            <p:ph idx="1"/>
          </p:nvPr>
        </p:nvSpPr>
        <p:spPr>
          <a:xfrm>
            <a:off x="3048000" y="1600200"/>
            <a:ext cx="5791200" cy="4525963"/>
          </a:xfrm>
        </p:spPr>
        <p:txBody>
          <a:bodyPr/>
          <a:lstStyle/>
          <a:p>
            <a:pPr>
              <a:buFont typeface="Wingdings 3" panose="05040102010807070707" pitchFamily="18" charset="2"/>
              <a:buNone/>
            </a:pPr>
            <a:r>
              <a:rPr lang="en-US" altLang="en-US" smtClean="0"/>
              <a:t>1) Mutations- Changes in </a:t>
            </a:r>
            <a:r>
              <a:rPr lang="en-US" altLang="en-US" u="sng" smtClean="0"/>
              <a:t>DNA</a:t>
            </a:r>
            <a:r>
              <a:rPr lang="en-US" altLang="en-US" smtClean="0"/>
              <a:t> that affect genetic information.</a:t>
            </a:r>
          </a:p>
          <a:p>
            <a:pPr>
              <a:buFont typeface="Wingdings 3" panose="05040102010807070707" pitchFamily="18" charset="2"/>
              <a:buNone/>
            </a:pPr>
            <a:r>
              <a:rPr lang="en-US" altLang="en-US" smtClean="0"/>
              <a:t>2) Genetic Engineering – the process of making changes in the DNA code of living organisms.</a:t>
            </a:r>
          </a:p>
          <a:p>
            <a:pPr>
              <a:buFont typeface="Wingdings 3" panose="05040102010807070707" pitchFamily="18" charset="2"/>
              <a:buNone/>
            </a:pPr>
            <a:r>
              <a:rPr lang="en-US" altLang="en-US" smtClean="0"/>
              <a:t>1</a:t>
            </a:r>
            <a:r>
              <a:rPr lang="en-US" altLang="en-US" baseline="30000" smtClean="0"/>
              <a:t>st</a:t>
            </a:r>
            <a:r>
              <a:rPr lang="en-US" altLang="en-US" smtClean="0"/>
              <a:t> we are going to talk about mutations…</a:t>
            </a:r>
          </a:p>
        </p:txBody>
      </p:sp>
      <p:pic>
        <p:nvPicPr>
          <p:cNvPr id="49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182880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495800"/>
            <a:ext cx="23304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p:nvPr/>
        </p:nvSpPr>
        <p:spPr>
          <a:xfrm rot="9887413">
            <a:off x="1951038" y="1905000"/>
            <a:ext cx="1143000" cy="3810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2D050"/>
              </a:solidFill>
            </a:endParaRPr>
          </a:p>
        </p:txBody>
      </p:sp>
      <p:sp>
        <p:nvSpPr>
          <p:cNvPr id="9" name="Right Arrow 8"/>
          <p:cNvSpPr/>
          <p:nvPr/>
        </p:nvSpPr>
        <p:spPr>
          <a:xfrm rot="7673583">
            <a:off x="1597026" y="3695700"/>
            <a:ext cx="2043112" cy="4651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2D05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fontAlgn="auto" hangingPunct="1">
              <a:spcAft>
                <a:spcPts val="0"/>
              </a:spcAft>
              <a:defRPr/>
            </a:pPr>
            <a:r>
              <a:rPr lang="en-US" dirty="0" smtClean="0">
                <a:solidFill>
                  <a:schemeClr val="accent4">
                    <a:lumMod val="60000"/>
                    <a:lumOff val="40000"/>
                  </a:schemeClr>
                </a:solidFill>
                <a:ea typeface="+mj-ea"/>
                <a:cs typeface="+mj-cs"/>
              </a:rPr>
              <a:t>Warm Up</a:t>
            </a:r>
          </a:p>
        </p:txBody>
      </p:sp>
      <p:sp>
        <p:nvSpPr>
          <p:cNvPr id="50178" name="Content Placeholder 2"/>
          <p:cNvSpPr>
            <a:spLocks noGrp="1"/>
          </p:cNvSpPr>
          <p:nvPr>
            <p:ph idx="1"/>
          </p:nvPr>
        </p:nvSpPr>
        <p:spPr>
          <a:xfrm>
            <a:off x="457200" y="1219200"/>
            <a:ext cx="8382000" cy="5029200"/>
          </a:xfrm>
        </p:spPr>
        <p:txBody>
          <a:bodyPr/>
          <a:lstStyle/>
          <a:p>
            <a:pPr marL="623888" indent="-514350" eaLnBrk="1" hangingPunct="1">
              <a:buFont typeface="Wingdings 3" panose="05040102010807070707" pitchFamily="18" charset="2"/>
              <a:buNone/>
            </a:pPr>
            <a:r>
              <a:rPr lang="en-US" altLang="en-US" sz="2400" smtClean="0"/>
              <a:t>1. Use the following </a:t>
            </a:r>
            <a:r>
              <a:rPr lang="ja-JP" altLang="en-US" sz="2400" smtClean="0"/>
              <a:t>“</a:t>
            </a:r>
            <a:r>
              <a:rPr lang="en-US" altLang="ja-JP" sz="2400" smtClean="0"/>
              <a:t>codon chart</a:t>
            </a:r>
            <a:r>
              <a:rPr lang="ja-JP" altLang="en-US" sz="2400" smtClean="0"/>
              <a:t>”</a:t>
            </a:r>
            <a:r>
              <a:rPr lang="en-US" altLang="ja-JP" sz="2400" smtClean="0"/>
              <a:t> to decipher the code (just like before)       UCUGACCCAAACUGA</a:t>
            </a:r>
          </a:p>
          <a:p>
            <a:pPr marL="623888" indent="-514350" eaLnBrk="1" hangingPunct="1">
              <a:buFont typeface="Wingdings 3" panose="05040102010807070707" pitchFamily="18" charset="2"/>
              <a:buNone/>
            </a:pPr>
            <a:r>
              <a:rPr lang="en-US" altLang="en-US" sz="2400" smtClean="0"/>
              <a:t>2. What does it say if a mistake is made and a letter changed?            UCUGACCCAAACUGU</a:t>
            </a:r>
          </a:p>
          <a:p>
            <a:pPr marL="623888" indent="-514350" eaLnBrk="1" hangingPunct="1">
              <a:buFont typeface="Wingdings 3" panose="05040102010807070707" pitchFamily="18" charset="2"/>
              <a:buNone/>
            </a:pPr>
            <a:r>
              <a:rPr lang="en-US" altLang="en-US" sz="2400" smtClean="0"/>
              <a:t>3. What does it say if a codon is deleted?</a:t>
            </a:r>
          </a:p>
          <a:p>
            <a:pPr marL="623888" indent="-514350" eaLnBrk="1" hangingPunct="1">
              <a:buFont typeface="Wingdings 3" panose="05040102010807070707" pitchFamily="18" charset="2"/>
              <a:buNone/>
            </a:pPr>
            <a:r>
              <a:rPr lang="en-US" altLang="en-US" sz="2400" smtClean="0"/>
              <a:t>			           UCUGACCCAUGU</a:t>
            </a:r>
          </a:p>
          <a:p>
            <a:pPr marL="623888" indent="-514350" eaLnBrk="1" hangingPunct="1"/>
            <a:r>
              <a:rPr lang="en-US" altLang="en-US" sz="2400" smtClean="0"/>
              <a:t>GAC = Christian		GGG = Best</a:t>
            </a:r>
          </a:p>
          <a:p>
            <a:pPr marL="623888" indent="-514350" eaLnBrk="1" hangingPunct="1"/>
            <a:r>
              <a:rPr lang="en-US" altLang="en-US" sz="2400" smtClean="0"/>
              <a:t>UGA = Awesome		TAG = High</a:t>
            </a:r>
          </a:p>
          <a:p>
            <a:pPr marL="623888" indent="-514350" eaLnBrk="1" hangingPunct="1"/>
            <a:r>
              <a:rPr lang="en-US" altLang="en-US" sz="2400" smtClean="0"/>
              <a:t>CAT = Cool			CTT = Parker	 </a:t>
            </a:r>
          </a:p>
          <a:p>
            <a:pPr marL="623888" indent="-514350" eaLnBrk="1" hangingPunct="1"/>
            <a:r>
              <a:rPr lang="en-US" altLang="en-US" sz="2400" smtClean="0"/>
              <a:t>UCU = Texas		UGC = Terry</a:t>
            </a:r>
          </a:p>
          <a:p>
            <a:pPr marL="623888" indent="-514350" eaLnBrk="1" hangingPunct="1"/>
            <a:r>
              <a:rPr lang="en-US" altLang="en-US" sz="2400" smtClean="0"/>
              <a:t>AAC = Is			CCA = University</a:t>
            </a:r>
          </a:p>
          <a:p>
            <a:pPr marL="623888" indent="-514350" eaLnBrk="1" hangingPunct="1"/>
            <a:r>
              <a:rPr lang="en-US" altLang="en-US" sz="2400" smtClean="0"/>
              <a:t>UCC = The			ACC = So</a:t>
            </a:r>
          </a:p>
        </p:txBody>
      </p:sp>
      <p:pic>
        <p:nvPicPr>
          <p:cNvPr id="501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28600"/>
            <a:ext cx="19812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cs typeface="+mj-cs"/>
              </a:rPr>
              <a:t>There are 2 types of mutations…</a:t>
            </a:r>
            <a:endParaRPr lang="en-US" dirty="0">
              <a:ea typeface="+mj-ea"/>
              <a:cs typeface="+mj-cs"/>
            </a:endParaRPr>
          </a:p>
        </p:txBody>
      </p:sp>
      <p:sp>
        <p:nvSpPr>
          <p:cNvPr id="51202" name="Content Placeholder 2"/>
          <p:cNvSpPr>
            <a:spLocks noGrp="1"/>
          </p:cNvSpPr>
          <p:nvPr>
            <p:ph idx="1"/>
          </p:nvPr>
        </p:nvSpPr>
        <p:spPr/>
        <p:txBody>
          <a:bodyPr/>
          <a:lstStyle/>
          <a:p>
            <a:pPr marL="514350" indent="-514350">
              <a:buFont typeface="Lucida Sans Unicode" panose="020B0602030504020204" pitchFamily="34" charset="0"/>
              <a:buAutoNum type="arabicPeriod"/>
            </a:pPr>
            <a:r>
              <a:rPr lang="en-US" altLang="en-US" smtClean="0"/>
              <a:t>Gene mutations</a:t>
            </a:r>
          </a:p>
          <a:p>
            <a:pPr marL="514350" indent="-514350">
              <a:buFont typeface="Lucida Sans Unicode" panose="020B0602030504020204" pitchFamily="34" charset="0"/>
              <a:buAutoNum type="arabicPeriod"/>
            </a:pPr>
            <a:endParaRPr lang="en-US" altLang="en-US" smtClean="0"/>
          </a:p>
          <a:p>
            <a:pPr marL="514350" indent="-514350">
              <a:buFont typeface="Lucida Sans Unicode" panose="020B0602030504020204" pitchFamily="34" charset="0"/>
              <a:buAutoNum type="arabicPeriod"/>
            </a:pPr>
            <a:endParaRPr lang="en-US" altLang="en-US" smtClean="0"/>
          </a:p>
          <a:p>
            <a:pPr marL="514350" indent="-514350">
              <a:buFont typeface="Lucida Sans Unicode" panose="020B0602030504020204" pitchFamily="34" charset="0"/>
              <a:buAutoNum type="arabicPeriod"/>
            </a:pPr>
            <a:endParaRPr lang="en-US" altLang="en-US" smtClean="0"/>
          </a:p>
          <a:p>
            <a:pPr marL="514350" indent="-514350">
              <a:buFont typeface="Lucida Sans Unicode" panose="020B0602030504020204" pitchFamily="34" charset="0"/>
              <a:buAutoNum type="arabicPeriod"/>
            </a:pPr>
            <a:r>
              <a:rPr lang="en-US" altLang="en-US" smtClean="0"/>
              <a:t>Chromosomal mutations</a:t>
            </a:r>
          </a:p>
        </p:txBody>
      </p:sp>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318000"/>
            <a:ext cx="23622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71600"/>
            <a:ext cx="29686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15962"/>
          </a:xfrm>
        </p:spPr>
        <p:txBody>
          <a:bodyPr>
            <a:normAutofit fontScale="90000"/>
          </a:bodyPr>
          <a:lstStyle/>
          <a:p>
            <a:pPr eaLnBrk="1" hangingPunct="1">
              <a:defRPr/>
            </a:pPr>
            <a:r>
              <a:rPr lang="en-US" smtClean="0">
                <a:ea typeface="+mj-ea"/>
                <a:cs typeface="+mj-cs"/>
              </a:rPr>
              <a:t>What Causes Mutations?</a:t>
            </a:r>
          </a:p>
        </p:txBody>
      </p:sp>
      <p:sp>
        <p:nvSpPr>
          <p:cNvPr id="52226" name="Rectangle 3"/>
          <p:cNvSpPr>
            <a:spLocks noGrp="1" noChangeArrowheads="1"/>
          </p:cNvSpPr>
          <p:nvPr>
            <p:ph idx="1"/>
          </p:nvPr>
        </p:nvSpPr>
        <p:spPr>
          <a:xfrm>
            <a:off x="381000" y="990600"/>
            <a:ext cx="8458200" cy="4800600"/>
          </a:xfrm>
        </p:spPr>
        <p:txBody>
          <a:bodyPr/>
          <a:lstStyle/>
          <a:p>
            <a:pPr eaLnBrk="1" hangingPunct="1"/>
            <a:r>
              <a:rPr lang="en-US" altLang="en-US" b="1" smtClean="0"/>
              <a:t>There are two ways in which DNA can become mutated:</a:t>
            </a:r>
          </a:p>
          <a:p>
            <a:pPr lvl="1" eaLnBrk="1" hangingPunct="1"/>
            <a:r>
              <a:rPr lang="en-US" altLang="en-US" b="1" smtClean="0"/>
              <a:t>Mutations can be inherited. </a:t>
            </a:r>
          </a:p>
          <a:p>
            <a:pPr lvl="2" eaLnBrk="1" hangingPunct="1"/>
            <a:r>
              <a:rPr lang="en-US" altLang="en-US" b="1" smtClean="0"/>
              <a:t>Parent to child</a:t>
            </a:r>
          </a:p>
          <a:p>
            <a:pPr lvl="1" eaLnBrk="1" hangingPunct="1"/>
            <a:r>
              <a:rPr lang="en-US" altLang="en-US" b="1" smtClean="0"/>
              <a:t>Mutations can be acquired.</a:t>
            </a:r>
          </a:p>
          <a:p>
            <a:pPr lvl="2" eaLnBrk="1" hangingPunct="1"/>
            <a:r>
              <a:rPr lang="en-US" altLang="en-US" b="1" smtClean="0"/>
              <a:t>Environmental damage (UV light, radiation such as X-rays, chemicals in food, water, air, buildings, etc).</a:t>
            </a:r>
          </a:p>
          <a:p>
            <a:pPr lvl="2" eaLnBrk="1" hangingPunct="1"/>
            <a:r>
              <a:rPr lang="en-US" altLang="en-US" b="1" smtClean="0"/>
              <a:t>Mistakes when DNA is replicated (DNA Polymerase makes mistakes about once every 100,</a:t>
            </a:r>
          </a:p>
          <a:p>
            <a:pPr lvl="2" eaLnBrk="1" hangingPunct="1"/>
            <a:r>
              <a:rPr lang="en-US" altLang="en-US" b="1" smtClean="0"/>
              <a:t>Mistakes during crossing over </a:t>
            </a:r>
            <a:r>
              <a:rPr lang="en-US" altLang="en-US" smtClean="0"/>
              <a:t>- exchange of DNA between chromosomal segments.</a:t>
            </a:r>
            <a:endParaRPr lang="en-US" altLang="en-US" b="1" smtClean="0"/>
          </a:p>
          <a:p>
            <a:pPr lvl="2" eaLnBrk="1" hangingPunct="1">
              <a:buFontTx/>
              <a:buNone/>
            </a:pPr>
            <a:endParaRPr lang="en-US" altLang="en-US" b="1" smtClean="0"/>
          </a:p>
          <a:p>
            <a:pPr eaLnBrk="1" hangingPunct="1"/>
            <a:endParaRPr lang="en-US" altLang="en-US" b="1"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mtClean="0">
                <a:ea typeface="+mj-ea"/>
                <a:cs typeface="+mj-cs"/>
              </a:rPr>
              <a:t>Gene Mutations</a:t>
            </a:r>
          </a:p>
        </p:txBody>
      </p:sp>
      <p:sp>
        <p:nvSpPr>
          <p:cNvPr id="53250" name="Rectangle 3"/>
          <p:cNvSpPr>
            <a:spLocks noGrp="1" noChangeArrowheads="1"/>
          </p:cNvSpPr>
          <p:nvPr>
            <p:ph type="body" sz="half" idx="1"/>
          </p:nvPr>
        </p:nvSpPr>
        <p:spPr>
          <a:xfrm>
            <a:off x="609600" y="1143000"/>
            <a:ext cx="8229600" cy="5029200"/>
          </a:xfrm>
        </p:spPr>
        <p:txBody>
          <a:bodyPr/>
          <a:lstStyle/>
          <a:p>
            <a:pPr eaLnBrk="1" hangingPunct="1">
              <a:lnSpc>
                <a:spcPct val="90000"/>
              </a:lnSpc>
              <a:buFont typeface="Wingdings 3" panose="05040102010807070707" pitchFamily="18" charset="2"/>
              <a:buNone/>
            </a:pPr>
            <a:r>
              <a:rPr lang="en-US" altLang="en-US" sz="2800" b="1" u="sng" smtClean="0"/>
              <a:t>There are 3 types of Point mutations: Substitution, Insertion and Deletion</a:t>
            </a:r>
            <a:endParaRPr lang="en-US" altLang="en-US" sz="2800" b="1" smtClean="0"/>
          </a:p>
          <a:p>
            <a:pPr eaLnBrk="1" hangingPunct="1">
              <a:lnSpc>
                <a:spcPct val="90000"/>
              </a:lnSpc>
            </a:pPr>
            <a:r>
              <a:rPr lang="en-US" altLang="en-US" sz="2800" b="1" smtClean="0"/>
              <a:t>Point Mutations – </a:t>
            </a:r>
            <a:r>
              <a:rPr lang="en-US" altLang="en-US" sz="2400" b="1" smtClean="0"/>
              <a:t>changes </a:t>
            </a:r>
            <a:r>
              <a:rPr lang="en-US" altLang="en-US" sz="2400" b="1" u="sng" smtClean="0"/>
              <a:t>in a single nucleotide of DNA</a:t>
            </a:r>
            <a:endParaRPr lang="en-US" altLang="en-US" sz="2800" b="1" u="sng" smtClean="0"/>
          </a:p>
          <a:p>
            <a:pPr marL="971550" lvl="1" indent="-514350" eaLnBrk="1" hangingPunct="1">
              <a:lnSpc>
                <a:spcPct val="90000"/>
              </a:lnSpc>
              <a:buFont typeface="Verdana" panose="020B0604030504040204" pitchFamily="34" charset="0"/>
              <a:buAutoNum type="arabicParenR"/>
            </a:pPr>
            <a:r>
              <a:rPr lang="en-US" altLang="en-US" b="1" smtClean="0"/>
              <a:t>Substitution</a:t>
            </a:r>
          </a:p>
          <a:p>
            <a:pPr marL="971550" lvl="1" indent="-514350" eaLnBrk="1" hangingPunct="1">
              <a:lnSpc>
                <a:spcPct val="90000"/>
              </a:lnSpc>
              <a:buFont typeface="Verdana" panose="020B0604030504040204" pitchFamily="34" charset="0"/>
              <a:buNone/>
            </a:pPr>
            <a:r>
              <a:rPr lang="en-US" altLang="en-US" b="1" smtClean="0"/>
              <a:t>Example: </a:t>
            </a:r>
          </a:p>
          <a:p>
            <a:pPr lvl="2" eaLnBrk="1" hangingPunct="1">
              <a:lnSpc>
                <a:spcPct val="90000"/>
              </a:lnSpc>
            </a:pPr>
            <a:r>
              <a:rPr lang="en-US" altLang="en-US" sz="2800" b="1" smtClean="0"/>
              <a:t>THE FAT CAT ATE THE RAT</a:t>
            </a:r>
          </a:p>
          <a:p>
            <a:pPr lvl="2" eaLnBrk="1" hangingPunct="1">
              <a:lnSpc>
                <a:spcPct val="90000"/>
              </a:lnSpc>
            </a:pPr>
            <a:r>
              <a:rPr lang="en-US" altLang="en-US" sz="2800" b="1" smtClean="0"/>
              <a:t>THE FAT </a:t>
            </a:r>
            <a:r>
              <a:rPr lang="en-US" altLang="en-US" sz="2800" b="1" u="sng" smtClean="0"/>
              <a:t>H</a:t>
            </a:r>
            <a:r>
              <a:rPr lang="en-US" altLang="en-US" sz="2800" b="1" smtClean="0"/>
              <a:t>AT ATE THE RAT</a:t>
            </a:r>
          </a:p>
          <a:p>
            <a:pPr lvl="2" eaLnBrk="1" hangingPunct="1">
              <a:lnSpc>
                <a:spcPct val="90000"/>
              </a:lnSpc>
            </a:pPr>
            <a:endParaRPr lang="en-US" altLang="en-US" sz="2800" b="1" smtClean="0"/>
          </a:p>
          <a:p>
            <a:pPr lvl="2" eaLnBrk="1" hangingPunct="1">
              <a:lnSpc>
                <a:spcPct val="90000"/>
              </a:lnSpc>
            </a:pPr>
            <a:endParaRPr lang="en-US" altLang="en-US" sz="2000" b="1" smtClean="0"/>
          </a:p>
          <a:p>
            <a:pPr marL="971550" lvl="1" indent="-514350" eaLnBrk="1" hangingPunct="1">
              <a:lnSpc>
                <a:spcPct val="90000"/>
              </a:lnSpc>
              <a:buFontTx/>
              <a:buNone/>
            </a:pPr>
            <a:endParaRPr lang="en-US" altLang="en-US" sz="2400" b="1" smtClean="0"/>
          </a:p>
          <a:p>
            <a:pPr eaLnBrk="1" hangingPunct="1">
              <a:lnSpc>
                <a:spcPct val="90000"/>
              </a:lnSpc>
              <a:buFontTx/>
              <a:buNone/>
            </a:pPr>
            <a:endParaRPr lang="en-US" altLang="en-US" sz="2800" smtClean="0"/>
          </a:p>
        </p:txBody>
      </p:sp>
      <p:pic>
        <p:nvPicPr>
          <p:cNvPr id="53251" name="Picture 4" descr="missens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6963" y="3392488"/>
            <a:ext cx="981075" cy="942975"/>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ea typeface="+mj-ea"/>
                <a:cs typeface="+mj-cs"/>
              </a:rPr>
              <a:t>Gene Mutations</a:t>
            </a:r>
          </a:p>
        </p:txBody>
      </p:sp>
      <p:sp>
        <p:nvSpPr>
          <p:cNvPr id="54274" name="Rectangle 3"/>
          <p:cNvSpPr>
            <a:spLocks noGrp="1" noChangeArrowheads="1"/>
          </p:cNvSpPr>
          <p:nvPr>
            <p:ph type="body" sz="half" idx="1"/>
          </p:nvPr>
        </p:nvSpPr>
        <p:spPr>
          <a:xfrm>
            <a:off x="457200" y="1447800"/>
            <a:ext cx="6477000" cy="4191000"/>
          </a:xfrm>
        </p:spPr>
        <p:txBody>
          <a:bodyPr/>
          <a:lstStyle/>
          <a:p>
            <a:pPr eaLnBrk="1" hangingPunct="1">
              <a:lnSpc>
                <a:spcPct val="90000"/>
              </a:lnSpc>
            </a:pPr>
            <a:r>
              <a:rPr lang="en-US" altLang="en-US" sz="2800" b="1" smtClean="0"/>
              <a:t>Frameshift Mutations – single base is inserted or deleted from DNA, causing a shift in the reading of the codons. The </a:t>
            </a:r>
            <a:r>
              <a:rPr lang="en-US" altLang="en-US" sz="2800" b="1" u="sng" smtClean="0"/>
              <a:t>protein </a:t>
            </a:r>
            <a:r>
              <a:rPr lang="en-US" altLang="en-US" sz="2800" b="1" smtClean="0"/>
              <a:t>may not be able to perform its </a:t>
            </a:r>
            <a:r>
              <a:rPr lang="en-US" altLang="en-US" sz="2800" b="1" u="sng" smtClean="0"/>
              <a:t>function.</a:t>
            </a:r>
          </a:p>
          <a:p>
            <a:pPr lvl="1" eaLnBrk="1" hangingPunct="1">
              <a:lnSpc>
                <a:spcPct val="90000"/>
              </a:lnSpc>
              <a:buFont typeface="Verdana" panose="020B0604030504040204" pitchFamily="34" charset="0"/>
              <a:buNone/>
            </a:pPr>
            <a:r>
              <a:rPr lang="en-US" altLang="en-US" sz="2400" b="1" smtClean="0"/>
              <a:t>2. Insertion</a:t>
            </a:r>
          </a:p>
          <a:p>
            <a:pPr lvl="2" eaLnBrk="1" hangingPunct="1">
              <a:lnSpc>
                <a:spcPct val="90000"/>
              </a:lnSpc>
            </a:pPr>
            <a:r>
              <a:rPr lang="en-US" altLang="en-US" sz="2000" b="1" smtClean="0"/>
              <a:t>THE FAT CAT ATE THE RAT</a:t>
            </a:r>
          </a:p>
          <a:p>
            <a:pPr lvl="2" eaLnBrk="1" hangingPunct="1">
              <a:lnSpc>
                <a:spcPct val="90000"/>
              </a:lnSpc>
            </a:pPr>
            <a:r>
              <a:rPr lang="en-US" altLang="en-US" sz="2000" b="1" smtClean="0"/>
              <a:t>THE FAT HCA TAT ETH ERA T</a:t>
            </a:r>
            <a:endParaRPr lang="en-US" altLang="en-US" sz="2400" b="1" smtClean="0"/>
          </a:p>
          <a:p>
            <a:pPr lvl="1" eaLnBrk="1" hangingPunct="1">
              <a:lnSpc>
                <a:spcPct val="90000"/>
              </a:lnSpc>
              <a:buFont typeface="Verdana" panose="020B0604030504040204" pitchFamily="34" charset="0"/>
              <a:buNone/>
            </a:pPr>
            <a:r>
              <a:rPr lang="en-US" altLang="en-US" sz="2400" b="1" smtClean="0"/>
              <a:t>3. Deletion</a:t>
            </a:r>
          </a:p>
          <a:p>
            <a:pPr lvl="2" eaLnBrk="1" hangingPunct="1">
              <a:lnSpc>
                <a:spcPct val="90000"/>
              </a:lnSpc>
            </a:pPr>
            <a:r>
              <a:rPr lang="en-US" altLang="en-US" sz="2000" b="1" smtClean="0"/>
              <a:t>THE FAT CAT ATE THE RAT</a:t>
            </a:r>
          </a:p>
          <a:p>
            <a:pPr lvl="2" eaLnBrk="1" hangingPunct="1">
              <a:lnSpc>
                <a:spcPct val="90000"/>
              </a:lnSpc>
            </a:pPr>
            <a:r>
              <a:rPr lang="en-US" altLang="en-US" sz="2000" b="1" smtClean="0"/>
              <a:t>TEF ATC ATA TET GER AT</a:t>
            </a:r>
          </a:p>
          <a:p>
            <a:pPr lvl="2" eaLnBrk="1" hangingPunct="1">
              <a:lnSpc>
                <a:spcPct val="90000"/>
              </a:lnSpc>
            </a:pPr>
            <a:endParaRPr lang="en-US" altLang="en-US" sz="2000" b="1" smtClean="0"/>
          </a:p>
          <a:p>
            <a:pPr lvl="2" eaLnBrk="1" hangingPunct="1">
              <a:lnSpc>
                <a:spcPct val="90000"/>
              </a:lnSpc>
              <a:buFontTx/>
              <a:buNone/>
            </a:pPr>
            <a:endParaRPr lang="en-US" altLang="en-US" sz="2000" b="1" smtClean="0"/>
          </a:p>
        </p:txBody>
      </p:sp>
      <p:pic>
        <p:nvPicPr>
          <p:cNvPr id="54275" name="Picture 8" descr="insertion and dele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58000" y="1438275"/>
            <a:ext cx="1609725" cy="3248025"/>
          </a:xfrm>
        </p:spPr>
      </p:pic>
      <p:sp>
        <p:nvSpPr>
          <p:cNvPr id="54276" name="AutoShape 4"/>
          <p:cNvSpPr>
            <a:spLocks noChangeArrowheads="1"/>
          </p:cNvSpPr>
          <p:nvPr/>
        </p:nvSpPr>
        <p:spPr bwMode="auto">
          <a:xfrm>
            <a:off x="2743200" y="4495800"/>
            <a:ext cx="152400" cy="304800"/>
          </a:xfrm>
          <a:prstGeom prst="upArrow">
            <a:avLst>
              <a:gd name="adj1" fmla="val 50000"/>
              <a:gd name="adj2" fmla="val 50000"/>
            </a:avLst>
          </a:prstGeom>
          <a:solidFill>
            <a:srgbClr val="FF0000"/>
          </a:solidFill>
          <a:ln w="9525">
            <a:solidFill>
              <a:schemeClr val="tx1"/>
            </a:solidFill>
            <a:miter lim="800000"/>
            <a:headEnd/>
            <a:tailEnd/>
          </a:ln>
        </p:spPr>
        <p:txBody>
          <a:bodyPr vert="eaVert"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54277" name="AutoShape 5"/>
          <p:cNvSpPr>
            <a:spLocks noChangeArrowheads="1"/>
          </p:cNvSpPr>
          <p:nvPr/>
        </p:nvSpPr>
        <p:spPr bwMode="auto">
          <a:xfrm flipH="1">
            <a:off x="1752600" y="5562600"/>
            <a:ext cx="152400" cy="381000"/>
          </a:xfrm>
          <a:prstGeom prst="downArrow">
            <a:avLst>
              <a:gd name="adj1" fmla="val 50000"/>
              <a:gd name="adj2" fmla="val 62500"/>
            </a:avLst>
          </a:prstGeom>
          <a:solidFill>
            <a:srgbClr val="FF0000"/>
          </a:solidFill>
          <a:ln w="9525">
            <a:solidFill>
              <a:schemeClr val="tx1"/>
            </a:solidFill>
            <a:miter lim="800000"/>
            <a:headEnd/>
            <a:tailEnd/>
          </a:ln>
        </p:spPr>
        <p:txBody>
          <a:bodyPr vert="eaVert"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54278" name="Text Box 6"/>
          <p:cNvSpPr txBox="1">
            <a:spLocks noChangeArrowheads="1"/>
          </p:cNvSpPr>
          <p:nvPr/>
        </p:nvSpPr>
        <p:spPr bwMode="auto">
          <a:xfrm>
            <a:off x="1676400" y="59436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r>
              <a:rPr lang="en-US" altLang="en-US" sz="1800"/>
              <a:t>H</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Which type of mutation?</a:t>
            </a:r>
            <a:endParaRPr lang="en-US" dirty="0">
              <a:ea typeface="+mj-ea"/>
              <a:cs typeface="+mj-cs"/>
            </a:endParaRPr>
          </a:p>
        </p:txBody>
      </p:sp>
      <p:sp>
        <p:nvSpPr>
          <p:cNvPr id="55298" name="Content Placeholder 2"/>
          <p:cNvSpPr>
            <a:spLocks noGrp="1"/>
          </p:cNvSpPr>
          <p:nvPr>
            <p:ph idx="1"/>
          </p:nvPr>
        </p:nvSpPr>
        <p:spPr/>
        <p:txBody>
          <a:bodyPr/>
          <a:lstStyle/>
          <a:p>
            <a:r>
              <a:rPr lang="en-US" altLang="en-US" smtClean="0"/>
              <a:t>THE BAT HAS A HAT </a:t>
            </a:r>
            <a:r>
              <a:rPr lang="en-US" altLang="en-US" smtClean="0">
                <a:sym typeface="Wingdings" panose="05000000000000000000" pitchFamily="2" charset="2"/>
              </a:rPr>
              <a:t> THE CAT HAS A HAT</a:t>
            </a:r>
          </a:p>
          <a:p>
            <a:r>
              <a:rPr lang="en-US" altLang="en-US" smtClean="0">
                <a:sym typeface="Wingdings" panose="05000000000000000000" pitchFamily="2" charset="2"/>
              </a:rPr>
              <a:t>THE BAH ASA HAT</a:t>
            </a:r>
          </a:p>
          <a:p>
            <a:r>
              <a:rPr lang="en-US" altLang="en-US" smtClean="0">
                <a:sym typeface="Wingdings" panose="05000000000000000000" pitchFamily="2" charset="2"/>
              </a:rPr>
              <a:t>THE BAT HAS A HAT  THE BAT HAS A RAT</a:t>
            </a:r>
          </a:p>
          <a:p>
            <a:r>
              <a:rPr lang="en-US" altLang="en-US" smtClean="0">
                <a:sym typeface="Wingdings" panose="05000000000000000000" pitchFamily="2" charset="2"/>
              </a:rPr>
              <a:t>THE ABA THA SA HAT</a:t>
            </a:r>
          </a:p>
          <a:p>
            <a:r>
              <a:rPr lang="en-US" altLang="en-US" smtClean="0">
                <a:sym typeface="Wingdings" panose="05000000000000000000" pitchFamily="2" charset="2"/>
              </a:rPr>
              <a:t>THE BAT STOP  </a:t>
            </a:r>
          </a:p>
          <a:p>
            <a:endParaRPr lang="en-US" alt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6200"/>
            <a:ext cx="8229600" cy="1143000"/>
          </a:xfrm>
        </p:spPr>
        <p:txBody>
          <a:bodyPr/>
          <a:lstStyle/>
          <a:p>
            <a:pPr eaLnBrk="1" hangingPunct="1">
              <a:defRPr/>
            </a:pPr>
            <a:r>
              <a:rPr lang="en-US" dirty="0" smtClean="0">
                <a:ea typeface="+mj-ea"/>
                <a:cs typeface="+mj-cs"/>
              </a:rPr>
              <a:t>Chromosomal Mutation</a:t>
            </a:r>
          </a:p>
        </p:txBody>
      </p:sp>
      <p:grpSp>
        <p:nvGrpSpPr>
          <p:cNvPr id="2" name="Group 3"/>
          <p:cNvGrpSpPr>
            <a:grpSpLocks/>
          </p:cNvGrpSpPr>
          <p:nvPr/>
        </p:nvGrpSpPr>
        <p:grpSpPr bwMode="auto">
          <a:xfrm>
            <a:off x="533400" y="1524000"/>
            <a:ext cx="4114800" cy="3063875"/>
            <a:chOff x="576" y="864"/>
            <a:chExt cx="2256" cy="1680"/>
          </a:xfrm>
        </p:grpSpPr>
        <p:pic>
          <p:nvPicPr>
            <p:cNvPr id="56330" name="Picture 4" descr="chromosomal_deletion_GA"/>
            <p:cNvPicPr>
              <a:picLocks noChangeAspect="1" noChangeArrowheads="1"/>
            </p:cNvPicPr>
            <p:nvPr/>
          </p:nvPicPr>
          <p:blipFill>
            <a:blip r:embed="rId2">
              <a:extLst>
                <a:ext uri="{28A0092B-C50C-407E-A947-70E740481C1C}">
                  <a14:useLocalDpi xmlns:a14="http://schemas.microsoft.com/office/drawing/2010/main" val="0"/>
                </a:ext>
              </a:extLst>
            </a:blip>
            <a:srcRect l="51332" t="5492" r="2074" b="2975"/>
            <a:stretch>
              <a:fillRect/>
            </a:stretch>
          </p:blipFill>
          <p:spPr bwMode="auto">
            <a:xfrm>
              <a:off x="576" y="864"/>
              <a:ext cx="1076"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Text Box 5"/>
            <p:cNvSpPr txBox="1">
              <a:spLocks noChangeArrowheads="1"/>
            </p:cNvSpPr>
            <p:nvPr/>
          </p:nvSpPr>
          <p:spPr bwMode="auto">
            <a:xfrm>
              <a:off x="1440" y="1536"/>
              <a:ext cx="139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algn="ctr" eaLnBrk="1" hangingPunct="1"/>
              <a:r>
                <a:rPr lang="en-US" altLang="en-US">
                  <a:solidFill>
                    <a:srgbClr val="00B0F0"/>
                  </a:solidFill>
                </a:rPr>
                <a:t>Deletion</a:t>
              </a:r>
            </a:p>
          </p:txBody>
        </p:sp>
      </p:grpSp>
      <p:grpSp>
        <p:nvGrpSpPr>
          <p:cNvPr id="3" name="Group 6"/>
          <p:cNvGrpSpPr>
            <a:grpSpLocks/>
          </p:cNvGrpSpPr>
          <p:nvPr/>
        </p:nvGrpSpPr>
        <p:grpSpPr bwMode="auto">
          <a:xfrm>
            <a:off x="2667000" y="3886200"/>
            <a:ext cx="6019800" cy="2757488"/>
            <a:chOff x="96" y="2583"/>
            <a:chExt cx="3792" cy="1737"/>
          </a:xfrm>
        </p:grpSpPr>
        <p:pic>
          <p:nvPicPr>
            <p:cNvPr id="56328" name="Picture 7" descr="chromosomal_translocations_GA"/>
            <p:cNvPicPr>
              <a:picLocks noChangeAspect="1" noChangeArrowheads="1"/>
            </p:cNvPicPr>
            <p:nvPr/>
          </p:nvPicPr>
          <p:blipFill>
            <a:blip r:embed="rId3" cstate="print">
              <a:extLst>
                <a:ext uri="{28A0092B-C50C-407E-A947-70E740481C1C}">
                  <a14:useLocalDpi xmlns:a14="http://schemas.microsoft.com/office/drawing/2010/main" val="0"/>
                </a:ext>
              </a:extLst>
            </a:blip>
            <a:srcRect l="1523" t="2750" r="2570" b="8362"/>
            <a:stretch>
              <a:fillRect/>
            </a:stretch>
          </p:blipFill>
          <p:spPr bwMode="auto">
            <a:xfrm>
              <a:off x="96" y="2583"/>
              <a:ext cx="2256" cy="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Text Box 8"/>
            <p:cNvSpPr txBox="1">
              <a:spLocks noChangeArrowheads="1"/>
            </p:cNvSpPr>
            <p:nvPr/>
          </p:nvSpPr>
          <p:spPr bwMode="auto">
            <a:xfrm>
              <a:off x="2475" y="3937"/>
              <a:ext cx="14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algn="ctr" eaLnBrk="1" hangingPunct="1"/>
              <a:r>
                <a:rPr lang="en-US" altLang="en-US">
                  <a:solidFill>
                    <a:srgbClr val="00B0F0"/>
                  </a:solidFill>
                </a:rPr>
                <a:t>Translocation</a:t>
              </a:r>
            </a:p>
          </p:txBody>
        </p:sp>
      </p:grpSp>
      <p:grpSp>
        <p:nvGrpSpPr>
          <p:cNvPr id="4" name="Group 9"/>
          <p:cNvGrpSpPr>
            <a:grpSpLocks/>
          </p:cNvGrpSpPr>
          <p:nvPr/>
        </p:nvGrpSpPr>
        <p:grpSpPr bwMode="auto">
          <a:xfrm>
            <a:off x="6400800" y="1371600"/>
            <a:ext cx="2133600" cy="3581400"/>
            <a:chOff x="2784" y="864"/>
            <a:chExt cx="1344" cy="2256"/>
          </a:xfrm>
        </p:grpSpPr>
        <p:pic>
          <p:nvPicPr>
            <p:cNvPr id="56326" name="Picture 10" descr="chromosome_inversion_duplication_GA"/>
            <p:cNvPicPr>
              <a:picLocks noChangeAspect="1" noChangeArrowheads="1"/>
            </p:cNvPicPr>
            <p:nvPr/>
          </p:nvPicPr>
          <p:blipFill>
            <a:blip r:embed="rId4" cstate="print">
              <a:extLst>
                <a:ext uri="{28A0092B-C50C-407E-A947-70E740481C1C}">
                  <a14:useLocalDpi xmlns:a14="http://schemas.microsoft.com/office/drawing/2010/main" val="0"/>
                </a:ext>
              </a:extLst>
            </a:blip>
            <a:srcRect r="47917" b="36043"/>
            <a:stretch>
              <a:fillRect/>
            </a:stretch>
          </p:blipFill>
          <p:spPr bwMode="auto">
            <a:xfrm>
              <a:off x="2784" y="864"/>
              <a:ext cx="1333"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 Box 11"/>
            <p:cNvSpPr txBox="1">
              <a:spLocks noChangeArrowheads="1"/>
            </p:cNvSpPr>
            <p:nvPr/>
          </p:nvSpPr>
          <p:spPr bwMode="auto">
            <a:xfrm>
              <a:off x="3024" y="2832"/>
              <a:ext cx="11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algn="ctr" eaLnBrk="1" hangingPunct="1"/>
              <a:r>
                <a:rPr lang="en-US" altLang="en-US">
                  <a:solidFill>
                    <a:srgbClr val="00B0F0"/>
                  </a:solidFill>
                </a:rPr>
                <a:t>Inversion</a:t>
              </a:r>
            </a:p>
          </p:txBody>
        </p:sp>
      </p:grpSp>
      <p:sp>
        <p:nvSpPr>
          <p:cNvPr id="56325" name="Text Box 18"/>
          <p:cNvSpPr txBox="1">
            <a:spLocks noChangeArrowheads="1"/>
          </p:cNvSpPr>
          <p:nvPr/>
        </p:nvSpPr>
        <p:spPr bwMode="auto">
          <a:xfrm>
            <a:off x="457200" y="914400"/>
            <a:ext cx="8458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r>
              <a:rPr lang="en-US" altLang="en-US">
                <a:solidFill>
                  <a:srgbClr val="00B0F0"/>
                </a:solidFill>
              </a:rPr>
              <a:t>Changes in number and structure of entire chromosomes </a:t>
            </a:r>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smtClean="0">
                <a:ea typeface="+mj-ea"/>
                <a:cs typeface="+mj-cs"/>
              </a:rPr>
              <a:t>Chromosomal Mutations</a:t>
            </a:r>
          </a:p>
        </p:txBody>
      </p:sp>
      <p:sp>
        <p:nvSpPr>
          <p:cNvPr id="17411" name="Rectangle 3"/>
          <p:cNvSpPr>
            <a:spLocks noGrp="1" noChangeArrowheads="1"/>
          </p:cNvSpPr>
          <p:nvPr>
            <p:ph type="body" sz="half" idx="1"/>
          </p:nvPr>
        </p:nvSpPr>
        <p:spPr>
          <a:xfrm>
            <a:off x="457200" y="1295400"/>
            <a:ext cx="4037013" cy="4525963"/>
          </a:xfrm>
        </p:spPr>
        <p:txBody>
          <a:bodyPr>
            <a:normAutofit fontScale="92500"/>
          </a:bodyPr>
          <a:lstStyle/>
          <a:p>
            <a:pPr eaLnBrk="1" hangingPunct="1">
              <a:buFont typeface="Wingdings 3" panose="05040102010807070707" pitchFamily="18" charset="2"/>
              <a:buNone/>
              <a:defRPr/>
            </a:pPr>
            <a:r>
              <a:rPr lang="en-US" sz="2400" b="1" dirty="0" smtClean="0">
                <a:ea typeface="+mn-ea"/>
                <a:cs typeface="+mn-cs"/>
              </a:rPr>
              <a:t>Down Syndrome</a:t>
            </a:r>
          </a:p>
          <a:p>
            <a:pPr lvl="1" eaLnBrk="1" hangingPunct="1">
              <a:defRPr/>
            </a:pPr>
            <a:r>
              <a:rPr lang="en-US" sz="2400" b="1" dirty="0" smtClean="0">
                <a:ea typeface="+mn-ea"/>
              </a:rPr>
              <a:t>Chromosome 21 does not separate correctly.</a:t>
            </a:r>
          </a:p>
          <a:p>
            <a:pPr lvl="1" eaLnBrk="1" hangingPunct="1">
              <a:defRPr/>
            </a:pPr>
            <a:r>
              <a:rPr lang="en-US" sz="2400" b="1" dirty="0" smtClean="0">
                <a:ea typeface="+mn-ea"/>
              </a:rPr>
              <a:t>They have 47 chromosomes in stead of 46.</a:t>
            </a:r>
          </a:p>
          <a:p>
            <a:pPr lvl="1" eaLnBrk="1" hangingPunct="1">
              <a:defRPr/>
            </a:pPr>
            <a:r>
              <a:rPr lang="en-US" sz="2400" b="1" dirty="0" smtClean="0">
                <a:ea typeface="+mn-ea"/>
              </a:rPr>
              <a:t>Children with Down Syndrome develop slower, may have heart and stomach illnesses and vary greatly in their degree of intelligence.</a:t>
            </a:r>
          </a:p>
        </p:txBody>
      </p:sp>
      <p:pic>
        <p:nvPicPr>
          <p:cNvPr id="57347" name="Picture 5" descr="Anna"/>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572000" y="1295400"/>
            <a:ext cx="2700338" cy="4114800"/>
          </a:xfrm>
        </p:spPr>
      </p:pic>
      <p:pic>
        <p:nvPicPr>
          <p:cNvPr id="573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068763"/>
            <a:ext cx="411480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a:xfrm>
            <a:off x="381000" y="1143000"/>
            <a:ext cx="4724400" cy="5181600"/>
          </a:xfrm>
        </p:spPr>
        <p:txBody>
          <a:bodyPr/>
          <a:lstStyle/>
          <a:p>
            <a:pPr eaLnBrk="1" hangingPunct="1"/>
            <a:r>
              <a:rPr lang="en-US" altLang="en-US" smtClean="0"/>
              <a:t>DNA is a code for many different proteins. </a:t>
            </a:r>
          </a:p>
          <a:p>
            <a:pPr eaLnBrk="1" hangingPunct="1"/>
            <a:r>
              <a:rPr lang="en-US" altLang="en-US" smtClean="0"/>
              <a:t>We need proteins to make up most of our bodies.</a:t>
            </a:r>
          </a:p>
          <a:p>
            <a:pPr eaLnBrk="1" hangingPunct="1"/>
            <a:r>
              <a:rPr lang="en-US" altLang="en-US" smtClean="0"/>
              <a:t>We use Enzymes to decode the DNA.</a:t>
            </a:r>
          </a:p>
        </p:txBody>
      </p:sp>
      <p:sp>
        <p:nvSpPr>
          <p:cNvPr id="3" name="Title 2"/>
          <p:cNvSpPr>
            <a:spLocks noGrp="1"/>
          </p:cNvSpPr>
          <p:nvPr>
            <p:ph type="title"/>
          </p:nvPr>
        </p:nvSpPr>
        <p:spPr/>
        <p:txBody>
          <a:bodyPr/>
          <a:lstStyle/>
          <a:p>
            <a:pPr eaLnBrk="1" fontAlgn="auto" hangingPunct="1">
              <a:spcAft>
                <a:spcPts val="0"/>
              </a:spcAft>
              <a:defRPr/>
            </a:pPr>
            <a:r>
              <a:rPr lang="en-US" dirty="0" smtClean="0">
                <a:ea typeface="+mj-ea"/>
                <a:cs typeface="+mj-cs"/>
              </a:rPr>
              <a:t>Remember-DNA is a CODE</a:t>
            </a:r>
            <a:endParaRPr lang="en-US" dirty="0">
              <a:ea typeface="+mj-ea"/>
              <a:cs typeface="+mj-cs"/>
            </a:endParaRPr>
          </a:p>
        </p:txBody>
      </p:sp>
      <p:pic>
        <p:nvPicPr>
          <p:cNvPr id="20483" name="Picture 2" descr="http://image.wistatutor.com/content/nucleic-acids/base-pair-dna.gif"/>
          <p:cNvPicPr>
            <a:picLocks noChangeAspect="1" noChangeArrowheads="1"/>
          </p:cNvPicPr>
          <p:nvPr/>
        </p:nvPicPr>
        <p:blipFill>
          <a:blip r:embed="rId2">
            <a:extLst>
              <a:ext uri="{28A0092B-C50C-407E-A947-70E740481C1C}">
                <a14:useLocalDpi xmlns:a14="http://schemas.microsoft.com/office/drawing/2010/main" val="0"/>
              </a:ext>
            </a:extLst>
          </a:blip>
          <a:srcRect l="13142" r="16000"/>
          <a:stretch>
            <a:fillRect/>
          </a:stretch>
        </p:blipFill>
        <p:spPr bwMode="auto">
          <a:xfrm>
            <a:off x="5105400" y="1295400"/>
            <a:ext cx="3913188"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smtClean="0">
                <a:ea typeface="+mj-ea"/>
                <a:cs typeface="+mj-cs"/>
              </a:rPr>
              <a:t>Role of mutation</a:t>
            </a:r>
          </a:p>
        </p:txBody>
      </p:sp>
      <p:sp>
        <p:nvSpPr>
          <p:cNvPr id="58370" name="Text Box 3"/>
          <p:cNvSpPr txBox="1">
            <a:spLocks noChangeArrowheads="1"/>
          </p:cNvSpPr>
          <p:nvPr/>
        </p:nvSpPr>
        <p:spPr bwMode="auto">
          <a:xfrm>
            <a:off x="457200" y="15240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r>
              <a:rPr lang="en-US" altLang="en-US">
                <a:solidFill>
                  <a:srgbClr val="00B0F0"/>
                </a:solidFill>
              </a:rPr>
              <a:t>Mutation is not all bad!</a:t>
            </a:r>
          </a:p>
        </p:txBody>
      </p:sp>
      <p:sp>
        <p:nvSpPr>
          <p:cNvPr id="19460" name="Rectangle 4"/>
          <p:cNvSpPr>
            <a:spLocks noChangeArrowheads="1"/>
          </p:cNvSpPr>
          <p:nvPr/>
        </p:nvSpPr>
        <p:spPr bwMode="auto">
          <a:xfrm>
            <a:off x="381000" y="1997075"/>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buFontTx/>
              <a:buChar char="•"/>
            </a:pPr>
            <a:r>
              <a:rPr lang="en-US" altLang="en-US">
                <a:solidFill>
                  <a:srgbClr val="00B0F0"/>
                </a:solidFill>
              </a:rPr>
              <a:t>Occurs at a high rate in all our cells and does NOT always have negative effects</a:t>
            </a:r>
          </a:p>
        </p:txBody>
      </p:sp>
      <p:grpSp>
        <p:nvGrpSpPr>
          <p:cNvPr id="2" name="Group 5"/>
          <p:cNvGrpSpPr>
            <a:grpSpLocks/>
          </p:cNvGrpSpPr>
          <p:nvPr/>
        </p:nvGrpSpPr>
        <p:grpSpPr bwMode="auto">
          <a:xfrm>
            <a:off x="381000" y="2881313"/>
            <a:ext cx="8610600" cy="1384300"/>
            <a:chOff x="240" y="1815"/>
            <a:chExt cx="5424" cy="872"/>
          </a:xfrm>
        </p:grpSpPr>
        <p:sp>
          <p:nvSpPr>
            <p:cNvPr id="58378" name="Text Box 6"/>
            <p:cNvSpPr txBox="1">
              <a:spLocks noChangeArrowheads="1"/>
            </p:cNvSpPr>
            <p:nvPr/>
          </p:nvSpPr>
          <p:spPr bwMode="auto">
            <a:xfrm>
              <a:off x="240" y="1815"/>
              <a:ext cx="5424"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sz="2400" b="1">
                  <a:solidFill>
                    <a:srgbClr val="0000CC"/>
                  </a:solidFill>
                  <a:latin typeface="Arial" panose="020B0604020202020204" pitchFamily="34" charset="0"/>
                  <a:ea typeface="MS PGothic" panose="020B0600070205080204" pitchFamily="34" charset="-128"/>
                </a:defRPr>
              </a:lvl1pPr>
              <a:lvl2pPr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buFontTx/>
                <a:buChar char="•"/>
              </a:pPr>
              <a:r>
                <a:rPr lang="en-US" altLang="en-US">
                  <a:solidFill>
                    <a:srgbClr val="00B0F0"/>
                  </a:solidFill>
                </a:rPr>
                <a:t>No mutation</a:t>
              </a:r>
            </a:p>
            <a:p>
              <a:pPr lvl="1" eaLnBrk="1" hangingPunct="1"/>
              <a:r>
                <a:rPr lang="en-US" altLang="en-US">
                  <a:solidFill>
                    <a:srgbClr val="00B0F0"/>
                  </a:solidFill>
                </a:rPr>
                <a:t>	population cannot change and adapt to new conditions</a:t>
              </a:r>
            </a:p>
          </p:txBody>
        </p:sp>
        <p:sp>
          <p:nvSpPr>
            <p:cNvPr id="58379" name="Line 7"/>
            <p:cNvSpPr>
              <a:spLocks noChangeShapeType="1"/>
            </p:cNvSpPr>
            <p:nvPr/>
          </p:nvSpPr>
          <p:spPr bwMode="auto">
            <a:xfrm>
              <a:off x="528" y="2294"/>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8"/>
          <p:cNvGrpSpPr>
            <a:grpSpLocks/>
          </p:cNvGrpSpPr>
          <p:nvPr/>
        </p:nvGrpSpPr>
        <p:grpSpPr bwMode="auto">
          <a:xfrm>
            <a:off x="381000" y="4300538"/>
            <a:ext cx="8153400" cy="2124075"/>
            <a:chOff x="240" y="2709"/>
            <a:chExt cx="5136" cy="1338"/>
          </a:xfrm>
        </p:grpSpPr>
        <p:sp>
          <p:nvSpPr>
            <p:cNvPr id="58374" name="Text Box 9"/>
            <p:cNvSpPr txBox="1">
              <a:spLocks noChangeArrowheads="1"/>
            </p:cNvSpPr>
            <p:nvPr/>
          </p:nvSpPr>
          <p:spPr bwMode="auto">
            <a:xfrm>
              <a:off x="240" y="2709"/>
              <a:ext cx="5136"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buFontTx/>
                <a:buChar char="•"/>
              </a:pPr>
              <a:r>
                <a:rPr lang="en-US" altLang="en-US">
                  <a:solidFill>
                    <a:srgbClr val="00B0F0"/>
                  </a:solidFill>
                </a:rPr>
                <a:t>Random changes in DNA sequence</a:t>
              </a:r>
            </a:p>
            <a:p>
              <a:pPr eaLnBrk="1" hangingPunct="1"/>
              <a:r>
                <a:rPr lang="en-US" altLang="en-US">
                  <a:solidFill>
                    <a:srgbClr val="00B0F0"/>
                  </a:solidFill>
                </a:rPr>
                <a:t>		beneficial changes in phenotype</a:t>
              </a:r>
            </a:p>
            <a:p>
              <a:pPr eaLnBrk="1" hangingPunct="1"/>
              <a:r>
                <a:rPr lang="en-US" altLang="en-US">
                  <a:solidFill>
                    <a:srgbClr val="00B0F0"/>
                  </a:solidFill>
                </a:rPr>
                <a:t>			natural selection</a:t>
              </a:r>
            </a:p>
            <a:p>
              <a:pPr eaLnBrk="1" hangingPunct="1"/>
              <a:r>
                <a:rPr lang="en-US" altLang="en-US">
                  <a:solidFill>
                    <a:srgbClr val="00B0F0"/>
                  </a:solidFill>
                </a:rPr>
                <a:t>				evolution of population</a:t>
              </a:r>
            </a:p>
          </p:txBody>
        </p:sp>
        <p:sp>
          <p:nvSpPr>
            <p:cNvPr id="58375" name="Line 10"/>
            <p:cNvSpPr>
              <a:spLocks noChangeShapeType="1"/>
            </p:cNvSpPr>
            <p:nvPr/>
          </p:nvSpPr>
          <p:spPr bwMode="auto">
            <a:xfrm>
              <a:off x="528" y="321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6" name="Line 11"/>
            <p:cNvSpPr>
              <a:spLocks noChangeShapeType="1"/>
            </p:cNvSpPr>
            <p:nvPr/>
          </p:nvSpPr>
          <p:spPr bwMode="auto">
            <a:xfrm>
              <a:off x="1104" y="3552"/>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7" name="Line 12"/>
            <p:cNvSpPr>
              <a:spLocks noChangeShapeType="1"/>
            </p:cNvSpPr>
            <p:nvPr/>
          </p:nvSpPr>
          <p:spPr bwMode="auto">
            <a:xfrm>
              <a:off x="1680" y="3888"/>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ea typeface="+mj-ea"/>
                <a:cs typeface="+mj-cs"/>
              </a:rPr>
              <a:t>Role of mutation in disease</a:t>
            </a:r>
          </a:p>
        </p:txBody>
      </p:sp>
      <p:sp>
        <p:nvSpPr>
          <p:cNvPr id="60418" name="Text Box 3"/>
          <p:cNvSpPr txBox="1">
            <a:spLocks noChangeArrowheads="1"/>
          </p:cNvSpPr>
          <p:nvPr/>
        </p:nvSpPr>
        <p:spPr bwMode="auto">
          <a:xfrm>
            <a:off x="228600" y="14478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r>
              <a:rPr lang="en-US" altLang="en-US">
                <a:solidFill>
                  <a:srgbClr val="00B0F0"/>
                </a:solidFill>
              </a:rPr>
              <a:t>Mutation always has the potential to cause disease</a:t>
            </a:r>
            <a:r>
              <a:rPr lang="en-US" altLang="en-US"/>
              <a:t>:</a:t>
            </a:r>
          </a:p>
        </p:txBody>
      </p:sp>
      <p:grpSp>
        <p:nvGrpSpPr>
          <p:cNvPr id="2" name="Group 4"/>
          <p:cNvGrpSpPr>
            <a:grpSpLocks/>
          </p:cNvGrpSpPr>
          <p:nvPr/>
        </p:nvGrpSpPr>
        <p:grpSpPr bwMode="auto">
          <a:xfrm>
            <a:off x="228600" y="1905000"/>
            <a:ext cx="2971800" cy="3028950"/>
            <a:chOff x="144" y="1200"/>
            <a:chExt cx="1872" cy="1908"/>
          </a:xfrm>
        </p:grpSpPr>
        <p:sp>
          <p:nvSpPr>
            <p:cNvPr id="60454" name="Text Box 5"/>
            <p:cNvSpPr txBox="1">
              <a:spLocks noChangeArrowheads="1"/>
            </p:cNvSpPr>
            <p:nvPr/>
          </p:nvSpPr>
          <p:spPr bwMode="auto">
            <a:xfrm>
              <a:off x="192" y="2352"/>
              <a:ext cx="1824"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algn="ctr" eaLnBrk="1" hangingPunct="1"/>
              <a:r>
                <a:rPr lang="en-US" altLang="en-US" sz="1800">
                  <a:solidFill>
                    <a:srgbClr val="00B0F0"/>
                  </a:solidFill>
                </a:rPr>
                <a:t>Single amino acid change in hemoglobin causes sickle cell anemia</a:t>
              </a:r>
            </a:p>
          </p:txBody>
        </p:sp>
        <p:pic>
          <p:nvPicPr>
            <p:cNvPr id="60455" name="Picture 6" descr="sicklecells_GA"/>
            <p:cNvPicPr>
              <a:picLocks noChangeAspect="1" noChangeArrowheads="1"/>
            </p:cNvPicPr>
            <p:nvPr/>
          </p:nvPicPr>
          <p:blipFill>
            <a:blip r:embed="rId2">
              <a:extLst>
                <a:ext uri="{28A0092B-C50C-407E-A947-70E740481C1C}">
                  <a14:useLocalDpi xmlns:a14="http://schemas.microsoft.com/office/drawing/2010/main" val="0"/>
                </a:ext>
              </a:extLst>
            </a:blip>
            <a:srcRect l="35739" t="43286" r="8646" b="30978"/>
            <a:stretch>
              <a:fillRect/>
            </a:stretch>
          </p:blipFill>
          <p:spPr bwMode="auto">
            <a:xfrm>
              <a:off x="144" y="1200"/>
              <a:ext cx="1872"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7"/>
          <p:cNvGrpSpPr>
            <a:grpSpLocks/>
          </p:cNvGrpSpPr>
          <p:nvPr/>
        </p:nvGrpSpPr>
        <p:grpSpPr bwMode="auto">
          <a:xfrm>
            <a:off x="5791200" y="4495800"/>
            <a:ext cx="3276600" cy="2211388"/>
            <a:chOff x="3648" y="2832"/>
            <a:chExt cx="2064" cy="1393"/>
          </a:xfrm>
        </p:grpSpPr>
        <p:sp>
          <p:nvSpPr>
            <p:cNvPr id="60426" name="Text Box 8"/>
            <p:cNvSpPr txBox="1">
              <a:spLocks noChangeArrowheads="1"/>
            </p:cNvSpPr>
            <p:nvPr/>
          </p:nvSpPr>
          <p:spPr bwMode="auto">
            <a:xfrm>
              <a:off x="3648" y="3648"/>
              <a:ext cx="206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algn="ctr" eaLnBrk="1" hangingPunct="1"/>
              <a:r>
                <a:rPr lang="en-US" altLang="en-US" sz="1800">
                  <a:solidFill>
                    <a:srgbClr val="00B0F0"/>
                  </a:solidFill>
                </a:rPr>
                <a:t>Cancer occurs when mutations cause cells to grow in an uncontrolled way</a:t>
              </a:r>
            </a:p>
          </p:txBody>
        </p:sp>
        <p:grpSp>
          <p:nvGrpSpPr>
            <p:cNvPr id="60427" name="Group 9"/>
            <p:cNvGrpSpPr>
              <a:grpSpLocks/>
            </p:cNvGrpSpPr>
            <p:nvPr/>
          </p:nvGrpSpPr>
          <p:grpSpPr bwMode="auto">
            <a:xfrm>
              <a:off x="3936" y="2832"/>
              <a:ext cx="1632" cy="672"/>
              <a:chOff x="3648" y="2832"/>
              <a:chExt cx="1632" cy="672"/>
            </a:xfrm>
          </p:grpSpPr>
          <p:grpSp>
            <p:nvGrpSpPr>
              <p:cNvPr id="60428" name="Group 10"/>
              <p:cNvGrpSpPr>
                <a:grpSpLocks/>
              </p:cNvGrpSpPr>
              <p:nvPr/>
            </p:nvGrpSpPr>
            <p:grpSpPr bwMode="auto">
              <a:xfrm>
                <a:off x="3648" y="3264"/>
                <a:ext cx="288" cy="192"/>
                <a:chOff x="3504" y="3168"/>
                <a:chExt cx="288" cy="192"/>
              </a:xfrm>
            </p:grpSpPr>
            <p:sp>
              <p:nvSpPr>
                <p:cNvPr id="60452" name="Oval 11"/>
                <p:cNvSpPr>
                  <a:spLocks noChangeArrowheads="1"/>
                </p:cNvSpPr>
                <p:nvPr/>
              </p:nvSpPr>
              <p:spPr bwMode="auto">
                <a:xfrm>
                  <a:off x="3504" y="3168"/>
                  <a:ext cx="288" cy="192"/>
                </a:xfrm>
                <a:prstGeom prst="ellipse">
                  <a:avLst/>
                </a:prstGeom>
                <a:solidFill>
                  <a:schemeClr val="accent1"/>
                </a:solidFill>
                <a:ln w="9525">
                  <a:solidFill>
                    <a:schemeClr val="tx1"/>
                  </a:solidFill>
                  <a:round/>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60453" name="Oval 12"/>
                <p:cNvSpPr>
                  <a:spLocks noChangeArrowheads="1"/>
                </p:cNvSpPr>
                <p:nvPr/>
              </p:nvSpPr>
              <p:spPr bwMode="auto">
                <a:xfrm>
                  <a:off x="3648" y="3216"/>
                  <a:ext cx="96" cy="96"/>
                </a:xfrm>
                <a:prstGeom prst="ellipse">
                  <a:avLst/>
                </a:prstGeom>
                <a:solidFill>
                  <a:srgbClr val="00CC00"/>
                </a:solidFill>
                <a:ln w="9525">
                  <a:solidFill>
                    <a:schemeClr val="tx1"/>
                  </a:solidFill>
                  <a:round/>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grpSp>
          <p:grpSp>
            <p:nvGrpSpPr>
              <p:cNvPr id="60429" name="Group 13"/>
              <p:cNvGrpSpPr>
                <a:grpSpLocks/>
              </p:cNvGrpSpPr>
              <p:nvPr/>
            </p:nvGrpSpPr>
            <p:grpSpPr bwMode="auto">
              <a:xfrm>
                <a:off x="4704" y="2976"/>
                <a:ext cx="288" cy="192"/>
                <a:chOff x="3600" y="3264"/>
                <a:chExt cx="288" cy="192"/>
              </a:xfrm>
            </p:grpSpPr>
            <p:sp>
              <p:nvSpPr>
                <p:cNvPr id="60450" name="Oval 14"/>
                <p:cNvSpPr>
                  <a:spLocks noChangeArrowheads="1"/>
                </p:cNvSpPr>
                <p:nvPr/>
              </p:nvSpPr>
              <p:spPr bwMode="auto">
                <a:xfrm>
                  <a:off x="3600" y="3264"/>
                  <a:ext cx="288" cy="192"/>
                </a:xfrm>
                <a:prstGeom prst="ellipse">
                  <a:avLst/>
                </a:prstGeom>
                <a:solidFill>
                  <a:schemeClr val="accent1"/>
                </a:solidFill>
                <a:ln w="9525">
                  <a:solidFill>
                    <a:schemeClr val="tx1"/>
                  </a:solidFill>
                  <a:round/>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60451" name="Oval 15"/>
                <p:cNvSpPr>
                  <a:spLocks noChangeArrowheads="1"/>
                </p:cNvSpPr>
                <p:nvPr/>
              </p:nvSpPr>
              <p:spPr bwMode="auto">
                <a:xfrm>
                  <a:off x="3744" y="3312"/>
                  <a:ext cx="96" cy="96"/>
                </a:xfrm>
                <a:prstGeom prst="ellipse">
                  <a:avLst/>
                </a:prstGeom>
                <a:solidFill>
                  <a:srgbClr val="00CC00"/>
                </a:solidFill>
                <a:ln w="9525">
                  <a:solidFill>
                    <a:schemeClr val="tx1"/>
                  </a:solidFill>
                  <a:round/>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grpSp>
          <p:grpSp>
            <p:nvGrpSpPr>
              <p:cNvPr id="60430" name="Group 16"/>
              <p:cNvGrpSpPr>
                <a:grpSpLocks/>
              </p:cNvGrpSpPr>
              <p:nvPr/>
            </p:nvGrpSpPr>
            <p:grpSpPr bwMode="auto">
              <a:xfrm>
                <a:off x="3984" y="2832"/>
                <a:ext cx="192" cy="384"/>
                <a:chOff x="4272" y="2352"/>
                <a:chExt cx="192" cy="384"/>
              </a:xfrm>
            </p:grpSpPr>
            <p:sp>
              <p:nvSpPr>
                <p:cNvPr id="60447" name="Freeform 17"/>
                <p:cNvSpPr>
                  <a:spLocks/>
                </p:cNvSpPr>
                <p:nvPr/>
              </p:nvSpPr>
              <p:spPr bwMode="auto">
                <a:xfrm>
                  <a:off x="4272" y="2352"/>
                  <a:ext cx="192" cy="384"/>
                </a:xfrm>
                <a:custGeom>
                  <a:avLst/>
                  <a:gdLst>
                    <a:gd name="T0" fmla="*/ 2 w 336"/>
                    <a:gd name="T1" fmla="*/ 0 h 672"/>
                    <a:gd name="T2" fmla="*/ 1 w 336"/>
                    <a:gd name="T3" fmla="*/ 2 h 672"/>
                    <a:gd name="T4" fmla="*/ 2 w 336"/>
                    <a:gd name="T5" fmla="*/ 2 h 672"/>
                    <a:gd name="T6" fmla="*/ 0 w 336"/>
                    <a:gd name="T7" fmla="*/ 4 h 672"/>
                    <a:gd name="T8" fmla="*/ 0 60000 65536"/>
                    <a:gd name="T9" fmla="*/ 0 60000 65536"/>
                    <a:gd name="T10" fmla="*/ 0 60000 65536"/>
                    <a:gd name="T11" fmla="*/ 0 60000 65536"/>
                    <a:gd name="T12" fmla="*/ 0 w 336"/>
                    <a:gd name="T13" fmla="*/ 0 h 672"/>
                    <a:gd name="T14" fmla="*/ 336 w 336"/>
                    <a:gd name="T15" fmla="*/ 672 h 672"/>
                  </a:gdLst>
                  <a:ahLst/>
                  <a:cxnLst>
                    <a:cxn ang="T8">
                      <a:pos x="T0" y="T1"/>
                    </a:cxn>
                    <a:cxn ang="T9">
                      <a:pos x="T2" y="T3"/>
                    </a:cxn>
                    <a:cxn ang="T10">
                      <a:pos x="T4" y="T5"/>
                    </a:cxn>
                    <a:cxn ang="T11">
                      <a:pos x="T6" y="T7"/>
                    </a:cxn>
                  </a:cxnLst>
                  <a:rect l="T12" t="T13" r="T14" b="T15"/>
                  <a:pathLst>
                    <a:path w="336" h="672">
                      <a:moveTo>
                        <a:pt x="336" y="0"/>
                      </a:moveTo>
                      <a:lnTo>
                        <a:pt x="48" y="288"/>
                      </a:lnTo>
                      <a:lnTo>
                        <a:pt x="288" y="384"/>
                      </a:lnTo>
                      <a:lnTo>
                        <a:pt x="0" y="672"/>
                      </a:lnTo>
                    </a:path>
                  </a:pathLst>
                </a:custGeom>
                <a:noFill/>
                <a:ln w="285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48" name="Line 18"/>
                <p:cNvSpPr>
                  <a:spLocks noChangeShapeType="1"/>
                </p:cNvSpPr>
                <p:nvPr/>
              </p:nvSpPr>
              <p:spPr bwMode="auto">
                <a:xfrm flipV="1">
                  <a:off x="4272" y="2640"/>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49" name="Line 19"/>
                <p:cNvSpPr>
                  <a:spLocks noChangeShapeType="1"/>
                </p:cNvSpPr>
                <p:nvPr/>
              </p:nvSpPr>
              <p:spPr bwMode="auto">
                <a:xfrm rot="5400000" flipV="1">
                  <a:off x="4320" y="2688"/>
                  <a:ext cx="0" cy="96"/>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0431" name="Line 20"/>
              <p:cNvSpPr>
                <a:spLocks noChangeShapeType="1"/>
              </p:cNvSpPr>
              <p:nvPr/>
            </p:nvSpPr>
            <p:spPr bwMode="auto">
              <a:xfrm>
                <a:off x="4032" y="3360"/>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0432" name="Group 21"/>
              <p:cNvGrpSpPr>
                <a:grpSpLocks/>
              </p:cNvGrpSpPr>
              <p:nvPr/>
            </p:nvGrpSpPr>
            <p:grpSpPr bwMode="auto">
              <a:xfrm>
                <a:off x="4992" y="3168"/>
                <a:ext cx="288" cy="192"/>
                <a:chOff x="3600" y="3264"/>
                <a:chExt cx="288" cy="192"/>
              </a:xfrm>
            </p:grpSpPr>
            <p:sp>
              <p:nvSpPr>
                <p:cNvPr id="60445" name="Oval 22"/>
                <p:cNvSpPr>
                  <a:spLocks noChangeArrowheads="1"/>
                </p:cNvSpPr>
                <p:nvPr/>
              </p:nvSpPr>
              <p:spPr bwMode="auto">
                <a:xfrm>
                  <a:off x="3600" y="3264"/>
                  <a:ext cx="288" cy="192"/>
                </a:xfrm>
                <a:prstGeom prst="ellipse">
                  <a:avLst/>
                </a:prstGeom>
                <a:solidFill>
                  <a:schemeClr val="accent1"/>
                </a:solidFill>
                <a:ln w="9525">
                  <a:solidFill>
                    <a:schemeClr val="tx1"/>
                  </a:solidFill>
                  <a:round/>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60446" name="Oval 23"/>
                <p:cNvSpPr>
                  <a:spLocks noChangeArrowheads="1"/>
                </p:cNvSpPr>
                <p:nvPr/>
              </p:nvSpPr>
              <p:spPr bwMode="auto">
                <a:xfrm>
                  <a:off x="3744" y="3312"/>
                  <a:ext cx="96" cy="96"/>
                </a:xfrm>
                <a:prstGeom prst="ellipse">
                  <a:avLst/>
                </a:prstGeom>
                <a:solidFill>
                  <a:srgbClr val="00CC00"/>
                </a:solidFill>
                <a:ln w="9525">
                  <a:solidFill>
                    <a:schemeClr val="tx1"/>
                  </a:solidFill>
                  <a:round/>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grpSp>
          <p:grpSp>
            <p:nvGrpSpPr>
              <p:cNvPr id="60433" name="Group 24"/>
              <p:cNvGrpSpPr>
                <a:grpSpLocks/>
              </p:cNvGrpSpPr>
              <p:nvPr/>
            </p:nvGrpSpPr>
            <p:grpSpPr bwMode="auto">
              <a:xfrm>
                <a:off x="4704" y="3312"/>
                <a:ext cx="288" cy="192"/>
                <a:chOff x="3600" y="3264"/>
                <a:chExt cx="288" cy="192"/>
              </a:xfrm>
            </p:grpSpPr>
            <p:sp>
              <p:nvSpPr>
                <p:cNvPr id="60443" name="Oval 25"/>
                <p:cNvSpPr>
                  <a:spLocks noChangeArrowheads="1"/>
                </p:cNvSpPr>
                <p:nvPr/>
              </p:nvSpPr>
              <p:spPr bwMode="auto">
                <a:xfrm>
                  <a:off x="3600" y="3264"/>
                  <a:ext cx="288" cy="192"/>
                </a:xfrm>
                <a:prstGeom prst="ellipse">
                  <a:avLst/>
                </a:prstGeom>
                <a:solidFill>
                  <a:schemeClr val="accent1"/>
                </a:solidFill>
                <a:ln w="9525">
                  <a:solidFill>
                    <a:schemeClr val="tx1"/>
                  </a:solidFill>
                  <a:round/>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60444" name="Oval 26"/>
                <p:cNvSpPr>
                  <a:spLocks noChangeArrowheads="1"/>
                </p:cNvSpPr>
                <p:nvPr/>
              </p:nvSpPr>
              <p:spPr bwMode="auto">
                <a:xfrm>
                  <a:off x="3744" y="3312"/>
                  <a:ext cx="96" cy="96"/>
                </a:xfrm>
                <a:prstGeom prst="ellipse">
                  <a:avLst/>
                </a:prstGeom>
                <a:solidFill>
                  <a:srgbClr val="00CC00"/>
                </a:solidFill>
                <a:ln w="9525">
                  <a:solidFill>
                    <a:schemeClr val="tx1"/>
                  </a:solidFill>
                  <a:round/>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grpSp>
          <p:grpSp>
            <p:nvGrpSpPr>
              <p:cNvPr id="60434" name="Group 27"/>
              <p:cNvGrpSpPr>
                <a:grpSpLocks/>
              </p:cNvGrpSpPr>
              <p:nvPr/>
            </p:nvGrpSpPr>
            <p:grpSpPr bwMode="auto">
              <a:xfrm>
                <a:off x="4416" y="3168"/>
                <a:ext cx="288" cy="192"/>
                <a:chOff x="3600" y="3264"/>
                <a:chExt cx="288" cy="192"/>
              </a:xfrm>
            </p:grpSpPr>
            <p:sp>
              <p:nvSpPr>
                <p:cNvPr id="60441" name="Oval 28"/>
                <p:cNvSpPr>
                  <a:spLocks noChangeArrowheads="1"/>
                </p:cNvSpPr>
                <p:nvPr/>
              </p:nvSpPr>
              <p:spPr bwMode="auto">
                <a:xfrm>
                  <a:off x="3600" y="3264"/>
                  <a:ext cx="288" cy="192"/>
                </a:xfrm>
                <a:prstGeom prst="ellipse">
                  <a:avLst/>
                </a:prstGeom>
                <a:solidFill>
                  <a:schemeClr val="accent1"/>
                </a:solidFill>
                <a:ln w="9525">
                  <a:solidFill>
                    <a:schemeClr val="tx1"/>
                  </a:solidFill>
                  <a:round/>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60442" name="Oval 29"/>
                <p:cNvSpPr>
                  <a:spLocks noChangeArrowheads="1"/>
                </p:cNvSpPr>
                <p:nvPr/>
              </p:nvSpPr>
              <p:spPr bwMode="auto">
                <a:xfrm>
                  <a:off x="3744" y="3312"/>
                  <a:ext cx="96" cy="96"/>
                </a:xfrm>
                <a:prstGeom prst="ellipse">
                  <a:avLst/>
                </a:prstGeom>
                <a:solidFill>
                  <a:srgbClr val="00CC00"/>
                </a:solidFill>
                <a:ln w="9525">
                  <a:solidFill>
                    <a:schemeClr val="tx1"/>
                  </a:solidFill>
                  <a:round/>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grpSp>
          <p:grpSp>
            <p:nvGrpSpPr>
              <p:cNvPr id="60435" name="Group 30"/>
              <p:cNvGrpSpPr>
                <a:grpSpLocks/>
              </p:cNvGrpSpPr>
              <p:nvPr/>
            </p:nvGrpSpPr>
            <p:grpSpPr bwMode="auto">
              <a:xfrm>
                <a:off x="4896" y="2928"/>
                <a:ext cx="288" cy="192"/>
                <a:chOff x="3600" y="3264"/>
                <a:chExt cx="288" cy="192"/>
              </a:xfrm>
            </p:grpSpPr>
            <p:sp>
              <p:nvSpPr>
                <p:cNvPr id="60439" name="Oval 31"/>
                <p:cNvSpPr>
                  <a:spLocks noChangeArrowheads="1"/>
                </p:cNvSpPr>
                <p:nvPr/>
              </p:nvSpPr>
              <p:spPr bwMode="auto">
                <a:xfrm>
                  <a:off x="3600" y="3264"/>
                  <a:ext cx="288" cy="192"/>
                </a:xfrm>
                <a:prstGeom prst="ellipse">
                  <a:avLst/>
                </a:prstGeom>
                <a:solidFill>
                  <a:schemeClr val="accent1"/>
                </a:solidFill>
                <a:ln w="9525">
                  <a:solidFill>
                    <a:schemeClr val="tx1"/>
                  </a:solidFill>
                  <a:round/>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60440" name="Oval 32"/>
                <p:cNvSpPr>
                  <a:spLocks noChangeArrowheads="1"/>
                </p:cNvSpPr>
                <p:nvPr/>
              </p:nvSpPr>
              <p:spPr bwMode="auto">
                <a:xfrm>
                  <a:off x="3744" y="3312"/>
                  <a:ext cx="96" cy="96"/>
                </a:xfrm>
                <a:prstGeom prst="ellipse">
                  <a:avLst/>
                </a:prstGeom>
                <a:solidFill>
                  <a:srgbClr val="00CC00"/>
                </a:solidFill>
                <a:ln w="9525">
                  <a:solidFill>
                    <a:schemeClr val="tx1"/>
                  </a:solidFill>
                  <a:round/>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grpSp>
          <p:grpSp>
            <p:nvGrpSpPr>
              <p:cNvPr id="60436" name="Group 33"/>
              <p:cNvGrpSpPr>
                <a:grpSpLocks/>
              </p:cNvGrpSpPr>
              <p:nvPr/>
            </p:nvGrpSpPr>
            <p:grpSpPr bwMode="auto">
              <a:xfrm>
                <a:off x="4704" y="3168"/>
                <a:ext cx="288" cy="192"/>
                <a:chOff x="3600" y="3264"/>
                <a:chExt cx="288" cy="192"/>
              </a:xfrm>
            </p:grpSpPr>
            <p:sp>
              <p:nvSpPr>
                <p:cNvPr id="60437" name="Oval 34"/>
                <p:cNvSpPr>
                  <a:spLocks noChangeArrowheads="1"/>
                </p:cNvSpPr>
                <p:nvPr/>
              </p:nvSpPr>
              <p:spPr bwMode="auto">
                <a:xfrm>
                  <a:off x="3600" y="3264"/>
                  <a:ext cx="288" cy="192"/>
                </a:xfrm>
                <a:prstGeom prst="ellipse">
                  <a:avLst/>
                </a:prstGeom>
                <a:solidFill>
                  <a:schemeClr val="accent1"/>
                </a:solidFill>
                <a:ln w="9525">
                  <a:solidFill>
                    <a:schemeClr val="tx1"/>
                  </a:solidFill>
                  <a:round/>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60438" name="Oval 35"/>
                <p:cNvSpPr>
                  <a:spLocks noChangeArrowheads="1"/>
                </p:cNvSpPr>
                <p:nvPr/>
              </p:nvSpPr>
              <p:spPr bwMode="auto">
                <a:xfrm>
                  <a:off x="3744" y="3312"/>
                  <a:ext cx="96" cy="96"/>
                </a:xfrm>
                <a:prstGeom prst="ellipse">
                  <a:avLst/>
                </a:prstGeom>
                <a:solidFill>
                  <a:srgbClr val="00CC00"/>
                </a:solidFill>
                <a:ln w="9525">
                  <a:solidFill>
                    <a:schemeClr val="tx1"/>
                  </a:solidFill>
                  <a:round/>
                  <a:headEnd/>
                  <a:tailEnd/>
                </a:ln>
              </p:spPr>
              <p:txBody>
                <a:bodyPr wrap="none"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endParaRPr lang="en-US" altLang="en-US" sz="1800"/>
                </a:p>
              </p:txBody>
            </p:sp>
          </p:grpSp>
        </p:grpSp>
      </p:grpSp>
      <p:grpSp>
        <p:nvGrpSpPr>
          <p:cNvPr id="13" name="Group 36"/>
          <p:cNvGrpSpPr>
            <a:grpSpLocks/>
          </p:cNvGrpSpPr>
          <p:nvPr/>
        </p:nvGrpSpPr>
        <p:grpSpPr bwMode="auto">
          <a:xfrm>
            <a:off x="3352800" y="2743200"/>
            <a:ext cx="2590800" cy="3105150"/>
            <a:chOff x="2112" y="1728"/>
            <a:chExt cx="1632" cy="1956"/>
          </a:xfrm>
        </p:grpSpPr>
        <p:sp>
          <p:nvSpPr>
            <p:cNvPr id="60422" name="Text Box 37"/>
            <p:cNvSpPr txBox="1">
              <a:spLocks noChangeArrowheads="1"/>
            </p:cNvSpPr>
            <p:nvPr/>
          </p:nvSpPr>
          <p:spPr bwMode="auto">
            <a:xfrm>
              <a:off x="2112" y="2928"/>
              <a:ext cx="163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algn="ctr" eaLnBrk="1" hangingPunct="1"/>
              <a:r>
                <a:rPr lang="en-US" altLang="en-US" sz="1800">
                  <a:solidFill>
                    <a:srgbClr val="00B0F0"/>
                  </a:solidFill>
                </a:rPr>
                <a:t>Down syndrome is caused by a third copy of chromosome 21</a:t>
              </a:r>
            </a:p>
          </p:txBody>
        </p:sp>
        <p:grpSp>
          <p:nvGrpSpPr>
            <p:cNvPr id="60423" name="Group 38"/>
            <p:cNvGrpSpPr>
              <a:grpSpLocks/>
            </p:cNvGrpSpPr>
            <p:nvPr/>
          </p:nvGrpSpPr>
          <p:grpSpPr bwMode="auto">
            <a:xfrm>
              <a:off x="2256" y="1728"/>
              <a:ext cx="1488" cy="1200"/>
              <a:chOff x="2496" y="1056"/>
              <a:chExt cx="1488" cy="1200"/>
            </a:xfrm>
          </p:grpSpPr>
          <p:pic>
            <p:nvPicPr>
              <p:cNvPr id="60424" name="Picture 39" descr="trisomy21_karyotype_fromweb"/>
              <p:cNvPicPr>
                <a:picLocks noChangeAspect="1" noChangeArrowheads="1"/>
              </p:cNvPicPr>
              <p:nvPr/>
            </p:nvPicPr>
            <p:blipFill>
              <a:blip r:embed="rId3">
                <a:extLst>
                  <a:ext uri="{28A0092B-C50C-407E-A947-70E740481C1C}">
                    <a14:useLocalDpi xmlns:a14="http://schemas.microsoft.com/office/drawing/2010/main" val="0"/>
                  </a:ext>
                </a:extLst>
              </a:blip>
              <a:srcRect l="41508" t="71294" r="34941" b="-294"/>
              <a:stretch>
                <a:fillRect/>
              </a:stretch>
            </p:blipFill>
            <p:spPr bwMode="auto">
              <a:xfrm>
                <a:off x="2496" y="1056"/>
                <a:ext cx="148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40" descr="trisomy21_karyotype_fromweb"/>
              <p:cNvPicPr>
                <a:picLocks noChangeAspect="1" noChangeArrowheads="1"/>
              </p:cNvPicPr>
              <p:nvPr/>
            </p:nvPicPr>
            <p:blipFill>
              <a:blip r:embed="rId3">
                <a:extLst>
                  <a:ext uri="{28A0092B-C50C-407E-A947-70E740481C1C}">
                    <a14:useLocalDpi xmlns:a14="http://schemas.microsoft.com/office/drawing/2010/main" val="0"/>
                  </a:ext>
                </a:extLst>
              </a:blip>
              <a:srcRect l="53664" t="71294" r="41019" b="18266"/>
              <a:stretch>
                <a:fillRect/>
              </a:stretch>
            </p:blipFill>
            <p:spPr bwMode="auto">
              <a:xfrm>
                <a:off x="3552" y="1056"/>
                <a:ext cx="33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will work with your lab group to complete the </a:t>
            </a:r>
            <a:r>
              <a:rPr lang="en-US" dirty="0" err="1" smtClean="0"/>
              <a:t>Snork</a:t>
            </a:r>
            <a:r>
              <a:rPr lang="en-US" dirty="0" smtClean="0"/>
              <a:t> Synthesis activity</a:t>
            </a:r>
          </a:p>
          <a:p>
            <a:r>
              <a:rPr lang="en-US" dirty="0" smtClean="0"/>
              <a:t>Pay attention to the changes in transcription and translation that are caused by mutations</a:t>
            </a:r>
          </a:p>
          <a:p>
            <a:r>
              <a:rPr lang="en-US" dirty="0" smtClean="0"/>
              <a:t>Have the teacher check your work before you say you are done, it is important to get this right! Last chance to work on these topics before the quiz, so make sure you ask for help if you need it!</a:t>
            </a:r>
            <a:endParaRPr lang="en-US" dirty="0"/>
          </a:p>
        </p:txBody>
      </p:sp>
      <p:sp>
        <p:nvSpPr>
          <p:cNvPr id="3" name="Title 2"/>
          <p:cNvSpPr>
            <a:spLocks noGrp="1"/>
          </p:cNvSpPr>
          <p:nvPr>
            <p:ph type="title"/>
          </p:nvPr>
        </p:nvSpPr>
        <p:spPr/>
        <p:txBody>
          <a:bodyPr/>
          <a:lstStyle/>
          <a:p>
            <a:r>
              <a:rPr lang="en-US" dirty="0" err="1" smtClean="0"/>
              <a:t>Snork</a:t>
            </a:r>
            <a:r>
              <a:rPr lang="en-US" dirty="0" smtClean="0"/>
              <a:t> Synthesis</a:t>
            </a:r>
            <a:endParaRPr lang="en-US" dirty="0"/>
          </a:p>
        </p:txBody>
      </p:sp>
    </p:spTree>
    <p:extLst>
      <p:ext uri="{BB962C8B-B14F-4D97-AF65-F5344CB8AC3E}">
        <p14:creationId xmlns:p14="http://schemas.microsoft.com/office/powerpoint/2010/main" val="2219365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Anchor chart of DNA replication and protein synthesis!!!</a:t>
            </a:r>
            <a:endParaRPr lang="en-US" dirty="0"/>
          </a:p>
        </p:txBody>
      </p:sp>
      <p:sp>
        <p:nvSpPr>
          <p:cNvPr id="3" name="Title 2"/>
          <p:cNvSpPr>
            <a:spLocks noGrp="1"/>
          </p:cNvSpPr>
          <p:nvPr>
            <p:ph type="title"/>
          </p:nvPr>
        </p:nvSpPr>
        <p:spPr/>
        <p:txBody>
          <a:bodyPr/>
          <a:lstStyle/>
          <a:p>
            <a:r>
              <a:rPr lang="en-US" dirty="0" smtClean="0"/>
              <a:t>Review Time</a:t>
            </a:r>
            <a:endParaRPr lang="en-US" dirty="0"/>
          </a:p>
        </p:txBody>
      </p:sp>
    </p:spTree>
    <p:extLst>
      <p:ext uri="{BB962C8B-B14F-4D97-AF65-F5344CB8AC3E}">
        <p14:creationId xmlns:p14="http://schemas.microsoft.com/office/powerpoint/2010/main" val="870006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Study for quiz on DNA replication and protein synthesis next class!!</a:t>
            </a:r>
            <a:endParaRPr lang="en-US" dirty="0"/>
          </a:p>
        </p:txBody>
      </p:sp>
      <p:sp>
        <p:nvSpPr>
          <p:cNvPr id="3" name="Title 2"/>
          <p:cNvSpPr>
            <a:spLocks noGrp="1"/>
          </p:cNvSpPr>
          <p:nvPr>
            <p:ph type="title"/>
          </p:nvPr>
        </p:nvSpPr>
        <p:spPr/>
        <p:txBody>
          <a:bodyPr/>
          <a:lstStyle/>
          <a:p>
            <a:r>
              <a:rPr lang="en-US" dirty="0" smtClean="0"/>
              <a:t>Home Learning</a:t>
            </a:r>
            <a:endParaRPr lang="en-US" dirty="0"/>
          </a:p>
        </p:txBody>
      </p:sp>
    </p:spTree>
    <p:extLst>
      <p:ext uri="{BB962C8B-B14F-4D97-AF65-F5344CB8AC3E}">
        <p14:creationId xmlns:p14="http://schemas.microsoft.com/office/powerpoint/2010/main" val="357010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304800" y="1600200"/>
            <a:ext cx="8534400" cy="5029200"/>
          </a:xfrm>
        </p:spPr>
        <p:txBody>
          <a:bodyPr/>
          <a:lstStyle/>
          <a:p>
            <a:pPr eaLnBrk="1" hangingPunct="1">
              <a:lnSpc>
                <a:spcPct val="90000"/>
              </a:lnSpc>
            </a:pPr>
            <a:endParaRPr lang="en-US" altLang="en-US" dirty="0" smtClean="0">
              <a:solidFill>
                <a:schemeClr val="bg1"/>
              </a:solidFill>
            </a:endParaRPr>
          </a:p>
          <a:p>
            <a:pPr eaLnBrk="1" hangingPunct="1">
              <a:lnSpc>
                <a:spcPct val="90000"/>
              </a:lnSpc>
            </a:pPr>
            <a:endParaRPr lang="en-US" altLang="en-US" dirty="0" smtClean="0">
              <a:solidFill>
                <a:schemeClr val="bg1"/>
              </a:solidFill>
            </a:endParaRPr>
          </a:p>
          <a:p>
            <a:pPr eaLnBrk="1" hangingPunct="1">
              <a:lnSpc>
                <a:spcPct val="90000"/>
              </a:lnSpc>
            </a:pPr>
            <a:endParaRPr lang="en-US" altLang="en-US" dirty="0" smtClean="0">
              <a:solidFill>
                <a:schemeClr val="bg1"/>
              </a:solidFill>
            </a:endParaRPr>
          </a:p>
          <a:p>
            <a:pPr eaLnBrk="1" hangingPunct="1">
              <a:lnSpc>
                <a:spcPct val="90000"/>
              </a:lnSpc>
            </a:pPr>
            <a:endParaRPr lang="en-US" altLang="en-US" dirty="0" smtClean="0">
              <a:solidFill>
                <a:schemeClr val="bg1"/>
              </a:solidFill>
            </a:endParaRPr>
          </a:p>
          <a:p>
            <a:pPr eaLnBrk="1" hangingPunct="1">
              <a:lnSpc>
                <a:spcPct val="90000"/>
              </a:lnSpc>
            </a:pPr>
            <a:endParaRPr lang="en-US" altLang="en-US" dirty="0" smtClean="0">
              <a:solidFill>
                <a:schemeClr val="bg1"/>
              </a:solidFill>
            </a:endParaRPr>
          </a:p>
          <a:p>
            <a:pPr eaLnBrk="1" hangingPunct="1">
              <a:lnSpc>
                <a:spcPct val="90000"/>
              </a:lnSpc>
            </a:pPr>
            <a:r>
              <a:rPr lang="en-US" altLang="en-US" dirty="0" smtClean="0"/>
              <a:t>DNA is </a:t>
            </a:r>
            <a:r>
              <a:rPr lang="en-US" altLang="en-US" dirty="0" smtClean="0"/>
              <a:t>too </a:t>
            </a:r>
            <a:r>
              <a:rPr lang="en-US" altLang="en-US" dirty="0" smtClean="0"/>
              <a:t>important to leave the </a:t>
            </a:r>
            <a:r>
              <a:rPr lang="en-US" altLang="en-US" u="sng" dirty="0" smtClean="0"/>
              <a:t>nucleus</a:t>
            </a:r>
            <a:r>
              <a:rPr lang="en-US" altLang="en-US" dirty="0" smtClean="0"/>
              <a:t>, so in order to make proteins, </a:t>
            </a:r>
            <a:r>
              <a:rPr lang="en-US" altLang="en-US" u="sng" dirty="0" smtClean="0"/>
              <a:t>RNA</a:t>
            </a:r>
            <a:r>
              <a:rPr lang="en-US" altLang="en-US" dirty="0" smtClean="0"/>
              <a:t> must be made. </a:t>
            </a:r>
          </a:p>
          <a:p>
            <a:pPr eaLnBrk="1" hangingPunct="1">
              <a:lnSpc>
                <a:spcPct val="90000"/>
              </a:lnSpc>
            </a:pPr>
            <a:r>
              <a:rPr lang="en-US" altLang="en-US" dirty="0" smtClean="0"/>
              <a:t>RNA = </a:t>
            </a:r>
            <a:r>
              <a:rPr lang="en-US" altLang="en-US" u="sng" dirty="0" smtClean="0"/>
              <a:t>ribonucleic acid</a:t>
            </a:r>
            <a:r>
              <a:rPr lang="en-US" altLang="en-US" dirty="0" smtClean="0"/>
              <a:t> (</a:t>
            </a:r>
            <a:r>
              <a:rPr lang="en-US" altLang="en-US" u="sng" dirty="0" smtClean="0"/>
              <a:t>transcription</a:t>
            </a:r>
            <a:r>
              <a:rPr lang="en-US" altLang="en-US" dirty="0" smtClean="0"/>
              <a:t> of DNA)</a:t>
            </a:r>
          </a:p>
          <a:p>
            <a:pPr eaLnBrk="1" hangingPunct="1">
              <a:lnSpc>
                <a:spcPct val="90000"/>
              </a:lnSpc>
            </a:pPr>
            <a:r>
              <a:rPr lang="en-US" altLang="en-US" dirty="0" smtClean="0"/>
              <a:t>We call this process </a:t>
            </a:r>
            <a:r>
              <a:rPr lang="en-US" altLang="en-US" u="sng" dirty="0" smtClean="0"/>
              <a:t>Transcription</a:t>
            </a:r>
            <a:r>
              <a:rPr lang="en-US" altLang="en-US" dirty="0" smtClean="0"/>
              <a:t> because the DNA code is being transcribed. </a:t>
            </a:r>
          </a:p>
        </p:txBody>
      </p:sp>
      <p:pic>
        <p:nvPicPr>
          <p:cNvPr id="21506" name="Picture 5" descr="http://www.coldwaterlumber.net/images/blueprin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76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7" descr="http://www.pcd-inc.com/images/constructionWork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676400"/>
            <a:ext cx="18462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ular Callout 6"/>
          <p:cNvSpPr/>
          <p:nvPr/>
        </p:nvSpPr>
        <p:spPr>
          <a:xfrm>
            <a:off x="4876800" y="1676400"/>
            <a:ext cx="4038600" cy="1981200"/>
          </a:xfrm>
          <a:prstGeom prst="wedgeRectCallout">
            <a:avLst>
              <a:gd name="adj1" fmla="val -69995"/>
              <a:gd name="adj2" fmla="val -88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4953000" y="1752600"/>
            <a:ext cx="3886200" cy="1754188"/>
          </a:xfrm>
          <a:prstGeom prst="rect">
            <a:avLst/>
          </a:prstGeom>
          <a:noFill/>
        </p:spPr>
        <p:txBody>
          <a:bodyPr>
            <a:spAutoFit/>
          </a:bodyPr>
          <a:lstStyle/>
          <a:p>
            <a:pPr>
              <a:lnSpc>
                <a:spcPct val="90000"/>
              </a:lnSpc>
              <a:defRPr/>
            </a:pPr>
            <a:r>
              <a:rPr lang="en-US" sz="2400" b="0" dirty="0">
                <a:solidFill>
                  <a:schemeClr val="tx2">
                    <a:lumMod val="25000"/>
                  </a:schemeClr>
                </a:solidFill>
                <a:latin typeface="Arial" charset="0"/>
                <a:ea typeface="+mn-ea"/>
              </a:rPr>
              <a:t>Imagine you are an architect of a very special building, would you let your </a:t>
            </a:r>
            <a:r>
              <a:rPr lang="en-US" sz="2400" b="0" u="sng" dirty="0">
                <a:solidFill>
                  <a:schemeClr val="tx2">
                    <a:lumMod val="25000"/>
                  </a:schemeClr>
                </a:solidFill>
                <a:latin typeface="Arial" charset="0"/>
                <a:ea typeface="+mn-ea"/>
              </a:rPr>
              <a:t>only</a:t>
            </a:r>
            <a:r>
              <a:rPr lang="en-US" sz="2400" b="0" dirty="0">
                <a:solidFill>
                  <a:schemeClr val="tx2">
                    <a:lumMod val="25000"/>
                  </a:schemeClr>
                </a:solidFill>
                <a:latin typeface="Arial" charset="0"/>
                <a:ea typeface="+mn-ea"/>
              </a:rPr>
              <a:t> set of blue prints leave with the builder?</a:t>
            </a:r>
          </a:p>
        </p:txBody>
      </p:sp>
      <p:sp>
        <p:nvSpPr>
          <p:cNvPr id="9" name="Rectangle 2"/>
          <p:cNvSpPr txBox="1">
            <a:spLocks noChangeArrowheads="1"/>
          </p:cNvSpPr>
          <p:nvPr/>
        </p:nvSpPr>
        <p:spPr>
          <a:xfrm>
            <a:off x="381000" y="304800"/>
            <a:ext cx="8839200" cy="1066800"/>
          </a:xfrm>
          <a:prstGeom prst="rect">
            <a:avLst/>
          </a:prstGeom>
        </p:spPr>
        <p:txBody>
          <a:bodyPr anchor="ctr">
            <a:normAutofit fontScale="90000" lnSpcReduction="20000"/>
            <a:scene3d>
              <a:camera prst="orthographicFront"/>
              <a:lightRig rig="soft" dir="t"/>
            </a:scene3d>
            <a:sp3d prstMaterial="softEdge">
              <a:bevelT w="25400" h="25400"/>
            </a:sp3d>
          </a:bodyPr>
          <a:lstStyle/>
          <a:p>
            <a:pPr fontAlgn="auto">
              <a:spcBef>
                <a:spcPct val="0"/>
              </a:spcBef>
              <a:spcAft>
                <a:spcPts val="0"/>
              </a:spcAft>
              <a:defRPr/>
            </a:pPr>
            <a:r>
              <a:rPr lang="en-US" sz="4000" dirty="0">
                <a:solidFill>
                  <a:schemeClr val="accent4">
                    <a:lumMod val="40000"/>
                    <a:lumOff val="60000"/>
                  </a:schemeClr>
                </a:solidFill>
                <a:effectLst>
                  <a:outerShdw blurRad="31750" dist="25400" dir="5400000" algn="tl" rotWithShape="0">
                    <a:srgbClr val="000000">
                      <a:alpha val="25000"/>
                    </a:srgbClr>
                  </a:outerShdw>
                </a:effectLst>
                <a:latin typeface="+mj-lt"/>
                <a:ea typeface="+mj-ea"/>
                <a:cs typeface="+mj-cs"/>
              </a:rPr>
              <a:t>Key Point #1-DNA must be transcribed.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7">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381000" y="1371600"/>
            <a:ext cx="5334000" cy="5029200"/>
          </a:xfrm>
        </p:spPr>
        <p:txBody>
          <a:bodyPr/>
          <a:lstStyle/>
          <a:p>
            <a:pPr eaLnBrk="1" hangingPunct="1">
              <a:lnSpc>
                <a:spcPct val="90000"/>
              </a:lnSpc>
            </a:pPr>
            <a:r>
              <a:rPr lang="en-US" altLang="en-US" sz="3000" smtClean="0"/>
              <a:t>RNA is much like DNA however:</a:t>
            </a:r>
          </a:p>
          <a:p>
            <a:pPr lvl="1" eaLnBrk="1" hangingPunct="1">
              <a:lnSpc>
                <a:spcPct val="90000"/>
              </a:lnSpc>
            </a:pPr>
            <a:r>
              <a:rPr lang="en-US" altLang="en-US" sz="3000" smtClean="0"/>
              <a:t>it only has </a:t>
            </a:r>
            <a:r>
              <a:rPr lang="en-US" altLang="en-US" sz="3000" u="sng" smtClean="0"/>
              <a:t>one strand.</a:t>
            </a:r>
            <a:r>
              <a:rPr lang="en-US" altLang="en-US" sz="3000" smtClean="0"/>
              <a:t> </a:t>
            </a:r>
          </a:p>
          <a:p>
            <a:pPr lvl="1" eaLnBrk="1" hangingPunct="1">
              <a:lnSpc>
                <a:spcPct val="90000"/>
              </a:lnSpc>
            </a:pPr>
            <a:r>
              <a:rPr lang="en-US" altLang="en-US" sz="3000" smtClean="0"/>
              <a:t>Instead of using the nucleotide Thymine (T) it uses </a:t>
            </a:r>
            <a:r>
              <a:rPr lang="en-US" altLang="en-US" sz="3000" u="sng" smtClean="0"/>
              <a:t>Uracil</a:t>
            </a:r>
            <a:r>
              <a:rPr lang="en-US" altLang="en-US" sz="3000" smtClean="0"/>
              <a:t> (U).  (A=U)</a:t>
            </a:r>
          </a:p>
          <a:p>
            <a:pPr lvl="1" eaLnBrk="1" hangingPunct="1">
              <a:lnSpc>
                <a:spcPct val="90000"/>
              </a:lnSpc>
            </a:pPr>
            <a:r>
              <a:rPr lang="en-US" altLang="en-US" sz="3000" smtClean="0"/>
              <a:t>RNA uses the sugar </a:t>
            </a:r>
            <a:r>
              <a:rPr lang="en-US" altLang="en-US" sz="3000" u="sng" smtClean="0"/>
              <a:t>ribose</a:t>
            </a:r>
            <a:r>
              <a:rPr lang="en-US" altLang="en-US" sz="3000" smtClean="0"/>
              <a:t> while DNA uses the sugar deoxyribose. </a:t>
            </a:r>
          </a:p>
        </p:txBody>
      </p:sp>
      <p:sp>
        <p:nvSpPr>
          <p:cNvPr id="6146" name="Rectangle 2"/>
          <p:cNvSpPr>
            <a:spLocks noGrp="1" noChangeArrowheads="1"/>
          </p:cNvSpPr>
          <p:nvPr>
            <p:ph type="title"/>
          </p:nvPr>
        </p:nvSpPr>
        <p:spPr>
          <a:xfrm>
            <a:off x="685800" y="304800"/>
            <a:ext cx="7772400" cy="1066800"/>
          </a:xfrm>
        </p:spPr>
        <p:txBody>
          <a:bodyPr/>
          <a:lstStyle/>
          <a:p>
            <a:pPr eaLnBrk="1" fontAlgn="auto" hangingPunct="1">
              <a:spcAft>
                <a:spcPts val="0"/>
              </a:spcAft>
              <a:defRPr/>
            </a:pPr>
            <a:r>
              <a:rPr lang="en-US" sz="4000" dirty="0" smtClean="0">
                <a:solidFill>
                  <a:schemeClr val="accent4">
                    <a:lumMod val="40000"/>
                    <a:lumOff val="60000"/>
                  </a:schemeClr>
                </a:solidFill>
                <a:ea typeface="+mj-ea"/>
                <a:cs typeface="+mj-cs"/>
              </a:rPr>
              <a:t>Key Point #2-Structure of RNA</a:t>
            </a:r>
          </a:p>
        </p:txBody>
      </p:sp>
      <p:pic>
        <p:nvPicPr>
          <p:cNvPr id="23555" name="Picture 5" descr="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990600"/>
            <a:ext cx="30686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1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1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AutoShape 2"/>
          <p:cNvSpPr>
            <a:spLocks noChangeArrowheads="1"/>
          </p:cNvSpPr>
          <p:nvPr/>
        </p:nvSpPr>
        <p:spPr bwMode="auto">
          <a:xfrm>
            <a:off x="1143000" y="914400"/>
            <a:ext cx="6705600" cy="5851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66"/>
          </a:solidFill>
          <a:ln w="9525">
            <a:solidFill>
              <a:schemeClr val="tx1"/>
            </a:solidFill>
            <a:miter lim="800000"/>
            <a:headEnd/>
            <a:tailEnd/>
          </a:ln>
        </p:spPr>
        <p:txBody>
          <a:bodyPr wrap="none" anchor="ctr"/>
          <a:lstStyle/>
          <a:p>
            <a:endParaRPr lang="en-US"/>
          </a:p>
        </p:txBody>
      </p:sp>
      <p:sp>
        <p:nvSpPr>
          <p:cNvPr id="8195" name="Rectangle 3"/>
          <p:cNvSpPr>
            <a:spLocks noGrp="1" noChangeArrowheads="1"/>
          </p:cNvSpPr>
          <p:nvPr>
            <p:ph type="title"/>
          </p:nvPr>
        </p:nvSpPr>
        <p:spPr>
          <a:xfrm>
            <a:off x="685800" y="0"/>
            <a:ext cx="7772400" cy="1143000"/>
          </a:xfrm>
        </p:spPr>
        <p:txBody>
          <a:bodyPr/>
          <a:lstStyle/>
          <a:p>
            <a:pPr eaLnBrk="1" fontAlgn="auto" hangingPunct="1">
              <a:spcAft>
                <a:spcPts val="0"/>
              </a:spcAft>
              <a:defRPr/>
            </a:pPr>
            <a:r>
              <a:rPr lang="en-US" sz="6000" dirty="0" smtClean="0">
                <a:ea typeface="+mj-ea"/>
                <a:cs typeface="+mj-cs"/>
              </a:rPr>
              <a:t>* Hint: remember…</a:t>
            </a:r>
          </a:p>
        </p:txBody>
      </p:sp>
      <p:sp>
        <p:nvSpPr>
          <p:cNvPr id="63492" name="Rectangle 4"/>
          <p:cNvSpPr>
            <a:spLocks noChangeArrowheads="1"/>
          </p:cNvSpPr>
          <p:nvPr/>
        </p:nvSpPr>
        <p:spPr bwMode="auto">
          <a:xfrm>
            <a:off x="685800" y="3429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algn="ctr" eaLnBrk="1" hangingPunct="1"/>
            <a:r>
              <a:rPr lang="en-US" altLang="en-US" sz="10600">
                <a:solidFill>
                  <a:schemeClr val="tx2"/>
                </a:solidFill>
                <a:latin typeface="Curlz MT" panose="04040404050702020202" pitchFamily="82" charset="0"/>
              </a:rPr>
              <a:t>RNA</a:t>
            </a:r>
            <a:br>
              <a:rPr lang="en-US" altLang="en-US" sz="10600">
                <a:solidFill>
                  <a:schemeClr val="tx2"/>
                </a:solidFill>
                <a:latin typeface="Curlz MT" panose="04040404050702020202" pitchFamily="82" charset="0"/>
              </a:rPr>
            </a:br>
            <a:r>
              <a:rPr lang="en-US" altLang="en-US" sz="10600">
                <a:solidFill>
                  <a:schemeClr val="tx2"/>
                </a:solidFill>
                <a:latin typeface="Curlz MT" panose="04040404050702020202" pitchFamily="82" charset="0"/>
              </a:rPr>
              <a:t>loves</a:t>
            </a:r>
            <a:br>
              <a:rPr lang="en-US" altLang="en-US" sz="10600">
                <a:solidFill>
                  <a:schemeClr val="tx2"/>
                </a:solidFill>
                <a:latin typeface="Curlz MT" panose="04040404050702020202" pitchFamily="82" charset="0"/>
              </a:rPr>
            </a:br>
            <a:r>
              <a:rPr lang="ja-JP" altLang="en-US" sz="10600">
                <a:solidFill>
                  <a:schemeClr val="tx2"/>
                </a:solidFill>
                <a:latin typeface="Curlz MT" panose="04040404050702020202" pitchFamily="82" charset="0"/>
              </a:rPr>
              <a:t>“</a:t>
            </a:r>
            <a:r>
              <a:rPr lang="en-US" altLang="ja-JP" sz="10600">
                <a:solidFill>
                  <a:schemeClr val="tx2"/>
                </a:solidFill>
                <a:latin typeface="Curlz MT" panose="04040404050702020202" pitchFamily="82" charset="0"/>
              </a:rPr>
              <a:t>U</a:t>
            </a:r>
            <a:r>
              <a:rPr lang="ja-JP" altLang="en-US" sz="10600">
                <a:solidFill>
                  <a:schemeClr val="tx2"/>
                </a:solidFill>
                <a:latin typeface="Curlz MT" panose="04040404050702020202" pitchFamily="82" charset="0"/>
              </a:rPr>
              <a:t>”</a:t>
            </a:r>
            <a:endParaRPr lang="en-US" altLang="en-US" sz="10600">
              <a:solidFill>
                <a:schemeClr val="tx2"/>
              </a:solidFill>
              <a:latin typeface="Curlz MT" panose="04040404050702020202" pitchFamily="82" charset="0"/>
            </a:endParaRPr>
          </a:p>
        </p:txBody>
      </p:sp>
      <p:sp>
        <p:nvSpPr>
          <p:cNvPr id="24580" name="TextBox 4"/>
          <p:cNvSpPr txBox="1">
            <a:spLocks noChangeArrowheads="1"/>
          </p:cNvSpPr>
          <p:nvPr/>
        </p:nvSpPr>
        <p:spPr bwMode="auto">
          <a:xfrm>
            <a:off x="6477000" y="4419600"/>
            <a:ext cx="2438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eaLnBrk="1" hangingPunct="1"/>
            <a:r>
              <a:rPr lang="en-US" altLang="en-US" sz="3200"/>
              <a:t>RNA uses Uracil instead of Thymine.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63492"/>
                                        </p:tgtEl>
                                        <p:attrNameLst>
                                          <p:attrName>style.visibility</p:attrName>
                                        </p:attrNameLst>
                                      </p:cBhvr>
                                      <p:to>
                                        <p:strVal val="visible"/>
                                      </p:to>
                                    </p:set>
                                    <p:set>
                                      <p:cBhvr>
                                        <p:cTn id="7" dur="455" fill="hold">
                                          <p:stCondLst>
                                            <p:cond delay="0"/>
                                          </p:stCondLst>
                                        </p:cTn>
                                        <p:tgtEl>
                                          <p:spTgt spid="63492"/>
                                        </p:tgtEl>
                                        <p:attrNameLst>
                                          <p:attrName>style.rotation</p:attrName>
                                        </p:attrNameLst>
                                      </p:cBhvr>
                                      <p:to>
                                        <p:strVal val="-45.0"/>
                                      </p:to>
                                    </p:set>
                                    <p:anim calcmode="lin" valueType="num">
                                      <p:cBhvr>
                                        <p:cTn id="8" dur="455" fill="hold">
                                          <p:stCondLst>
                                            <p:cond delay="455"/>
                                          </p:stCondLst>
                                        </p:cTn>
                                        <p:tgtEl>
                                          <p:spTgt spid="6349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349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349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349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066800"/>
          </a:xfrm>
        </p:spPr>
        <p:txBody>
          <a:bodyPr>
            <a:normAutofit fontScale="90000"/>
          </a:bodyPr>
          <a:lstStyle/>
          <a:p>
            <a:pPr eaLnBrk="1" fontAlgn="auto" hangingPunct="1">
              <a:spcAft>
                <a:spcPts val="0"/>
              </a:spcAft>
              <a:defRPr/>
            </a:pPr>
            <a:r>
              <a:rPr lang="en-US" dirty="0" err="1" smtClean="0">
                <a:ea typeface="+mj-ea"/>
                <a:cs typeface="+mj-cs"/>
              </a:rPr>
              <a:t>Practice:Write</a:t>
            </a:r>
            <a:r>
              <a:rPr lang="en-US" dirty="0" smtClean="0">
                <a:ea typeface="+mj-ea"/>
                <a:cs typeface="+mj-cs"/>
              </a:rPr>
              <a:t> the RNA strand for one of these DNA strands in your notes:</a:t>
            </a:r>
          </a:p>
        </p:txBody>
      </p:sp>
      <p:sp>
        <p:nvSpPr>
          <p:cNvPr id="25602" name="Rectangle 3"/>
          <p:cNvSpPr>
            <a:spLocks noChangeArrowheads="1"/>
          </p:cNvSpPr>
          <p:nvPr/>
        </p:nvSpPr>
        <p:spPr bwMode="auto">
          <a:xfrm>
            <a:off x="152400" y="3657600"/>
            <a:ext cx="403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algn="ctr" eaLnBrk="1" hangingPunct="1"/>
            <a:r>
              <a:rPr lang="en-US" altLang="en-US" sz="4800">
                <a:solidFill>
                  <a:schemeClr val="tx2"/>
                </a:solidFill>
              </a:rPr>
              <a:t>DNA</a:t>
            </a:r>
          </a:p>
          <a:p>
            <a:pPr algn="ctr" eaLnBrk="1" hangingPunct="1">
              <a:buFontTx/>
              <a:buChar char="•"/>
            </a:pPr>
            <a:r>
              <a:rPr lang="en-US" altLang="en-US" sz="4400">
                <a:solidFill>
                  <a:schemeClr val="tx2"/>
                </a:solidFill>
              </a:rPr>
              <a:t>GAATTACA</a:t>
            </a:r>
          </a:p>
          <a:p>
            <a:pPr algn="ctr" eaLnBrk="1" hangingPunct="1">
              <a:buFontTx/>
              <a:buChar char="•"/>
            </a:pPr>
            <a:r>
              <a:rPr lang="en-US" altLang="en-US" sz="4400">
                <a:solidFill>
                  <a:schemeClr val="tx2"/>
                </a:solidFill>
              </a:rPr>
              <a:t>CCAATTAG</a:t>
            </a:r>
          </a:p>
          <a:p>
            <a:pPr algn="ctr" eaLnBrk="1" hangingPunct="1">
              <a:buFontTx/>
              <a:buChar char="•"/>
            </a:pPr>
            <a:r>
              <a:rPr lang="en-US" altLang="en-US" sz="4400">
                <a:solidFill>
                  <a:schemeClr val="tx2"/>
                </a:solidFill>
              </a:rPr>
              <a:t>ATAGACAG</a:t>
            </a:r>
          </a:p>
          <a:p>
            <a:pPr algn="ctr" eaLnBrk="1" hangingPunct="1">
              <a:buFontTx/>
              <a:buChar char="•"/>
            </a:pPr>
            <a:r>
              <a:rPr lang="en-US" altLang="en-US" sz="4400">
                <a:solidFill>
                  <a:schemeClr val="tx2"/>
                </a:solidFill>
              </a:rPr>
              <a:t> CCAGTACA</a:t>
            </a:r>
          </a:p>
          <a:p>
            <a:pPr algn="ctr" eaLnBrk="1" hangingPunct="1">
              <a:buFontTx/>
              <a:buChar char="•"/>
            </a:pPr>
            <a:endParaRPr lang="en-US" altLang="en-US" sz="4400">
              <a:solidFill>
                <a:schemeClr val="tx2"/>
              </a:solidFill>
            </a:endParaRPr>
          </a:p>
        </p:txBody>
      </p:sp>
      <p:sp>
        <p:nvSpPr>
          <p:cNvPr id="52228" name="Rectangle 4"/>
          <p:cNvSpPr>
            <a:spLocks noChangeArrowheads="1"/>
          </p:cNvSpPr>
          <p:nvPr/>
        </p:nvSpPr>
        <p:spPr bwMode="auto">
          <a:xfrm>
            <a:off x="4648200" y="3657600"/>
            <a:ext cx="403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sz="2400" b="1">
                <a:solidFill>
                  <a:srgbClr val="0000CC"/>
                </a:solidFill>
                <a:latin typeface="Arial" panose="020B0604020202020204" pitchFamily="34" charset="0"/>
                <a:ea typeface="MS PGothic" panose="020B0600070205080204" pitchFamily="34" charset="-128"/>
              </a:defRPr>
            </a:lvl1pPr>
            <a:lvl2pPr marL="742950" indent="-285750" eaLnBrk="0" hangingPunct="0">
              <a:defRPr sz="2400" b="1">
                <a:solidFill>
                  <a:srgbClr val="0000CC"/>
                </a:solidFill>
                <a:latin typeface="Arial" panose="020B0604020202020204" pitchFamily="34" charset="0"/>
                <a:ea typeface="MS PGothic" panose="020B0600070205080204" pitchFamily="34" charset="-128"/>
              </a:defRPr>
            </a:lvl2pPr>
            <a:lvl3pPr marL="1143000" indent="-228600" eaLnBrk="0" hangingPunct="0">
              <a:defRPr sz="2400" b="1">
                <a:solidFill>
                  <a:srgbClr val="0000CC"/>
                </a:solidFill>
                <a:latin typeface="Arial" panose="020B0604020202020204" pitchFamily="34" charset="0"/>
                <a:ea typeface="MS PGothic" panose="020B0600070205080204" pitchFamily="34" charset="-128"/>
              </a:defRPr>
            </a:lvl3pPr>
            <a:lvl4pPr marL="1600200" indent="-228600" eaLnBrk="0" hangingPunct="0">
              <a:defRPr sz="2400" b="1">
                <a:solidFill>
                  <a:srgbClr val="0000CC"/>
                </a:solidFill>
                <a:latin typeface="Arial" panose="020B0604020202020204" pitchFamily="34" charset="0"/>
                <a:ea typeface="MS PGothic" panose="020B0600070205080204" pitchFamily="34" charset="-128"/>
              </a:defRPr>
            </a:lvl4pPr>
            <a:lvl5pPr marL="2057400" indent="-228600" eaLnBrk="0" hangingPunct="0">
              <a:defRPr sz="2400" b="1">
                <a:solidFill>
                  <a:srgbClr val="0000CC"/>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b="1">
                <a:solidFill>
                  <a:srgbClr val="0000CC"/>
                </a:solidFill>
                <a:latin typeface="Arial" panose="020B0604020202020204" pitchFamily="34" charset="0"/>
                <a:ea typeface="MS PGothic" panose="020B0600070205080204" pitchFamily="34" charset="-128"/>
              </a:defRPr>
            </a:lvl9pPr>
          </a:lstStyle>
          <a:p>
            <a:pPr algn="ctr" eaLnBrk="1" hangingPunct="1"/>
            <a:r>
              <a:rPr lang="en-US" altLang="en-US" sz="5400">
                <a:solidFill>
                  <a:schemeClr val="tx2"/>
                </a:solidFill>
              </a:rPr>
              <a:t>RNA</a:t>
            </a:r>
          </a:p>
          <a:p>
            <a:pPr algn="ctr" eaLnBrk="1" hangingPunct="1">
              <a:buFontTx/>
              <a:buChar char="•"/>
            </a:pPr>
            <a:r>
              <a:rPr lang="en-US" altLang="en-US" sz="4400">
                <a:solidFill>
                  <a:schemeClr val="tx2"/>
                </a:solidFill>
              </a:rPr>
              <a:t>CUUAAUGU</a:t>
            </a:r>
          </a:p>
          <a:p>
            <a:pPr algn="ctr" eaLnBrk="1" hangingPunct="1">
              <a:buFontTx/>
              <a:buChar char="•"/>
            </a:pPr>
            <a:r>
              <a:rPr lang="en-US" altLang="en-US" sz="4400">
                <a:solidFill>
                  <a:schemeClr val="tx2"/>
                </a:solidFill>
              </a:rPr>
              <a:t>GGUUAAUC</a:t>
            </a:r>
          </a:p>
          <a:p>
            <a:pPr algn="ctr" eaLnBrk="1" hangingPunct="1"/>
            <a:r>
              <a:rPr lang="en-US" altLang="en-US" sz="4400">
                <a:solidFill>
                  <a:schemeClr val="tx2"/>
                </a:solidFill>
              </a:rPr>
              <a:t> UAUCUGUC</a:t>
            </a:r>
          </a:p>
          <a:p>
            <a:pPr algn="ctr" eaLnBrk="1" hangingPunct="1">
              <a:buFontTx/>
              <a:buChar char="•"/>
            </a:pPr>
            <a:r>
              <a:rPr lang="en-US" altLang="en-US" sz="4400">
                <a:solidFill>
                  <a:schemeClr val="tx2"/>
                </a:solidFill>
              </a:rPr>
              <a:t>GGUCAUGU</a:t>
            </a:r>
          </a:p>
          <a:p>
            <a:pPr algn="ctr" eaLnBrk="1" hangingPunct="1">
              <a:buFontTx/>
              <a:buChar char="•"/>
            </a:pPr>
            <a:endParaRPr lang="en-US" altLang="en-US" sz="44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anim calcmode="lin" valueType="num">
                                      <p:cBhvr additive="base">
                                        <p:cTn id="7" dur="500" fill="hold"/>
                                        <p:tgtEl>
                                          <p:spTgt spid="5222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8">
                                            <p:txEl>
                                              <p:pRg st="1" end="1"/>
                                            </p:txEl>
                                          </p:spTgt>
                                        </p:tgtEl>
                                        <p:attrNameLst>
                                          <p:attrName>style.visibility</p:attrName>
                                        </p:attrNameLst>
                                      </p:cBhvr>
                                      <p:to>
                                        <p:strVal val="visible"/>
                                      </p:to>
                                    </p:set>
                                    <p:anim calcmode="lin" valueType="num">
                                      <p:cBhvr additive="base">
                                        <p:cTn id="13" dur="500" fill="hold"/>
                                        <p:tgtEl>
                                          <p:spTgt spid="5222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8">
                                            <p:txEl>
                                              <p:pRg st="2" end="2"/>
                                            </p:txEl>
                                          </p:spTgt>
                                        </p:tgtEl>
                                        <p:attrNameLst>
                                          <p:attrName>style.visibility</p:attrName>
                                        </p:attrNameLst>
                                      </p:cBhvr>
                                      <p:to>
                                        <p:strVal val="visible"/>
                                      </p:to>
                                    </p:set>
                                    <p:anim calcmode="lin" valueType="num">
                                      <p:cBhvr additive="base">
                                        <p:cTn id="19" dur="500" fill="hold"/>
                                        <p:tgtEl>
                                          <p:spTgt spid="5222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28">
                                            <p:txEl>
                                              <p:pRg st="3" end="3"/>
                                            </p:txEl>
                                          </p:spTgt>
                                        </p:tgtEl>
                                        <p:attrNameLst>
                                          <p:attrName>style.visibility</p:attrName>
                                        </p:attrNameLst>
                                      </p:cBhvr>
                                      <p:to>
                                        <p:strVal val="visible"/>
                                      </p:to>
                                    </p:set>
                                    <p:anim calcmode="lin" valueType="num">
                                      <p:cBhvr additive="base">
                                        <p:cTn id="25" dur="500" fill="hold"/>
                                        <p:tgtEl>
                                          <p:spTgt spid="5222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22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2228">
                                            <p:txEl>
                                              <p:pRg st="4" end="4"/>
                                            </p:txEl>
                                          </p:spTgt>
                                        </p:tgtEl>
                                        <p:attrNameLst>
                                          <p:attrName>style.visibility</p:attrName>
                                        </p:attrNameLst>
                                      </p:cBhvr>
                                      <p:to>
                                        <p:strVal val="visible"/>
                                      </p:to>
                                    </p:set>
                                    <p:anim calcmode="lin" valueType="num">
                                      <p:cBhvr additive="base">
                                        <p:cTn id="31" dur="500" fill="hold"/>
                                        <p:tgtEl>
                                          <p:spTgt spid="5222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222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5726</TotalTime>
  <Words>1947</Words>
  <Application>Microsoft Office PowerPoint</Application>
  <PresentationFormat>On-screen Show (4:3)</PresentationFormat>
  <Paragraphs>298</Paragraphs>
  <Slides>54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MS PGothic</vt:lpstr>
      <vt:lpstr>MS PGothic</vt:lpstr>
      <vt:lpstr>Arial</vt:lpstr>
      <vt:lpstr>Calibri</vt:lpstr>
      <vt:lpstr>Curlz MT</vt:lpstr>
      <vt:lpstr>Lucida Sans Unicode</vt:lpstr>
      <vt:lpstr>Times New Roman</vt:lpstr>
      <vt:lpstr>Verdana</vt:lpstr>
      <vt:lpstr>Wingdings</vt:lpstr>
      <vt:lpstr>Wingdings 2</vt:lpstr>
      <vt:lpstr>Wingdings 3</vt:lpstr>
      <vt:lpstr>Concourse</vt:lpstr>
      <vt:lpstr>Day 1</vt:lpstr>
      <vt:lpstr>Bell ringer-complete on page</vt:lpstr>
      <vt:lpstr>PowerPoint Presentation</vt:lpstr>
      <vt:lpstr>Warm-Up!</vt:lpstr>
      <vt:lpstr>Remember-DNA is a CODE</vt:lpstr>
      <vt:lpstr>PowerPoint Presentation</vt:lpstr>
      <vt:lpstr>Key Point #2-Structure of RNA</vt:lpstr>
      <vt:lpstr>* Hint: remember…</vt:lpstr>
      <vt:lpstr>Practice:Write the RNA strand for one of these DNA strands in your notes:</vt:lpstr>
      <vt:lpstr>Compare and Contrast DNA and RNA Fill in the Venn Diagram on page</vt:lpstr>
      <vt:lpstr>DNA         Both         RNA</vt:lpstr>
      <vt:lpstr>Ok got it, so there is only 1 type of RNA?</vt:lpstr>
      <vt:lpstr>Key Point #4-There are 3 types of RNA involved in protein synthesis.</vt:lpstr>
      <vt:lpstr>Practice with Transcription</vt:lpstr>
      <vt:lpstr>Practice with Transcription</vt:lpstr>
      <vt:lpstr>DNA Fun Fact!</vt:lpstr>
      <vt:lpstr>Key Point #3 Translation turns mRNA into a Protein</vt:lpstr>
      <vt:lpstr>Hint to remember…</vt:lpstr>
      <vt:lpstr>TRANSLATION STEP 1</vt:lpstr>
      <vt:lpstr>PowerPoint Presentation</vt:lpstr>
      <vt:lpstr>mRNA to Protein</vt:lpstr>
      <vt:lpstr>Translation Video</vt:lpstr>
      <vt:lpstr>PowerPoint Presentation</vt:lpstr>
      <vt:lpstr>How to use a Codon chart. </vt:lpstr>
      <vt:lpstr>PowerPoint Presentation</vt:lpstr>
      <vt:lpstr>Translation Practice</vt:lpstr>
      <vt:lpstr>PowerPoint Presentation</vt:lpstr>
      <vt:lpstr>Diagram Practice</vt:lpstr>
      <vt:lpstr>Practice Time!</vt:lpstr>
      <vt:lpstr>Exit Ticket </vt:lpstr>
      <vt:lpstr>Home Learning</vt:lpstr>
      <vt:lpstr>Day 2</vt:lpstr>
      <vt:lpstr>Bell ringer- complete on page</vt:lpstr>
      <vt:lpstr>Take notes!</vt:lpstr>
      <vt:lpstr>Lab Instructions</vt:lpstr>
      <vt:lpstr>Exit Ticket </vt:lpstr>
      <vt:lpstr>Home Learning</vt:lpstr>
      <vt:lpstr>Day 3</vt:lpstr>
      <vt:lpstr>Bell ringer-complete on page</vt:lpstr>
      <vt:lpstr>Mutations</vt:lpstr>
      <vt:lpstr>These changes can be cause by 2 things:</vt:lpstr>
      <vt:lpstr>Warm Up</vt:lpstr>
      <vt:lpstr>There are 2 types of mutations…</vt:lpstr>
      <vt:lpstr>What Causes Mutations?</vt:lpstr>
      <vt:lpstr>Gene Mutations</vt:lpstr>
      <vt:lpstr>Gene Mutations</vt:lpstr>
      <vt:lpstr>Which type of mutation?</vt:lpstr>
      <vt:lpstr>Chromosomal Mutation</vt:lpstr>
      <vt:lpstr>Chromosomal Mutations</vt:lpstr>
      <vt:lpstr>Role of mutation</vt:lpstr>
      <vt:lpstr>Role of mutation in disease</vt:lpstr>
      <vt:lpstr>Snork Synthesis</vt:lpstr>
      <vt:lpstr>Review Time</vt:lpstr>
      <vt:lpstr>Home Learning</vt:lpstr>
    </vt:vector>
  </TitlesOfParts>
  <Company>Superstar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dc:title>
  <dc:creator>Lauren Walsh</dc:creator>
  <cp:lastModifiedBy>Speers, Anastasia N.</cp:lastModifiedBy>
  <cp:revision>290</cp:revision>
  <dcterms:created xsi:type="dcterms:W3CDTF">2004-09-27T01:17:22Z</dcterms:created>
  <dcterms:modified xsi:type="dcterms:W3CDTF">2017-07-21T22:19:43Z</dcterms:modified>
</cp:coreProperties>
</file>