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49"/>
  </p:notesMasterIdLst>
  <p:sldIdLst>
    <p:sldId id="275" r:id="rId5"/>
    <p:sldId id="276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4" r:id="rId23"/>
    <p:sldId id="278" r:id="rId24"/>
    <p:sldId id="280" r:id="rId25"/>
    <p:sldId id="281" r:id="rId26"/>
    <p:sldId id="282" r:id="rId27"/>
    <p:sldId id="299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0" r:id="rId43"/>
    <p:sldId id="301" r:id="rId44"/>
    <p:sldId id="283" r:id="rId45"/>
    <p:sldId id="304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F025E-A1B0-4729-92A8-52858B569587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FD24-088F-4183-9654-E4F9AA4B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are slides 5-18.</a:t>
            </a:r>
            <a:r>
              <a:rPr lang="en-US" baseline="0" dirty="0" smtClean="0"/>
              <a:t> Should spend less than 30 seconds per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55C2E-5730-4E7D-AE4B-C2A20FBC3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33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 notes that differentiate</a:t>
            </a:r>
            <a:r>
              <a:rPr lang="en-US" baseline="0" dirty="0" smtClean="0"/>
              <a:t> plant and animal cells are slides 15-18.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55C2E-5730-4E7D-AE4B-C2A20FBC3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5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941F5-8FFD-4A0C-8DC6-D9DE848E3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5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 flipV="1">
            <a:off x="7213600" y="3897314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7213601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 flipV="1">
            <a:off x="7213601" y="4198939"/>
            <a:ext cx="2620433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 flipV="1">
            <a:off x="8551333" y="3643313"/>
            <a:ext cx="3640667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875"/>
            <a:ext cx="1280584" cy="457200"/>
          </a:xfrm>
        </p:spPr>
        <p:txBody>
          <a:bodyPr/>
          <a:lstStyle>
            <a:lvl1pPr>
              <a:defRPr/>
            </a:lvl1pPr>
          </a:lstStyle>
          <a:p>
            <a:fld id="{760C6E65-E0B0-4E7E-B356-79CD11FC1CDC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589"/>
            <a:ext cx="9969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F4800-DCF3-4967-AD86-F59B74688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9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04624-A20B-45FC-B9DE-0A71D9588159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1921-F5B9-465C-A704-F2AED5DB7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6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5517B-6A04-4C43-AB90-9221EA699C75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15D72-50DE-4366-B00B-A47AFB033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0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457200"/>
            <a:ext cx="9550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6800" y="1143000"/>
            <a:ext cx="4673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143000"/>
            <a:ext cx="4673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594C8-C216-4973-84A6-C894E2EA7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0974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70054-CFD5-412A-AF60-3BD6863C3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B4080-39C9-4AE3-A169-F5D1246D79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97B3E-4EA5-4917-9993-26FC7CBF7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CEB49-0550-476E-B3ED-277CA86B7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8BD6E-2418-439F-A15A-467048575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8926-2977-462E-8C46-9D13EA025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EEE3D-4ADB-4C98-93B0-EAC837C545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B5CBC-D8B3-4172-8528-D6DFCE13B013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A80EA-8DC4-4592-A84C-E82129374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88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>
              <a:defRPr/>
            </a:pPr>
            <a:fld id="{01348DE4-1718-4637-9F65-9FB358FD9D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8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>
              <a:defRPr/>
            </a:pPr>
            <a:fld id="{B3CA2590-FF34-48F6-A7E6-8A1CCA3F7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84355-5689-49DF-9C59-34E9A8C04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BAFCC-12E6-4340-BB56-384774413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76981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0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041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99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17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B73CD-006F-4685-8FD5-FD45DD85838E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BF60-0378-4C2E-9DE4-4C6F2BC4E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659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77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84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6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15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>
              <a:latin typeface="Times" panose="02020603050405020304" pitchFamily="18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12192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508000" y="1524000"/>
            <a:ext cx="84328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400" smtClean="0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3048000" y="2819400"/>
            <a:ext cx="84328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1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400" smtClean="0"/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304800" y="6384925"/>
            <a:ext cx="193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b="1" smtClean="0"/>
              <a:t>AP Biology</a:t>
            </a:r>
            <a:endParaRPr lang="en-US" sz="2400" smtClean="0">
              <a:latin typeface="Times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981200"/>
            <a:ext cx="9652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245600" y="6264275"/>
            <a:ext cx="2032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2009-2010</a:t>
            </a:r>
            <a:endParaRPr lang="en-US" b="0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881FF-1402-4339-A38E-4596D17145D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6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E6E2B-87C3-445F-97B8-5022D4D76FC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14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3716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91967-3918-40DB-AAFF-6B37D5238CA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83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F968E-7B2F-4A2A-91D7-7F7A115701F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6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13325-F240-4A0B-A0D5-2FE10C0DEF3D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DFDF-40E9-4181-AF5D-01AEAF8C6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085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92CD7-9FB3-4803-BF0C-BA0A8561061E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90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51E8-0105-4E59-84FA-D58C6DB9DED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64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B4F0-ECF9-48A2-8FF3-B562848E2FC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39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516B-9CAD-4A60-911E-91583803E0A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8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685D-DEAE-4FB8-B8B4-03932F6A5CA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9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685800"/>
            <a:ext cx="26670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85800"/>
            <a:ext cx="7797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D65A-5D0B-4C3C-983F-5C9A4934AF2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5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D8798-25B8-4FFA-9DA8-9B8DC62D50A4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372B0-9290-41F6-ACC1-705B6BC2D5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7818" y="612775"/>
            <a:ext cx="1276349" cy="457200"/>
          </a:xfrm>
        </p:spPr>
        <p:txBody>
          <a:bodyPr/>
          <a:lstStyle>
            <a:lvl1pPr>
              <a:defRPr/>
            </a:lvl1pPr>
          </a:lstStyle>
          <a:p>
            <a:fld id="{30D4DCA5-5AE8-46FD-8F95-E8A1F0ECACFC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40CA0-D169-479D-8E8B-B79E517AA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8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A9C6F-2D4D-4D5D-BA18-519288984134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A53B-B12F-4EC9-83F1-D0F105635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4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21CB0-7CB2-4E1D-ACBE-4E1A5611A1F6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ECE-5989-4102-B251-B04E4B115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8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01F7-8FD2-4AF9-8B19-0FCE2A24552B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9E5E3-FC16-40B9-B2C3-E84E7F738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76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4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>
            <a:off x="0" y="307976"/>
            <a:ext cx="12192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600" y="360364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0" y="439739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367" y="496889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201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fld id="{520ACEB8-6C43-4115-854F-74CEF26134A3}" type="datetimeFigureOut">
              <a:rPr lang="en-US" altLang="en-US"/>
              <a:pPr/>
              <a:t>07/22/2017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fld id="{38167F1F-012C-48CF-B4C9-FC87BC53F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ＭＳ Ｐゴシック" charset="0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3549FAD-AFA7-4E66-9AC7-096EBBEE62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48BF19E-92B2-4F9D-BB48-0FD23567DDCF}" type="datetimeFigureOut">
              <a:rPr lang="en-US" smtClean="0"/>
              <a:t>07/22/2017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6BDED34-466C-4F73-9D3F-9038715CE1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7357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6858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371600"/>
            <a:ext cx="1036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3200" y="6492875"/>
            <a:ext cx="7112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3E1F94-AB62-4BFB-A570-BFBDE4A4296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508000" y="1219200"/>
            <a:ext cx="843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8128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711200" y="1143000"/>
            <a:ext cx="2032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>
              <a:latin typeface="Times" panose="02020603050405020304" pitchFamily="18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12192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304800" y="6384925"/>
            <a:ext cx="284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b="1" smtClean="0"/>
              <a:t>Regents Biology</a:t>
            </a:r>
            <a:endParaRPr lang="en-US" sz="24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anose="05000000000000000000" pitchFamily="2" charset="2"/>
        <a:buChar char="§"/>
        <a:defRPr sz="3000" b="1">
          <a:solidFill>
            <a:srgbClr val="0F116A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§"/>
        <a:defRPr sz="2400" b="1">
          <a:solidFill>
            <a:srgbClr val="0F116A"/>
          </a:solidFill>
          <a:latin typeface="+mn-lt"/>
          <a:ea typeface="ＭＳ Ｐゴシック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w"/>
        <a:defRPr sz="2000" b="1">
          <a:solidFill>
            <a:srgbClr val="0F116A"/>
          </a:solidFill>
          <a:latin typeface="+mn-lt"/>
          <a:ea typeface="ＭＳ Ｐゴシック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1">
          <a:solidFill>
            <a:srgbClr val="0F116A"/>
          </a:solidFill>
          <a:latin typeface="+mn-lt"/>
          <a:ea typeface="ＭＳ Ｐゴシック" panose="020B0600070205080204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 b="1">
          <a:solidFill>
            <a:srgbClr val="0F116A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 b="1">
          <a:solidFill>
            <a:srgbClr val="0F116A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 b="1">
          <a:solidFill>
            <a:srgbClr val="0F116A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 b="1">
          <a:solidFill>
            <a:srgbClr val="0F116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cvVjtBlxik&amp;safety_mode=true&amp;persist_safety_mode=1&amp;safe=activ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cvVjtBlxik&amp;safety_mode=true&amp;persist_safety_mode=1&amp;safe=activ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-zafJKbMPA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-zafJKbMPA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Documents%20and%20Settings\cmassengale\Application%20Data\Microsoft\Media%20Catalog\golgi1%5b1%5d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13" Type="http://schemas.openxmlformats.org/officeDocument/2006/relationships/image" Target="../media/image49.emf"/><Relationship Id="rId3" Type="http://schemas.openxmlformats.org/officeDocument/2006/relationships/audio" Target="../media/audio1.bin"/><Relationship Id="rId7" Type="http://schemas.openxmlformats.org/officeDocument/2006/relationships/audio" Target="../media/audio5.bin"/><Relationship Id="rId12" Type="http://schemas.openxmlformats.org/officeDocument/2006/relationships/image" Target="../media/image4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bin"/><Relationship Id="rId11" Type="http://schemas.openxmlformats.org/officeDocument/2006/relationships/image" Target="../media/image47.emf"/><Relationship Id="rId5" Type="http://schemas.openxmlformats.org/officeDocument/2006/relationships/audio" Target="../media/audio3.bin"/><Relationship Id="rId10" Type="http://schemas.openxmlformats.org/officeDocument/2006/relationships/image" Target="../media/image46.emf"/><Relationship Id="rId4" Type="http://schemas.openxmlformats.org/officeDocument/2006/relationships/audio" Target="../media/audio2.bin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6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structures are outside of cells?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32435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Pili/Cilia- Tiny hair-like structures that propel the cell.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Flagella- a small tail that can move the cell.</a:t>
            </a:r>
          </a:p>
          <a:p>
            <a:pPr>
              <a:buFont typeface="Georgia" panose="02040502050405020303" pitchFamily="18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18011" r="9073" b="16010"/>
          <a:stretch>
            <a:fillRect/>
          </a:stretch>
        </p:blipFill>
        <p:spPr bwMode="auto">
          <a:xfrm>
            <a:off x="5943600" y="3429000"/>
            <a:ext cx="41910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953000" y="44196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3" name="TextBox 6"/>
          <p:cNvSpPr txBox="1">
            <a:spLocks noChangeArrowheads="1"/>
          </p:cNvSpPr>
          <p:nvPr/>
        </p:nvSpPr>
        <p:spPr bwMode="auto">
          <a:xfrm>
            <a:off x="4038600" y="4191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</a:rPr>
              <a:t>CILLIA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077200" y="38862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5" name="TextBox 8"/>
          <p:cNvSpPr txBox="1">
            <a:spLocks noChangeArrowheads="1"/>
          </p:cNvSpPr>
          <p:nvPr/>
        </p:nvSpPr>
        <p:spPr bwMode="auto">
          <a:xfrm>
            <a:off x="7391400" y="3505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</a:rPr>
              <a:t>FLAGELLA</a:t>
            </a:r>
          </a:p>
        </p:txBody>
      </p: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2590800" y="38100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7030A0"/>
                </a:solidFill>
              </a:rPr>
              <a:t>Draw This!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1752600" y="5105401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hlinkClick r:id="rId3"/>
              </a:rPr>
              <a:t>http://www.youtube.com/watch?v=ZcvVjtBlxik&amp;safety_mode=true&amp;persist_safety_mode=1&amp;safe=active</a:t>
            </a:r>
            <a:r>
              <a:rPr lang="en-US" altLang="en-US" sz="180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Quick Write-2 Min!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229600" cy="432435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did you see in the video? How would you explain this to a friend?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What does cilia and flagella allow the cells to do?</a:t>
            </a:r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2438400" y="3886201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hlinkClick r:id="rId2"/>
              </a:rPr>
              <a:t>http://www.youtube.com/watch?v=ZcvVjtBlxik&amp;safety_mode=true&amp;persist_safety_mode=1&amp;safe=active</a:t>
            </a:r>
            <a:r>
              <a:rPr lang="en-US" altLang="en-US" sz="180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1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2v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400" r="3200" b="2400"/>
          <a:stretch>
            <a:fillRect/>
          </a:stretch>
        </p:blipFill>
        <p:spPr bwMode="auto">
          <a:xfrm>
            <a:off x="1981200" y="1706563"/>
            <a:ext cx="75438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Draw this on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page </a:t>
            </a:r>
            <a:r>
              <a:rPr lang="en-US" altLang="en-US" sz="3200" dirty="0">
                <a:ea typeface="ＭＳ Ｐゴシック" panose="020B0600070205080204" pitchFamily="34" charset="-128"/>
              </a:rPr>
              <a:t>of your notebook.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	Prokaryotes		  Eukaryotes</a:t>
            </a:r>
          </a:p>
        </p:txBody>
      </p:sp>
    </p:spTree>
    <p:extLst>
      <p:ext uri="{BB962C8B-B14F-4D97-AF65-F5344CB8AC3E}">
        <p14:creationId xmlns:p14="http://schemas.microsoft.com/office/powerpoint/2010/main" val="42432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 descr="2v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400" r="3200" b="2400"/>
          <a:stretch>
            <a:fillRect/>
          </a:stretch>
        </p:blipFill>
        <p:spPr bwMode="auto">
          <a:xfrm>
            <a:off x="1981200" y="1447801"/>
            <a:ext cx="79248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Prokaryotes		      Eukaryotes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1600200"/>
            <a:ext cx="8229600" cy="495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46063" lvl="1" indent="-246063">
              <a:spcBef>
                <a:spcPts val="300"/>
              </a:spcBef>
              <a:buClr>
                <a:srgbClr val="438086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Place each sentence in the correct location in your Venn diagram. 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Smaller and simpler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Do </a:t>
            </a:r>
            <a:r>
              <a:rPr lang="en-US" sz="2400" u="sng" dirty="0">
                <a:solidFill>
                  <a:prstClr val="black"/>
                </a:solidFill>
                <a:latin typeface="Georgia"/>
              </a:rPr>
              <a:t>not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have membrane-bound organelles. 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Have cytoplasm 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Animal and plant cells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Larger and more complex.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Have a nucleus and membrane-bound organelles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Do </a:t>
            </a:r>
            <a:r>
              <a:rPr lang="en-US" sz="2400" u="sng" dirty="0">
                <a:solidFill>
                  <a:prstClr val="black"/>
                </a:solidFill>
                <a:latin typeface="Georgia"/>
              </a:rPr>
              <a:t>not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have a nucleus.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Contain genetic information.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Have a cell membrane.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Bacteria</a:t>
            </a:r>
          </a:p>
          <a:p>
            <a:pPr marL="657225" lvl="1" indent="-246063" fontAlgn="base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itchFamily="18" charset="0"/>
              <a:buChar char="▫"/>
              <a:defRPr/>
            </a:pPr>
            <a:endParaRPr lang="en-US" sz="2000" dirty="0">
              <a:solidFill>
                <a:prstClr val="black"/>
              </a:solidFill>
              <a:latin typeface="Georgia"/>
            </a:endParaRP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/>
            </a:pPr>
            <a:endParaRPr lang="en-US" sz="2000" dirty="0">
              <a:solidFill>
                <a:prstClr val="black"/>
              </a:solidFill>
              <a:latin typeface="Georgia"/>
            </a:endParaRP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/>
            </a:pPr>
            <a:endParaRPr lang="en-US" sz="2000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6804" name="Rectangle 2"/>
          <p:cNvSpPr txBox="1">
            <a:spLocks noChangeArrowheads="1"/>
          </p:cNvSpPr>
          <p:nvPr/>
        </p:nvSpPr>
        <p:spPr bwMode="auto">
          <a:xfrm>
            <a:off x="6553200" y="27432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7225" indent="-2460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anose="02040502050405020303" pitchFamily="18" charset="0"/>
              <a:buChar char="▫"/>
            </a:pPr>
            <a:endParaRPr lang="en-US" altLang="en-US" sz="20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6805" name="Rectangle 2"/>
          <p:cNvSpPr txBox="1">
            <a:spLocks noChangeArrowheads="1"/>
          </p:cNvSpPr>
          <p:nvPr/>
        </p:nvSpPr>
        <p:spPr bwMode="auto">
          <a:xfrm>
            <a:off x="4343400" y="30480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7225" indent="-2460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anose="02040502050405020303" pitchFamily="18" charset="0"/>
              <a:buChar char="▫"/>
            </a:pPr>
            <a:endParaRPr lang="en-US" altLang="en-US" sz="20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2v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400" r="3200" b="2400"/>
          <a:stretch>
            <a:fillRect/>
          </a:stretch>
        </p:blipFill>
        <p:spPr bwMode="auto">
          <a:xfrm>
            <a:off x="1981200" y="1447801"/>
            <a:ext cx="79248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Prokaryotes		      Eukaryotes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8800" y="2286001"/>
            <a:ext cx="3200400" cy="2849563"/>
          </a:xfrm>
          <a:prstGeom prst="rect">
            <a:avLst/>
          </a:prstGeom>
        </p:spPr>
        <p:txBody>
          <a:bodyPr/>
          <a:lstStyle/>
          <a:p>
            <a:pPr marL="36576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endParaRPr lang="en-US" sz="2800" dirty="0">
              <a:solidFill>
                <a:prstClr val="black"/>
              </a:solidFill>
              <a:latin typeface="Georgia"/>
              <a:ea typeface="ＭＳ Ｐゴシック" panose="020B0600070205080204" pitchFamily="34" charset="-128"/>
            </a:endParaRP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/>
            </a:pPr>
            <a:r>
              <a:rPr lang="en-US" sz="2000" dirty="0">
                <a:solidFill>
                  <a:prstClr val="black"/>
                </a:solidFill>
                <a:latin typeface="Georgia"/>
                <a:ea typeface="ＭＳ Ｐゴシック" panose="020B0600070205080204" pitchFamily="34" charset="-128"/>
              </a:rPr>
              <a:t>Smaller and simpler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/>
            </a:pPr>
            <a:r>
              <a:rPr lang="en-US" sz="2000" dirty="0">
                <a:solidFill>
                  <a:prstClr val="black"/>
                </a:solidFill>
                <a:latin typeface="Georgia"/>
                <a:ea typeface="ＭＳ Ｐゴシック" panose="020B0600070205080204" pitchFamily="34" charset="-128"/>
              </a:rPr>
              <a:t>Do </a:t>
            </a:r>
            <a:r>
              <a:rPr lang="en-US" sz="2000" u="sng" dirty="0">
                <a:solidFill>
                  <a:prstClr val="black"/>
                </a:solidFill>
                <a:latin typeface="Georgia"/>
                <a:ea typeface="ＭＳ Ｐゴシック" panose="020B0600070205080204" pitchFamily="34" charset="-128"/>
              </a:rPr>
              <a:t>not</a:t>
            </a:r>
            <a:r>
              <a:rPr lang="en-US" sz="2000" dirty="0">
                <a:solidFill>
                  <a:prstClr val="black"/>
                </a:solidFill>
                <a:latin typeface="Georgia"/>
                <a:ea typeface="ＭＳ Ｐゴシック" panose="020B0600070205080204" pitchFamily="34" charset="-128"/>
              </a:rPr>
              <a:t>                                                       have a nucleus.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/>
            </a:pPr>
            <a:r>
              <a:rPr lang="en-US" sz="2000" dirty="0">
                <a:solidFill>
                  <a:prstClr val="black"/>
                </a:solidFill>
                <a:latin typeface="Georgia"/>
                <a:ea typeface="ＭＳ Ｐゴシック" panose="020B0600070205080204" pitchFamily="34" charset="-128"/>
              </a:rPr>
              <a:t>Do </a:t>
            </a:r>
            <a:r>
              <a:rPr lang="en-US" sz="2000" u="sng" dirty="0">
                <a:solidFill>
                  <a:prstClr val="black"/>
                </a:solidFill>
                <a:latin typeface="Georgia"/>
                <a:ea typeface="ＭＳ Ｐゴシック" panose="020B0600070205080204" pitchFamily="34" charset="-128"/>
              </a:rPr>
              <a:t>not</a:t>
            </a:r>
            <a:r>
              <a:rPr lang="en-US" sz="2000" dirty="0">
                <a:solidFill>
                  <a:prstClr val="black"/>
                </a:solidFill>
                <a:latin typeface="Georgia"/>
                <a:ea typeface="ＭＳ Ｐゴシック" panose="020B0600070205080204" pitchFamily="34" charset="-128"/>
              </a:rPr>
              <a:t>                                                        have membrane-bound                                             organelles.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/>
            </a:pPr>
            <a:endParaRPr lang="en-US" sz="2000" b="1" dirty="0">
              <a:solidFill>
                <a:prstClr val="black"/>
              </a:solidFill>
              <a:latin typeface="Georgia"/>
              <a:ea typeface="ＭＳ Ｐゴシック" panose="020B0600070205080204" pitchFamily="34" charset="-128"/>
            </a:endParaRPr>
          </a:p>
        </p:txBody>
      </p:sp>
      <p:sp>
        <p:nvSpPr>
          <p:cNvPr id="37893" name="Rectangle 2"/>
          <p:cNvSpPr txBox="1">
            <a:spLocks noChangeArrowheads="1"/>
          </p:cNvSpPr>
          <p:nvPr/>
        </p:nvSpPr>
        <p:spPr bwMode="auto">
          <a:xfrm>
            <a:off x="6553200" y="27432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7225" indent="-2460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anose="02040502050405020303" pitchFamily="18" charset="0"/>
              <a:buChar char="▫"/>
            </a:pPr>
            <a:r>
              <a:rPr lang="en-US" altLang="en-US" sz="2000">
                <a:solidFill>
                  <a:prstClr val="black"/>
                </a:solidFill>
                <a:latin typeface="Georgia" panose="02040502050405020303" pitchFamily="18" charset="0"/>
              </a:rPr>
              <a:t>Larger and more complex.</a:t>
            </a:r>
          </a:p>
          <a:p>
            <a:pPr lvl="1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anose="02040502050405020303" pitchFamily="18" charset="0"/>
              <a:buChar char="▫"/>
            </a:pPr>
            <a:r>
              <a:rPr lang="en-US" altLang="en-US" sz="2000">
                <a:solidFill>
                  <a:prstClr val="black"/>
                </a:solidFill>
                <a:latin typeface="Georgia" panose="02040502050405020303" pitchFamily="18" charset="0"/>
              </a:rPr>
              <a:t>Eukaryotic cells have a                                             nucleus and membrane-bound organelles</a:t>
            </a:r>
          </a:p>
        </p:txBody>
      </p:sp>
      <p:sp>
        <p:nvSpPr>
          <p:cNvPr id="37894" name="Rectangle 2"/>
          <p:cNvSpPr txBox="1">
            <a:spLocks noChangeArrowheads="1"/>
          </p:cNvSpPr>
          <p:nvPr/>
        </p:nvSpPr>
        <p:spPr bwMode="auto">
          <a:xfrm>
            <a:off x="4343400" y="30480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57225" indent="-2460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anose="02040502050405020303" pitchFamily="18" charset="0"/>
              <a:buChar char="▫"/>
            </a:pPr>
            <a:r>
              <a:rPr lang="en-US" altLang="en-US" sz="2000">
                <a:solidFill>
                  <a:prstClr val="black"/>
                </a:solidFill>
                <a:latin typeface="Georgia" panose="02040502050405020303" pitchFamily="18" charset="0"/>
              </a:rPr>
              <a:t>Contain genetic information.</a:t>
            </a:r>
          </a:p>
          <a:p>
            <a:pPr lvl="1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anose="02040502050405020303" pitchFamily="18" charset="0"/>
              <a:buChar char="▫"/>
            </a:pPr>
            <a:r>
              <a:rPr lang="en-US" altLang="en-US" sz="2000">
                <a:solidFill>
                  <a:prstClr val="black"/>
                </a:solidFill>
                <a:latin typeface="Georgia" panose="02040502050405020303" pitchFamily="18" charset="0"/>
              </a:rPr>
              <a:t>Have a cell membrane.</a:t>
            </a:r>
          </a:p>
          <a:p>
            <a:pPr lvl="1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438086"/>
              </a:buClr>
              <a:buFont typeface="Georgia" panose="02040502050405020303" pitchFamily="18" charset="0"/>
              <a:buChar char="▫"/>
            </a:pPr>
            <a:r>
              <a:rPr lang="en-US" altLang="en-US" sz="2000">
                <a:solidFill>
                  <a:prstClr val="black"/>
                </a:solidFill>
                <a:latin typeface="Georgia" panose="02040502050405020303" pitchFamily="18" charset="0"/>
              </a:rPr>
              <a:t>Have cytoplasm</a:t>
            </a:r>
          </a:p>
        </p:txBody>
      </p:sp>
    </p:spTree>
    <p:extLst>
      <p:ext uri="{BB962C8B-B14F-4D97-AF65-F5344CB8AC3E}">
        <p14:creationId xmlns:p14="http://schemas.microsoft.com/office/powerpoint/2010/main" val="16590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893" grpId="0"/>
      <p:bldP spid="378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Practice # 2!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20223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Create your own prokaryotic and eukaryotic cell!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Be sure to label the following structures that apply: Nucleus, nucleolus, nuclear envelope, flagella, cillia, cell membrane, cytoplasm, chromatin, plasmid, 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78851" name="Picture 2" descr="http://www.bio.miami.edu/dana/pix/eukary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1"/>
            <a:ext cx="35814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http://www.fluwiki.info/uploads/Science/prokaryotic_c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Is it prokaryotic or eukaryotic?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9875" name="Picture 2" descr="http://faculty.ksu.edu.sa/al-saleh/Pictures%20Library/prokaryotic%20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7912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Is it prokaryotic or eukaryotic?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80899" name="Picture 4" descr="http://www.the-simple-homeschool.com/image-files/labeled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1"/>
            <a:ext cx="47625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7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956" y="609601"/>
            <a:ext cx="6965245" cy="12024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Eukaryotic Cell vs. Prokaryotic cell</a:t>
            </a:r>
          </a:p>
        </p:txBody>
      </p:sp>
      <p:pic>
        <p:nvPicPr>
          <p:cNvPr id="36868" name="Picture 4" descr="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00200"/>
            <a:ext cx="4006002" cy="3856038"/>
          </a:xfrm>
          <a:noFill/>
        </p:spPr>
      </p:pic>
      <p:pic>
        <p:nvPicPr>
          <p:cNvPr id="36867" name="Picture 3" descr="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1524001"/>
            <a:ext cx="3200400" cy="4772025"/>
          </a:xfrm>
          <a:noFill/>
        </p:spPr>
      </p:pic>
    </p:spTree>
    <p:extLst>
      <p:ext uri="{BB962C8B-B14F-4D97-AF65-F5344CB8AC3E}">
        <p14:creationId xmlns:p14="http://schemas.microsoft.com/office/powerpoint/2010/main" val="413744405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Let’s Practice!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Organelle Organization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Cell City Analogy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Exit Ticket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4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ringer-complete 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3600" dirty="0"/>
              <a:t>Which invention from the 17th century allowed for the development of modern cell theory?</a:t>
            </a:r>
          </a:p>
          <a:p>
            <a:pPr marL="109537" indent="0">
              <a:buNone/>
            </a:pPr>
            <a:r>
              <a:rPr lang="en-US" sz="3600" b="1" dirty="0"/>
              <a:t>A. X-rays</a:t>
            </a:r>
            <a:endParaRPr lang="en-US" sz="3600" dirty="0"/>
          </a:p>
          <a:p>
            <a:pPr marL="109537" indent="0">
              <a:buNone/>
            </a:pPr>
            <a:r>
              <a:rPr lang="en-US" sz="3600" b="1" dirty="0"/>
              <a:t>B. computers</a:t>
            </a:r>
            <a:endParaRPr lang="en-US" sz="3600" dirty="0"/>
          </a:p>
          <a:p>
            <a:pPr marL="109537" indent="0">
              <a:buNone/>
            </a:pPr>
            <a:r>
              <a:rPr lang="en-US" sz="3600" b="1" dirty="0"/>
              <a:t>C. the light microscope</a:t>
            </a:r>
            <a:endParaRPr lang="en-US" sz="3600" dirty="0"/>
          </a:p>
          <a:p>
            <a:pPr marL="109537" indent="0">
              <a:buNone/>
            </a:pPr>
            <a:r>
              <a:rPr lang="en-US" sz="3600" b="1" dirty="0"/>
              <a:t>D. the scanning electron microscope</a:t>
            </a:r>
            <a:endParaRPr lang="en-US" sz="3600" dirty="0"/>
          </a:p>
          <a:p>
            <a:pPr marL="109537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43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working on the cell brochure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4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8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ringer-complete 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3200" dirty="0"/>
              <a:t>The sequence of DNA below is part of a gene. How many amino acids are coded for by this segment? </a:t>
            </a:r>
          </a:p>
          <a:p>
            <a:pPr marL="109537" indent="0">
              <a:buNone/>
            </a:pPr>
            <a:r>
              <a:rPr lang="en-US" sz="3200" b="1" dirty="0"/>
              <a:t>5' ATCAGCGCTGGC 3'</a:t>
            </a:r>
            <a:endParaRPr lang="en-US" sz="3200" dirty="0"/>
          </a:p>
          <a:p>
            <a:pPr marL="109537" indent="0">
              <a:buNone/>
            </a:pPr>
            <a:r>
              <a:rPr lang="en-US" sz="3200" b="1" dirty="0"/>
              <a:t>A. 4</a:t>
            </a:r>
            <a:endParaRPr lang="en-US" sz="3200" dirty="0"/>
          </a:p>
          <a:p>
            <a:pPr marL="109537" indent="0">
              <a:buNone/>
            </a:pPr>
            <a:r>
              <a:rPr lang="en-US" sz="3200" b="1" dirty="0"/>
              <a:t>B. 8</a:t>
            </a:r>
            <a:endParaRPr lang="en-US" sz="3200" dirty="0"/>
          </a:p>
          <a:p>
            <a:pPr marL="109537" indent="0">
              <a:buNone/>
            </a:pPr>
            <a:r>
              <a:rPr lang="en-US" sz="3200" b="1" dirty="0"/>
              <a:t>C. 12</a:t>
            </a:r>
            <a:endParaRPr lang="en-US" sz="3200" dirty="0"/>
          </a:p>
          <a:p>
            <a:pPr marL="109537" indent="0">
              <a:buNone/>
            </a:pPr>
            <a:r>
              <a:rPr lang="en-US" sz="3200" b="1" dirty="0"/>
              <a:t>D. 20</a:t>
            </a:r>
            <a:endParaRPr lang="en-US" sz="3200" dirty="0"/>
          </a:p>
          <a:p>
            <a:pPr marL="109537" indent="0">
              <a:buNone/>
            </a:pPr>
            <a:r>
              <a:rPr lang="en-US" sz="4000" dirty="0" smtClean="0"/>
              <a:t>(or most missed question on quiz)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9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Song</a:t>
            </a:r>
            <a:endParaRPr lang="en-US" dirty="0"/>
          </a:p>
        </p:txBody>
      </p:sp>
      <p:pic>
        <p:nvPicPr>
          <p:cNvPr id="1030" name="Picture 6" descr="Image result for music note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7" y="1143000"/>
            <a:ext cx="7231207" cy="51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92" name="Rectangle 12"/>
          <p:cNvSpPr>
            <a:spLocks noChangeArrowheads="1"/>
          </p:cNvSpPr>
          <p:nvPr/>
        </p:nvSpPr>
        <p:spPr bwMode="auto">
          <a:xfrm>
            <a:off x="6570081" y="467511"/>
            <a:ext cx="1564852" cy="954107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bacteria</a:t>
            </a:r>
            <a:br>
              <a:rPr lang="en-US"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cells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6639" y="233363"/>
            <a:ext cx="7564437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Types </a:t>
            </a:r>
            <a:r>
              <a:rPr lang="en-US" altLang="en-US" sz="3200" dirty="0"/>
              <a:t>of cells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2667000" y="5791200"/>
            <a:ext cx="27765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animal cells</a:t>
            </a:r>
            <a:endParaRPr lang="en-US" sz="3600" b="1">
              <a:solidFill>
                <a:srgbClr val="66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7150100" y="5791200"/>
            <a:ext cx="24209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E6616"/>
                </a:solidFill>
                <a:latin typeface="Arial" charset="0"/>
                <a:ea typeface="ＭＳ Ｐゴシック" charset="0"/>
                <a:cs typeface="ＭＳ Ｐゴシック" charset="0"/>
              </a:rPr>
              <a:t>plant cells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8153400" y="1828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6194425" y="1600200"/>
            <a:ext cx="349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14"/>
          <p:cNvGrpSpPr>
            <a:grpSpLocks/>
          </p:cNvGrpSpPr>
          <p:nvPr/>
        </p:nvGrpSpPr>
        <p:grpSpPr bwMode="auto">
          <a:xfrm>
            <a:off x="8035926" y="363538"/>
            <a:ext cx="2632075" cy="2184400"/>
            <a:chOff x="4102" y="288"/>
            <a:chExt cx="1658" cy="1376"/>
          </a:xfrm>
        </p:grpSpPr>
        <p:pic>
          <p:nvPicPr>
            <p:cNvPr id="6156" name="Picture 15" descr="07-04-ProkaryoticCell-N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4" b="4286"/>
            <a:stretch>
              <a:fillRect/>
            </a:stretch>
          </p:blipFill>
          <p:spPr bwMode="auto">
            <a:xfrm rot="10800000">
              <a:off x="4222" y="288"/>
              <a:ext cx="153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Rectangle 16"/>
            <p:cNvSpPr>
              <a:spLocks noChangeArrowheads="1"/>
            </p:cNvSpPr>
            <p:nvPr/>
          </p:nvSpPr>
          <p:spPr bwMode="auto">
            <a:xfrm>
              <a:off x="4102" y="1216"/>
              <a:ext cx="29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sp>
        <p:nvSpPr>
          <p:cNvPr id="660497" name="Rectangle 17"/>
          <p:cNvSpPr>
            <a:spLocks noChangeArrowheads="1"/>
          </p:cNvSpPr>
          <p:nvPr/>
        </p:nvSpPr>
        <p:spPr bwMode="auto">
          <a:xfrm>
            <a:off x="7847013" y="1465263"/>
            <a:ext cx="18097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>
                <a:solidFill>
                  <a:srgbClr val="000000"/>
                </a:solidFill>
                <a:ea typeface="Geneva"/>
                <a:cs typeface="Geneva"/>
              </a:rPr>
              <a:t>Prokaryote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>
                <a:solidFill>
                  <a:srgbClr val="CC0000"/>
                </a:solidFill>
                <a:ea typeface="Geneva"/>
                <a:cs typeface="Geneva"/>
              </a:rPr>
              <a:t>- no organelles</a:t>
            </a:r>
          </a:p>
        </p:txBody>
      </p:sp>
      <p:pic>
        <p:nvPicPr>
          <p:cNvPr id="615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532063" y="1784350"/>
            <a:ext cx="2589212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98" name="Rectangle 18"/>
          <p:cNvSpPr>
            <a:spLocks noChangeArrowheads="1"/>
          </p:cNvSpPr>
          <p:nvPr/>
        </p:nvSpPr>
        <p:spPr bwMode="auto">
          <a:xfrm>
            <a:off x="5397501" y="4946651"/>
            <a:ext cx="15541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>
                <a:solidFill>
                  <a:srgbClr val="000000"/>
                </a:solidFill>
                <a:ea typeface="Geneva"/>
                <a:cs typeface="Geneva"/>
              </a:rPr>
              <a:t>Eukaryotes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>
                <a:solidFill>
                  <a:srgbClr val="CC0000"/>
                </a:solidFill>
                <a:ea typeface="Geneva"/>
                <a:cs typeface="Geneva"/>
              </a:rPr>
              <a:t>- organelles</a:t>
            </a:r>
          </a:p>
        </p:txBody>
      </p:sp>
    </p:spTree>
    <p:extLst>
      <p:ext uri="{BB962C8B-B14F-4D97-AF65-F5344CB8AC3E}">
        <p14:creationId xmlns:p14="http://schemas.microsoft.com/office/powerpoint/2010/main" val="7596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0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0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92" grpId="0" animBg="1" autoUpdateAnimBg="0"/>
      <p:bldP spid="660486" grpId="0" animBg="1" autoUpdateAnimBg="0"/>
      <p:bldP spid="660487" grpId="0" animBg="1" autoUpdateAnimBg="0"/>
      <p:bldP spid="660497" grpId="0" autoUpdateAnimBg="0"/>
      <p:bldP spid="66049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4724400"/>
            <a:ext cx="6781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Organelles in Eukaryotes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We will compare organelles in two types of eukaryotic cells – plant cells and animal cells.</a:t>
            </a:r>
          </a:p>
          <a:p>
            <a:r>
              <a:rPr lang="en-US" sz="3600" dirty="0"/>
              <a:t>Organelles are found throughout both types of cells.  They perform various functions within each of these cells.</a:t>
            </a:r>
          </a:p>
        </p:txBody>
      </p:sp>
    </p:spTree>
    <p:extLst>
      <p:ext uri="{BB962C8B-B14F-4D97-AF65-F5344CB8AC3E}">
        <p14:creationId xmlns:p14="http://schemas.microsoft.com/office/powerpoint/2010/main" val="30138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73" y="3150646"/>
            <a:ext cx="7543800" cy="236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Surrounds outside of ALL </a:t>
            </a:r>
            <a:r>
              <a:rPr lang="en-US" sz="3200" dirty="0">
                <a:solidFill>
                  <a:schemeClr val="tx1"/>
                </a:solidFill>
              </a:rPr>
              <a:t>cells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Composed of double layer of phospholipids and proteins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Controls what enters or leaves the </a:t>
            </a:r>
            <a:r>
              <a:rPr lang="en-US" sz="3200" dirty="0">
                <a:solidFill>
                  <a:schemeClr val="tx1"/>
                </a:solidFill>
              </a:rPr>
              <a:t>cell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388909" y="722283"/>
            <a:ext cx="7368276" cy="2411011"/>
            <a:chOff x="268" y="1124"/>
            <a:chExt cx="4936" cy="2223"/>
          </a:xfrm>
        </p:grpSpPr>
        <p:pic>
          <p:nvPicPr>
            <p:cNvPr id="5" name="Picture 6" descr="sb4834a0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4" y="1124"/>
              <a:ext cx="69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Outside</a:t>
              </a:r>
            </a:p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of cell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58" y="2732"/>
              <a:ext cx="9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Arial" charset="0"/>
                <a:ea typeface="新細明體" pitchFamily="18" charset="-120"/>
              </a:endParaRPr>
            </a:p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(cytoplasm)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68" y="1997"/>
              <a:ext cx="78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Cell</a:t>
              </a:r>
            </a:p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membrane</a:t>
              </a:r>
              <a:endParaRPr lang="en-US">
                <a:solidFill>
                  <a:srgbClr val="00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826" y="1763"/>
              <a:ext cx="62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Proteins</a:t>
              </a:r>
              <a:endPara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598" y="2899"/>
              <a:ext cx="604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Protein</a:t>
              </a:r>
            </a:p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channel</a:t>
              </a:r>
              <a:endParaRPr lang="en-US">
                <a:solidFill>
                  <a:srgbClr val="00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832" y="2983"/>
              <a:ext cx="85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Lipid bilayer</a:t>
              </a:r>
              <a:endParaRPr lang="en-US">
                <a:solidFill>
                  <a:srgbClr val="00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248" y="1561"/>
              <a:ext cx="956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Carbohydrate</a:t>
              </a:r>
            </a:p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新細明體" pitchFamily="18" charset="-120"/>
                </a:rPr>
                <a:t>chains</a:t>
              </a:r>
              <a:endParaRPr lang="en-US">
                <a:solidFill>
                  <a:srgbClr val="000000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2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1219200"/>
          </a:xfrm>
        </p:spPr>
        <p:txBody>
          <a:bodyPr/>
          <a:lstStyle/>
          <a:p>
            <a:r>
              <a:rPr lang="en-US" sz="2800" dirty="0"/>
              <a:t>Helps cell maintain </a:t>
            </a:r>
            <a:r>
              <a:rPr lang="en-US" sz="2800" dirty="0">
                <a:solidFill>
                  <a:schemeClr val="tx1"/>
                </a:solidFill>
              </a:rPr>
              <a:t>cell shape</a:t>
            </a:r>
          </a:p>
          <a:p>
            <a:r>
              <a:rPr lang="en-US" b="1" dirty="0"/>
              <a:t>Also </a:t>
            </a:r>
            <a:r>
              <a:rPr lang="en-US" b="1" dirty="0" smtClean="0"/>
              <a:t>helps </a:t>
            </a:r>
            <a:r>
              <a:rPr lang="en-US" b="1" dirty="0" smtClean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move organelles </a:t>
            </a:r>
            <a:r>
              <a:rPr lang="en-US" b="1" dirty="0"/>
              <a:t>around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14" y="1120458"/>
            <a:ext cx="7629187" cy="42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724400"/>
            <a:ext cx="6781800" cy="1447800"/>
          </a:xfrm>
        </p:spPr>
        <p:txBody>
          <a:bodyPr/>
          <a:lstStyle/>
          <a:p>
            <a:r>
              <a:rPr lang="en-US" dirty="0" smtClean="0"/>
              <a:t>Nucleus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4188" lvl="1" indent="-293688">
              <a:buFontTx/>
              <a:buChar char="•"/>
            </a:pPr>
            <a:r>
              <a:rPr lang="en-US" altLang="zh-TW" sz="3200" dirty="0">
                <a:solidFill>
                  <a:schemeClr val="tx1"/>
                </a:solidFill>
              </a:rPr>
              <a:t>Controls the normal                                        activities of the cell</a:t>
            </a:r>
          </a:p>
          <a:p>
            <a:pPr marL="484188" lvl="1" indent="-293688">
              <a:buFontTx/>
              <a:buChar char="•"/>
            </a:pPr>
            <a:r>
              <a:rPr lang="en-US" altLang="zh-TW" sz="3200" dirty="0">
                <a:solidFill>
                  <a:schemeClr val="tx1"/>
                </a:solidFill>
              </a:rPr>
              <a:t>Contains the </a:t>
            </a:r>
            <a:r>
              <a:rPr lang="en-US" altLang="zh-TW" sz="3200" dirty="0">
                <a:solidFill>
                  <a:schemeClr val="tx1"/>
                </a:solidFill>
              </a:rPr>
              <a:t>DNA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484188" lvl="1" indent="-293688">
              <a:buFontTx/>
              <a:buChar char="•"/>
            </a:pPr>
            <a:r>
              <a:rPr lang="en-US" altLang="zh-TW" sz="3200" dirty="0">
                <a:solidFill>
                  <a:schemeClr val="tx1"/>
                </a:solidFill>
              </a:rPr>
              <a:t>Surrounded by </a:t>
            </a:r>
            <a:r>
              <a:rPr lang="en-US" altLang="zh-TW" sz="3200" dirty="0">
                <a:solidFill>
                  <a:schemeClr val="tx1"/>
                </a:solidFill>
              </a:rPr>
              <a:t>a                                                           nuclear envelope with pores</a:t>
            </a:r>
          </a:p>
          <a:p>
            <a:pPr marL="190500" lvl="1" indent="0">
              <a:buNone/>
            </a:pPr>
            <a:endParaRPr lang="en-US" altLang="zh-TW" sz="3000" i="1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35528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 descr="503105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7328" y="2743200"/>
            <a:ext cx="3552825" cy="344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36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81000"/>
            <a:ext cx="7543800" cy="2514600"/>
          </a:xfrm>
        </p:spPr>
        <p:txBody>
          <a:bodyPr/>
          <a:lstStyle/>
          <a:p>
            <a:r>
              <a:rPr lang="en-US" sz="3200" b="1" dirty="0"/>
              <a:t>Can be attached to </a:t>
            </a:r>
            <a:r>
              <a:rPr lang="en-US" sz="3200" b="1" dirty="0"/>
              <a:t>Rough ER or can be free (unattached) in the cytoplasm</a:t>
            </a:r>
            <a:endParaRPr lang="en-US" sz="3200" b="1" dirty="0"/>
          </a:p>
          <a:p>
            <a:pPr marL="0" indent="0">
              <a:buNone/>
            </a:pP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4" name="Picture 6" descr="rough 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57255"/>
            <a:ext cx="4191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bosom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67575"/>
            <a:ext cx="3829959" cy="30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89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Song</a:t>
            </a:r>
            <a:endParaRPr lang="en-US" dirty="0"/>
          </a:p>
        </p:txBody>
      </p:sp>
      <p:pic>
        <p:nvPicPr>
          <p:cNvPr id="1030" name="Picture 6" descr="Image result for music note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7" y="1143000"/>
            <a:ext cx="7231207" cy="51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Rough Endoplasmic Reticulum (ER)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57201"/>
            <a:ext cx="7543800" cy="1440873"/>
          </a:xfrm>
        </p:spPr>
        <p:txBody>
          <a:bodyPr>
            <a:normAutofit/>
          </a:bodyPr>
          <a:lstStyle/>
          <a:p>
            <a:r>
              <a:rPr lang="en-US" sz="3200" dirty="0"/>
              <a:t>Synthesis of membrane proteins and transport vesicles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34657"/>
            <a:ext cx="4800600" cy="300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94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57200"/>
            <a:ext cx="75438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Synthesis of lipids and responsible for detoxification</a:t>
            </a:r>
            <a:endParaRPr lang="en-US" sz="3200" dirty="0"/>
          </a:p>
        </p:txBody>
      </p:sp>
      <p:pic>
        <p:nvPicPr>
          <p:cNvPr id="3074" name="Picture 2" descr="http://cellsorganelles.weebly.com/uploads/1/3/8/0/13802066/2728500_orig.gif?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726224"/>
            <a:ext cx="6604000" cy="353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17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57200"/>
            <a:ext cx="75438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Modify, sort, &amp; </a:t>
            </a:r>
            <a:r>
              <a:rPr lang="en-US" sz="3200" dirty="0">
                <a:solidFill>
                  <a:schemeClr val="tx1"/>
                </a:solidFill>
              </a:rPr>
              <a:t>package molecules from the ER for storage or transport out of the cell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golgi1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1413680"/>
            <a:ext cx="5150893" cy="386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H="1" flipV="1">
            <a:off x="7132093" y="4433248"/>
            <a:ext cx="1371600" cy="990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800" b="1">
              <a:solidFill>
                <a:srgbClr val="006600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0100" y="5423849"/>
            <a:ext cx="2019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Transport vesicle</a:t>
            </a:r>
            <a:endParaRPr lang="en-US" sz="24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6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81000"/>
            <a:ext cx="4804064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“Powerhouse” of the cell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Generate cellular </a:t>
            </a:r>
            <a:r>
              <a:rPr lang="en-US" sz="3200" dirty="0">
                <a:solidFill>
                  <a:schemeClr val="tx1"/>
                </a:solidFill>
              </a:rPr>
              <a:t>energy 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ATP</a:t>
            </a:r>
            <a:r>
              <a:rPr lang="en-US" sz="3200" dirty="0">
                <a:solidFill>
                  <a:schemeClr val="tx1"/>
                </a:solidFill>
              </a:rPr>
              <a:t>) through Cell Respiration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5" descr="mitochondria"/>
          <p:cNvPicPr>
            <a:picLocks noChangeAspect="1" noChangeArrowheads="1"/>
          </p:cNvPicPr>
          <p:nvPr/>
        </p:nvPicPr>
        <p:blipFill>
          <a:blip r:embed="rId2" cstate="print"/>
          <a:srcRect r="28566"/>
          <a:stretch>
            <a:fillRect/>
          </a:stretch>
        </p:blipFill>
        <p:spPr bwMode="auto">
          <a:xfrm>
            <a:off x="7273637" y="609600"/>
            <a:ext cx="3051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itochondr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1064" y="20574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126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57200"/>
            <a:ext cx="3962400" cy="48006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Contain 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digestive enzymes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Break down food, bacteria, and worn out cell parts for cells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16197"/>
          <a:stretch>
            <a:fillRect/>
          </a:stretch>
        </p:blipFill>
        <p:spPr bwMode="auto">
          <a:xfrm>
            <a:off x="6026727" y="2999670"/>
            <a:ext cx="4419600" cy="30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ysosome_wrecking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1" y="457200"/>
            <a:ext cx="4426527" cy="25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20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plant and animal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Plants have the same organelles as animals plus the three “C’s”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Cell Wall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Chloroplast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Central </a:t>
            </a:r>
            <a:r>
              <a:rPr lang="en-US" sz="3200" dirty="0"/>
              <a:t>Vacuole (large)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27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0"/>
            <a:ext cx="7391400" cy="1676400"/>
          </a:xfrm>
        </p:spPr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chemeClr val="tx1"/>
                </a:solidFill>
              </a:rPr>
              <a:t>Fluid filled sacks for storage</a:t>
            </a: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chemeClr val="tx1"/>
                </a:solidFill>
              </a:rPr>
              <a:t>Small or absent in </a:t>
            </a:r>
            <a:r>
              <a:rPr lang="en-US" sz="3200" b="1" i="1" dirty="0">
                <a:solidFill>
                  <a:schemeClr val="tx1"/>
                </a:solidFill>
              </a:rPr>
              <a:t>animal</a:t>
            </a:r>
            <a:r>
              <a:rPr lang="en-US" sz="3200" b="1" dirty="0">
                <a:solidFill>
                  <a:schemeClr val="tx1"/>
                </a:solidFill>
              </a:rPr>
              <a:t> cells</a:t>
            </a:r>
          </a:p>
          <a:p>
            <a:pPr>
              <a:lnSpc>
                <a:spcPct val="80000"/>
              </a:lnSpc>
            </a:pPr>
            <a:r>
              <a:rPr lang="en-US" sz="3200" b="1" i="1" dirty="0">
                <a:solidFill>
                  <a:schemeClr val="tx1"/>
                </a:solidFill>
              </a:rPr>
              <a:t>Plant</a:t>
            </a:r>
            <a:r>
              <a:rPr lang="en-US" sz="3200" b="1" dirty="0">
                <a:solidFill>
                  <a:schemeClr val="tx1"/>
                </a:solidFill>
              </a:rPr>
              <a:t> cells have a large Central Vacuole</a:t>
            </a:r>
          </a:p>
          <a:p>
            <a:endParaRPr lang="en-US" dirty="0"/>
          </a:p>
        </p:txBody>
      </p:sp>
      <p:pic>
        <p:nvPicPr>
          <p:cNvPr id="4" name="Picture 6" descr="plant cell 6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245" y="2209800"/>
            <a:ext cx="4914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data:image/jpeg;base64,/9j/4AAQSkZJRgABAQAAAQABAAD/2wCEAAkGBhQSEBUUEBIWFBUVGBQXFhgXFRQWFxcWFRUVFBQUGRYXHCYfGBkjGRgXHy8gIycpLCwsFR4xNTAqNSYtLCkBCQoKDgwOGg8PGi8fHyUvLi0qLDApLDAwLC80KSotLC8pNCwuLCosLCwpLC0sLCwpLCwsLCwsLCksLC0sLCwsLP/AABEIAK8BIAMBIgACEQEDEQH/xAAbAAEAAgMBAQAAAAAAAAAAAAAABAUCAwYBB//EAEAQAAEDAgMEBwcCAwcFAQAAAAEAAhEDIQQSMQVBUWEGEyJxgZGhMkJSscHR8BThI2KCBzNyc5Ki8RUkU2PCFv/EABoBAQADAQEBAAAAAAAAAAAAAAACAwQBBQb/xAAxEQACAQMCAwYGAgIDAAAAAAAAAQIDESEEEjFBURNhcZHR8AUigaGxwTLhFPEzQqL/2gAMAwEAAhEDEQA/APuKIiAIiIAiIgCIoGG20x+JrYcBwqUW0nukQHMqh2VzDPaEtc08CEBPRVmB6R0aorODsrKFV9Fz3wxheyA/K4m4Djlni0jcrA1m5c2YZYmZERrM6RG9AZotdHEte0OY5rmnQtIIPcRqsi8CZItry334IDJFVbZ6RU6GDq4ofxadJjnnq3NOYN1AMxKn1cWxhaHva0uMNDnAFx4AHU9yA3IiIAiIgCIiAIiIAiIgCIiAIiIAiIgCIiAIiIAiIgCIiAIiIAiIgC4j+0B1bC1aWPwtJ1ao1lXDVGMaXF7arS+gSBuZXayeVRy7dEB862rs52CwmAwpp03s/iGtiKuFqYwU62XM5wpMM5qtR9TtE2EjeqrZmBqfoKIxFCo/DUNo4g1qIw72/wDbzWNI/phJNFlVzH9WM0Ab8q+tIgOD2zUodVhMRhKDm0KOObVq9XhqlM5TQrUnVuqyBz2gvYC4NOh4Km2hSfiHY2q2jVdh3Y7Z9Sqw0agdWwtOhRbUikW5ntkBxbEkNIjcvqqID5TtjCCph9rPwNB7MNUwlJgaKL6Qq4lpq5306RaCYYabS4NuRvhOk+yi7H4v9WWtZXbSbQc/Z9bGzSFINfTpPpu/hOFXO4tgElzXCd31ZacThQ8CZBF2uFnNPEH6Gx0IIQGjYlAsw1FjnuqFtKm0ve0te8hjQXuabtcdSDoSVNUKjiy0hlaATZrxZr+X8r/5TruJvE1AEREAREQBERAEREAREQBERAEREAREQBERAEREAREQBERAEREAREQBERAEUHG7SyOyhs2nWPoog6Rf+v8A3fsq51YQxJklFvgSsdtPIcrGlzvGB91S1Np1CZzkd1vktdbEZnExEknnfmtK82vXcn8rwaIQsso9xeLljuteckdrM45Y5zzj0XGu6ZVKGLIqONXCOaA17C91Sk4EwXhwBc0ggEiYgGdZ6yvTzNc2SJBEjdzXAbUY+k8tqU2TuORoBHEFoEq7SwhUT3PJ5HxPV19NKLgltfO3Pz8sHWjp3R31ao7w76Eq0wO3uubmo1y8AwYc6x4EG4PeF8q61z3BtOkwuNgAwOJ8HSvofR/ZzqFANeZee06IygmOy0CwAAGm+Su6mnClHDd/EfDtXW1EvmSa62LwbSq/G7zWr/8ASkGDiWA8DUpT5Eqq29s7r8O+mIkwQHeyS0yAd4B0kaSvl2J2e+m/IcHDuEVzPdD7+Chp4dov5tM+q0uihXTbdrcsH25u26sSHyOMNI84WQ25V+IH+kfRcX0I2PUpU3PqsFM1IhjQZaBN3EknMZ0m0cTbpI5FUVJyjK0ZNmOrSpwm4xyupe4XpENKjY5t+ys6ONY/2Xg+N/LVcdKt9mYaG5jq7Tk39/stWlrVKk9jyZakIpXLh+N4CVh+sKr3YwTAk9y96+V7XZdxS4ySu0WTcZ8Q8lIa4HRVNKpI7vr+eq3UqpabKuVPoRuWKLxrpEheqg6EREAREQBERAEREAREQBeOeAJJgc15UdAJ4AlczisQ6oZc4cheB6KupNxWFclFJ8WW9fblNuku7tPMqHU6Qu91gHeSfsqzqjyPj91iRxXnVK9ZccfQvjCHLJMftiqfejuACjvxTzq9x8StYCyOHdaB2Tq6xgcQ3f3nyVO6UsylZd7+y6voldvkiT2x5GqtigxsveGjiXQPXVQm7XDml1GnVrBtiadORPAZy2T3SrajsdgDhUAqzeXtaTpEZuFtLQqxpo4dtSmyu5oJzMY1rn1KTwZNhdzCQOybG94Kro6qhWvGjGVSS22dntadru0U5K3fZYebqxGUpLuK7DdMKLgC5tWm1zi0PqU4YXC5GdpIBHPgeCu5VdQ6W0m0gRRd1heS+kKby7M8EPcwRBkmTcWLt9jswAczDtL6RpTmLaRIJYM3Ypz4gAbhA3LXXpT2ym6LpKLtmSd+PDnjGcp3w1z5Cd3a9yUal4AJPAAmLE3jTQrB7G1G9poc07nAH0IsVtwbnNY5kBpcSSQ4+9EBuYa5S0AkwDA4TjXp5Rmb5AQCBYwNxHw7o4afL0/i6dfY1aN7J/v6lzimrM10MIxn92xrZ1ytDZ8hdYjGsIcQ8HLExzkCONxFt6qelG0ntpup0RNQjlbMQBraIOYzaAJsSuWw9Woyqykwl57NSvUMHNE5GAO3doNFp7Z0vP0lOjvW6TIxSStGysdJiOkxfbDtDjxBDgO9wlo7hJ7kwvSF4pBr4fWE5sklouYJzERb4iNNIXPVKdV1Xq8hp0W27Ja3rOADRoCbRFrk3WoVHVKnV0SGUGe05hylzuAO/QwTwkmIA0qlTta3f/v0LYqNvv8A79F5nQGo+pdxmLTGeDwEw2f8Ld61Pw7xVBztDA0yxzKWYn4p3Ad6z2RhDXc1tLtSLHMbtaA0vLzJDdL+0ZHxBp63B9Emt/vKhP8AKxrWNuIi4JNt9lfSpyawvfvxJQqxpr5reX9PPjfxK3Z20G1AWtiWBoMOYdAB7LScu63MLr6nsnLwt5WUDZvRzD0C40aLWud7RMuJ33zE772Vi51r/wDHctGn0/ZTcupjrVIyfyX+tv0VFCpCzNa62YjDi5F+MfUfVQqj4XsK0skquojKNksljgasuI5fIhTFUbKqTU/pd9FbqirG0jGjGvUeGnq3QRfcQeIgqHS6RvHtNa7zCnhcziajWvylwBLiGgkCYMQOO5eHrnKnJSg+JppWaszoqfSVvvMcO6D9lKobZpO96D/Nb10XJyvQFjjrKi45LHSidwDwXq4/B459P2CY3jUeW5dJs7abaotZw1H1HELdS1EamODKZU3HJMREWkrCIiALF74BJ3CfJZLXiGyxw5H5Lj4A5t+0nufmJMGRG4AiIhaZHH0/daoRePGvOJrdOLNsjj6fuvHvtA9fkFrRJ6ic1ZhU0ndGTKgbJdoAZ7oMlWLgMvZdY3YdRoXC+8ffuVZKoa2x8QwxhsTkpH3HjNknUNMG3l46qVOhS1MVTq1NlnfKunjnh2/abjwZGd07pXL3ae1OyA10ZxzzNNoyjefSRPflhquQEx2nQXEntGBAzHeY3aBVuz9lCl2nONSodXu18Bu9TzUqriGt9t7W/wCJzW+hKt30dLDsdGsc5Wy+H2sks8bdcvig3mZNOPPD1KhYl5e5gcQAXXk5RYEhums3HMLGlimOMMexx4Ne1x8gVm4Tr9Rz3LBqZ1a1NwlJ5RZGMVwN2NBAhwh18p1BLiZjlJYCD7rXblocXGziItYDWILZJJmI110kmFiylG9zuGYkxYCBOn7pTqhwDmkOB0IIIPiF5Gk+Gwoq8/md+PQmcP002k6hiGH3S6XiYloZSEeRPio1Rh/UVqcwalJopnSSwFpvuvmnkD43XS6iHVGNrNzUqoDQY9iqHOgTuzBwg8julUNegakU8+XEUjNN0RnAgtPC4Akbi0m4zL6ulban3e/J8TqSVvfO9/o+JH2E97qVam95DhYG5LM7XNd6gWGk8dZTMGWYapSpvbUqdqYIntZGlhEzJa1wvxhYCi50V6LQyrdtVhEB5bGbXjYxO+xzC+k9qoamHcKda4fQfDczpkgTAJJGljInslWNXbt7ff3Enltruf1XXuOt/s827TYA1xaCaYabgZS3KJvo0wLm0m5C+gsxbDbMAeBsfXXwXxQUqdZ4dehiBqNDO+0jMbm4INzIOqtcHjMVSkOc2oJt2shj+ZtRuUnmL8zuvp1o08S9/pmerTUndOz6P9Pgz64QsKmi+c0ulb2DtNdS59trT3OYXA+QU+n07gS54jiX0/k8ArV21Pr9n+rlDo1F/wBTqaxjRQqzgdbHiBbxA+Y8iq8dLh71MkaSAwj/AGuUsbbw59otHfmBHfdaKeqpdff1IdnNuyTN2yaZFa+ha6CLg6aFXioMN0hw7bsBh29paQRxvU9VrxvTamwtaG3cYbne1sn+nNy8xxVdbUQlK6/DLI6eq+EX5M6QL5/0gc92JpFof1Y61zsroa4kkNpuZ7xNo7zwMWGM6R1XtgllNp1LRryzVDHk1UWPqAgVC+pFM5jlcRnjVpkFzhyAA7l5tWe+atyv9+43aajOlJ7sN8uL8lnzt4l9SrOzMa6DNIOcd+a2m6D2vJadr7PNanlBAIMjM0Obwggi3eFD2dXqOrtMDqzT1Mh4c1vZZk90Brt95PgrmV5NaPZSVveWJ0tqs+fq/Q53Y3RupTrCpUNIZbgU2CSebi0EDuXUUK5Y4ObqPyFplTtk4HrKgn2Rc+G5QTnUkkuJVtjBHWU3yAeIB81kiL3zEEREAXhC9RAce9sEje0keVlgpG2KWWu6N8OHj+8rTEn88V5NenZ3RppyurGKLcGtGt/QLw1G/CPM/dWx+H1pK/AOtFGleLyviqbfaIbOl/pdJBEtMg6FVVtHVordJY6ko1Iywjwrk+kOxKvWOfSptqhxJIyjMCdfZguE77ldYtFVr84LHDLaQ6CBxAAbJnm7es8HZ8Sbgp4Zx2xOj1Z1VrqtJtJjSHXYM7oMgAOkt77cl12Jx7WOAdml17Nc4a6kgWUXae36dB4a+ZcM2tMACSPfeDuKq9q4plV1KpTcHNLXCbatdcW4TuV8KcqsluVkWaagpz2XtfnY6HEYplOC9wbJgSdTwCoOhmIqFlWnVblcxzJ5l7SZN4vAMjXVQOk22Wvq9Q7O3JlLSyzszqQdd2aMva0jcqPZPSJ2GcXBucVadORMdprcgdMHQh1uaujpX2bXN+/wdVN5Por8lam4SHscHNMXB3Ed49F89NAYumztltZgHHtc7XIJvIkgk2IIUnoVtt7a7aJgteCJ94FrS5pnfEReTB1XnSPA0qWIy0d4lzdzHHcPCDG6fKVGn2c3C/eicKbbs8PkzViMY85aVdz6Tz7FZrjkc4CBJ8Z11mcqjY9waQMcw5hGWtTlpdFhI0PDSRwVph8ZmEVBM6mAZ/xNNnenitlTZjqbyadQNw+TM9lTttBIkjKbBsc+PjpjFrFvfd6FsNNVvZR8n+Ong8GjGuNRjHU6dPEN0Je64ECCHEgye0TcGRpckQnYZwHZ/U4f/LJrUx4NIcB4u8VOf0fZ/fYeqafZJkP7AEEmQ65b4nT2bQubp7er3PWON7AhvjuPHnp4JCLWF9/dipUpw+Xh4+2v0dTQe4MIZUFWpeM2ZhOkNLQc/iePILAZiP4uFYTYnL1Tr8YLSZVVR6U7qzcwibfVhlp7hCzxG0GdU51CtVp+z2O1HaMWvbeYk6blCMJJ5Xv6W/BCEJJ5XHx/VvwWQ2s1rg3q3tzakMYIi8EwDqB6LZU2iwkMNNzg/MCcjcoEXzZSIlacBtCWMBxb85aHEZw2x0MHURBmd620ca7MT+vJabBovBGt2uN/upKMU+f/AKNENifB38Z+hPpltKn2KeYNEgNBkDKHCxzXMnvK8ZinO6p4pQ0yXGocrqfZtlDQDm1FpPzWLMWJnriTx0PnlJCzw+1GveW9ZJaQHduqSJ/pg7+Vlzus35lqlja0332k/s7EjFUS4Aio+lDg4kZQXAatdmdmLTzG7RMMA7tU6hLXEkBjiGRvvw1mAFXhz6cgZq2epcOIGRh1idQOHNWGHGWpToMpENcCXOaAGsAM5DwPveI4GJulG3zcjZ/iUrJ1M27kl9vUu8PTDWiOHCLG9hu3Hy4LZK9pszG3/AU2lRDdNeP5ovG2yrycuR4lWrm5ppYYn2rD1/ZdRsjC5KcxBdfuG4fXxVVgMNneBuFz3Lo16emoqGUY5zcgiItZUEREAREQFD0moew/vafmPqqfr+yfi+dxPiur2phespOaNYkd4uPt4riyqXaM1JrvJJ4MHYxa/wBVJAGpIHmtGJbe9jxG/vG/5qLReWVGF/sB7CXC4AzCSeHivepOE1dFLOho4TO+DSsNXF2gGlsvopGLwjaYEQAZF7XtHL4vNWFFwjUX9eB5hKtJrxBuAQTwMfRfD634prP8yUJQcaEcSdnnHFPxeOXU1QhFRuuJTOEarFWVfA/CLXtuHNvDu05KDXoFvcfy672e6HaRyufVO9rO1/Rl0ZpuxwH9o1A9ZSfuLHN8WuzfJ3ooOz9ptpYSnmEnrq8WmAGUCRGZu8/Ndvt3ZIxNB1M66sPB4nKe7ceRK+YNBI6p0gtc8tHB8APaRzyAciOdvT0s1OnbobKbxh2sWO08WytWZWZLXnLYiGuNPKwAdo5SQALmJ3hVrgB2XTl1Y4C8HkdRa4tBB5g40a7QBmBOU5hEXmJaZ0FhfmVh15gibEzEA3OpE6HuWwmkKVUscHMcQQbOBII5g6hS6DiTJMk3JOpPFQVZ7Lw+d0bgJJ4AfuQPEIWww7lzsrCZru9kWgak6wOHfzUqlWZVqsNQOZVyP/hOJjISWmWxB009LW1AGRS6stpuY7ttdoTax3u0v3WgWkYXDOdTcxzXMiabHhwc8sgAPzDQnWER6tJK10RtpF/6KsHtbSIEANMjLnYGxHEWj5TA4YOBvBMWJ5cfU/kK+6R7XDg2jTeXtaIJN+scIEk7wOO8nuKsOiWzg+i5/YDmOhxcJytygjKIMXzaX0UKlRU47n75Hm6usr7kr2NmA6DgiCx7yNTZjL3IktJI8b8Fc0uhdFrctRrYsSJfuBAu544n3d6kYdjX7q1eOJyMHKS4/PwVlSw2XSi1ndc+eQfNeBqdZVTspW8vX9HlQnKeW/z+vUrx0ZwtjkbIAaD1gmBoNVAxfQ+iQDTZYHMIc4X45iS09xAFl0FWqeDv932PyVdWe2ZcMv8ANz/zGw4H/EFmo6rUbv5t+T+2H5FkpuKw7fV/2vM4/G7FNMgsBc0PzPklrmG0S3hzE7piVlgKrnPZnDmZf4ji32XZTAY475sPHy6avIIL5qNFjpnDDYidHtIJE3F9y5bG0RRzM6w/xDOaTeZDA3hF55290FfRabUKqu816XUSneE+JP2a5zDnNMNNRznOBfJn3Xxw1PO264vujpe7O6qGggkNgkyDoTO+AfNaKPRVhp5K73v7IzRaYjebkyF0ey9ksp04bmgwbncBA3KWou6bUeLLa2shscUzZhaoab74Hqpy1soNGg+qmbPw2d4G4XPcFioU5RW1nizkm7ot9k4bKyTq6/hu/OanIi9NKysZwiIugIiIAiIgC47bmD6uqY9l3aHjqPA/MLsVB2vs7rqce8LtPPh3FQnG6Oo4l4BsVFqYQ+6fP7hS6rC0kOEEWIK1kqqFSUOB1pMi0MbUo6SBw90+Gg7xBVxhOklN3tyw+Jb5i4UCVoq4Njt0Hlb00WuOrUv5ojt6HVjalIMk1aYbxL2geZK43pd04otZlw1QVKmZrg5t2NDTJl2jpEtgTYlYnZZ3P9D9F5S6P0swc+mx7gQfZAEjjHteKjoaOh0lSdXL3O7V8Xzyfj5JISc5JIu6VTM1piJAMcJAMeGi4bpxsc06gxFOweRmj3agEh3jE94PFdv+o5D1+6jbTwza1J1N7QQ6N7hdpDheeIXk0YSp1Ny4G6FZRZxtTZba2zjXbRa2q1xJLJAc1roc7JMDebAewYgWXMU6ZcYaC48gT8l9GwObDsyU25GySAQTc6wXzHgp9DBNLQSMs7m2HK2gW9Nxvu64J/5FuR85wmwqz3AGk8CRJIiBvPa5K7wmzagY4dQACG2hrphwOpJJiF0lXDQ7KyTvP0n83qXT2fxPkPqpuatkLU9Uiiw+zaz+rDQKbGucXyyLHKAG2u7snzF4sZ9TYTc4qB0va1wbMhskWzAHSdf2EXbLWFgjqQPI+nksVWpVX/Ha3QtWukltj8qPj+I2LiGEh1B4iwORxE8nAEHvHqrToptR2GrgPY5zagyPblJN5AcGxciTbeCV9HNFw0E911lSqbiSPHXgJ3LNX1z2OM6d+6/9e+R1VFLBpxODMy51TKAIYyQBAgwGXdfu14Lym1oHsZe8NzehJ8ypzWk6QRaYIO6MoAM6fJV+LMWXzE9RUS2yT+t1+LebOKlG90asRWb8R8QCPUx5qHUeR/MNIN53wM1wd+U9k7tywrNLjDQSeQlbMNsmq5pD4a2BEwTIdbTdBdad62aVzkrRj+bff8orqxXUju7OZoMFt2iDb4gCfdIMwb+pNfjNkuxAZlY0BrjciAA4SSJmSC0WGmbcupw2x6bSCRmIbEnTSPZ04aypZwmccI09bL2NLSnGqpydu71Ko1FD+JCozlaC4kiATESQLmOauaTYaAVpwuEy6wT8lIXp1J3wiqUrnqv9kYXKyTq6/hu/OaqNn4XrHgbhc93BdKu0o8yqTCIi0EAiIgCIiAIiIAiIgKzbGxG1hI7Lxodx5H7rjcTQcxxa8QRu/NQvoqh7R2Wys2Hi+5w1H5wVc4XyjqZwEr2VL2nsh9A9oS3c4aH7HkoYWdqxIyBXoXi9C4dMlkFisguA8qUw4QdFop4Z7bNeI5jRSgvVJSaOnlKlHMnUnUlbQsQslFu5w9CyCxCyXDp6FnP4brALIIwZUwAdBext47ucHwXtXDNd7o9e/wAp+a8CyBVE6FOWXFeRNTkuZh1NrR3bvRY9X+b/ACW/MV74DyCsUbcCJo6s8Nfz87luY2BC9QKSRw9WTGEkACSdF4xhJgCSV0Gzdm9WJddx9OQVkIOTON2NuAwfVtjebk8+Ckoi1pWwVhERdAREQBERAEREAREQBERAY1KYcCHAEHUG4K5ranRaJdQuPgP/AMk69xXTooyipcQfOHMIMEQRqDYhAF3eP2VTrDti+5wsR47+4rmcf0fqU7gZ28RqO8KiVNoncrF6EAWQCqOgLJeBZQgAWS8AWQQBehw4jzQBZZVw6ehZLAU+ZWQpjggMgVlCxyDgPJeimPwlAZherEU+Z8ys6eHLjABJ7ygPFIwmBdUPZFt5OgU/BbAGtTyH1P2VuxgAgCAOCujSvxIuRoweAbTFrneTr+wUlEWhK3AgERF0BERAEREAREQBERAEREAREQBERAEREBAxuxKdS5GV3Ftj47iqbEdF3j2HBw/0n7eq6hFBwTO3OIq7NqN9qm4eEjzC0wu9WD6QOoB7wCq3R6M7uOGAXoC7F+zKR1pt8gPktZ2LR+D1d91zsmd3HKQvQup/6HS+E/6nfdP+h0vhP+p33XOyY3HMALIBdONjUvg9XfdZt2ZSHuD5/NOxY3HLhSqGz6jtGnvNh6rpWUGt9loHcAFmpKj1ZzcVGH2D/wCR3gPurOjQawQ0ALYitUVHgcbuERFI4EREAREQBERAERE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AutoShape 4" descr="data:image/jpeg;base64,/9j/4AAQSkZJRgABAQAAAQABAAD/2wCEAAkGBhQSEBUUEBIWFBUVGBQXFhgXFRQWFxcWFRUVFBQUGRYXHCYfGBkjGRgXHy8gIycpLCwsFR4xNTAqNSYtLCkBCQoKDgwOGg8PGi8fHyUvLi0qLDApLDAwLC80KSotLC8pNCwuLCosLCwpLC0sLCwpLCwsLCwsLCksLC0sLCwsLP/AABEIAK8BIAMBIgACEQEDEQH/xAAbAAEAAgMBAQAAAAAAAAAAAAAABAUCAwYBB//EAEAQAAEDAgMEBwcCAwcFAQAAAAEAAhEDIQQSMQVBUWEGEyJxgZGhMkJSscHR8BThI2KCBzNyc5Ki8RUkU2PCFv/EABoBAQADAQEBAAAAAAAAAAAAAAACAwQBBQb/xAAxEQACAQMCAwYGAgIDAAAAAAAAAQIDESEEEjFBURNhcZHR8AUigaGxwTLhFPEzQqL/2gAMAwEAAhEDEQA/APuKIiAIiIAiIgCIoGG20x+JrYcBwqUW0nukQHMqh2VzDPaEtc08CEBPRVmB6R0aorODsrKFV9Fz3wxheyA/K4m4Djlni0jcrA1m5c2YZYmZERrM6RG9AZotdHEte0OY5rmnQtIIPcRqsi8CZItry334IDJFVbZ6RU6GDq4ofxadJjnnq3NOYN1AMxKn1cWxhaHva0uMNDnAFx4AHU9yA3IiIAiIgCIiAIiIAiIgCIiAIiIAiIgCIiAIiIAiIgCIiAIiIAiIgC4j+0B1bC1aWPwtJ1ao1lXDVGMaXF7arS+gSBuZXayeVRy7dEB862rs52CwmAwpp03s/iGtiKuFqYwU62XM5wpMM5qtR9TtE2EjeqrZmBqfoKIxFCo/DUNo4g1qIw72/wDbzWNI/phJNFlVzH9WM0Ab8q+tIgOD2zUodVhMRhKDm0KOObVq9XhqlM5TQrUnVuqyBz2gvYC4NOh4Km2hSfiHY2q2jVdh3Y7Z9Sqw0agdWwtOhRbUikW5ntkBxbEkNIjcvqqID5TtjCCph9rPwNB7MNUwlJgaKL6Qq4lpq5306RaCYYabS4NuRvhOk+yi7H4v9WWtZXbSbQc/Z9bGzSFINfTpPpu/hOFXO4tgElzXCd31ZacThQ8CZBF2uFnNPEH6Gx0IIQGjYlAsw1FjnuqFtKm0ve0te8hjQXuabtcdSDoSVNUKjiy0hlaATZrxZr+X8r/5TruJvE1AEREAREQBERAEREAREQBERAEREAREQBERAEREAREQBERAEREAREQBERAEUHG7SyOyhs2nWPoog6Rf+v8A3fsq51YQxJklFvgSsdtPIcrGlzvGB91S1Np1CZzkd1vktdbEZnExEknnfmtK82vXcn8rwaIQsso9xeLljuteckdrM45Y5zzj0XGu6ZVKGLIqONXCOaA17C91Sk4EwXhwBc0ggEiYgGdZ6yvTzNc2SJBEjdzXAbUY+k8tqU2TuORoBHEFoEq7SwhUT3PJ5HxPV19NKLgltfO3Pz8sHWjp3R31ao7w76Eq0wO3uubmo1y8AwYc6x4EG4PeF8q61z3BtOkwuNgAwOJ8HSvofR/ZzqFANeZee06IygmOy0CwAAGm+Su6mnClHDd/EfDtXW1EvmSa62LwbSq/G7zWr/8ASkGDiWA8DUpT5Eqq29s7r8O+mIkwQHeyS0yAd4B0kaSvl2J2e+m/IcHDuEVzPdD7+Chp4dov5tM+q0uihXTbdrcsH25u26sSHyOMNI84WQ25V+IH+kfRcX0I2PUpU3PqsFM1IhjQZaBN3EknMZ0m0cTbpI5FUVJyjK0ZNmOrSpwm4xyupe4XpENKjY5t+ys6ONY/2Xg+N/LVcdKt9mYaG5jq7Tk39/stWlrVKk9jyZakIpXLh+N4CVh+sKr3YwTAk9y96+V7XZdxS4ySu0WTcZ8Q8lIa4HRVNKpI7vr+eq3UqpabKuVPoRuWKLxrpEheqg6EREAREQBERAEREAREQBeOeAJJgc15UdAJ4AlczisQ6oZc4cheB6KupNxWFclFJ8WW9fblNuku7tPMqHU6Qu91gHeSfsqzqjyPj91iRxXnVK9ZccfQvjCHLJMftiqfejuACjvxTzq9x8StYCyOHdaB2Tq6xgcQ3f3nyVO6UsylZd7+y6voldvkiT2x5GqtigxsveGjiXQPXVQm7XDml1GnVrBtiadORPAZy2T3SrajsdgDhUAqzeXtaTpEZuFtLQqxpo4dtSmyu5oJzMY1rn1KTwZNhdzCQOybG94Kro6qhWvGjGVSS22dntadru0U5K3fZYebqxGUpLuK7DdMKLgC5tWm1zi0PqU4YXC5GdpIBHPgeCu5VdQ6W0m0gRRd1heS+kKby7M8EPcwRBkmTcWLt9jswAczDtL6RpTmLaRIJYM3Ypz4gAbhA3LXXpT2ym6LpKLtmSd+PDnjGcp3w1z5Cd3a9yUal4AJPAAmLE3jTQrB7G1G9poc07nAH0IsVtwbnNY5kBpcSSQ4+9EBuYa5S0AkwDA4TjXp5Rmb5AQCBYwNxHw7o4afL0/i6dfY1aN7J/v6lzimrM10MIxn92xrZ1ytDZ8hdYjGsIcQ8HLExzkCONxFt6qelG0ntpup0RNQjlbMQBraIOYzaAJsSuWw9Woyqykwl57NSvUMHNE5GAO3doNFp7Z0vP0lOjvW6TIxSStGysdJiOkxfbDtDjxBDgO9wlo7hJ7kwvSF4pBr4fWE5sklouYJzERb4iNNIXPVKdV1Xq8hp0W27Ja3rOADRoCbRFrk3WoVHVKnV0SGUGe05hylzuAO/QwTwkmIA0qlTta3f/v0LYqNvv8A79F5nQGo+pdxmLTGeDwEw2f8Ld61Pw7xVBztDA0yxzKWYn4p3Ad6z2RhDXc1tLtSLHMbtaA0vLzJDdL+0ZHxBp63B9Emt/vKhP8AKxrWNuIi4JNt9lfSpyawvfvxJQqxpr5reX9PPjfxK3Z20G1AWtiWBoMOYdAB7LScu63MLr6nsnLwt5WUDZvRzD0C40aLWud7RMuJ33zE772Vi51r/wDHctGn0/ZTcupjrVIyfyX+tv0VFCpCzNa62YjDi5F+MfUfVQqj4XsK0skquojKNksljgasuI5fIhTFUbKqTU/pd9FbqirG0jGjGvUeGnq3QRfcQeIgqHS6RvHtNa7zCnhcziajWvylwBLiGgkCYMQOO5eHrnKnJSg+JppWaszoqfSVvvMcO6D9lKobZpO96D/Nb10XJyvQFjjrKi45LHSidwDwXq4/B459P2CY3jUeW5dJs7abaotZw1H1HELdS1EamODKZU3HJMREWkrCIiALF74BJ3CfJZLXiGyxw5H5Lj4A5t+0nufmJMGRG4AiIhaZHH0/daoRePGvOJrdOLNsjj6fuvHvtA9fkFrRJ6ic1ZhU0ndGTKgbJdoAZ7oMlWLgMvZdY3YdRoXC+8ffuVZKoa2x8QwxhsTkpH3HjNknUNMG3l46qVOhS1MVTq1NlnfKunjnh2/abjwZGd07pXL3ae1OyA10ZxzzNNoyjefSRPflhquQEx2nQXEntGBAzHeY3aBVuz9lCl2nONSodXu18Bu9TzUqriGt9t7W/wCJzW+hKt30dLDsdGsc5Wy+H2sks8bdcvig3mZNOPPD1KhYl5e5gcQAXXk5RYEhums3HMLGlimOMMexx4Ne1x8gVm4Tr9Rz3LBqZ1a1NwlJ5RZGMVwN2NBAhwh18p1BLiZjlJYCD7rXblocXGziItYDWILZJJmI110kmFiylG9zuGYkxYCBOn7pTqhwDmkOB0IIIPiF5Gk+Gwoq8/md+PQmcP002k6hiGH3S6XiYloZSEeRPio1Rh/UVqcwalJopnSSwFpvuvmnkD43XS6iHVGNrNzUqoDQY9iqHOgTuzBwg8julUNegakU8+XEUjNN0RnAgtPC4Akbi0m4zL6ulban3e/J8TqSVvfO9/o+JH2E97qVam95DhYG5LM7XNd6gWGk8dZTMGWYapSpvbUqdqYIntZGlhEzJa1wvxhYCi50V6LQyrdtVhEB5bGbXjYxO+xzC+k9qoamHcKda4fQfDczpkgTAJJGljInslWNXbt7ff3Enltruf1XXuOt/s827TYA1xaCaYabgZS3KJvo0wLm0m5C+gsxbDbMAeBsfXXwXxQUqdZ4dehiBqNDO+0jMbm4INzIOqtcHjMVSkOc2oJt2shj+ZtRuUnmL8zuvp1o08S9/pmerTUndOz6P9Pgz64QsKmi+c0ulb2DtNdS59trT3OYXA+QU+n07gS54jiX0/k8ArV21Pr9n+rlDo1F/wBTqaxjRQqzgdbHiBbxA+Y8iq8dLh71MkaSAwj/AGuUsbbw59otHfmBHfdaKeqpdff1IdnNuyTN2yaZFa+ha6CLg6aFXioMN0hw7bsBh29paQRxvU9VrxvTamwtaG3cYbne1sn+nNy8xxVdbUQlK6/DLI6eq+EX5M6QL5/0gc92JpFof1Y61zsroa4kkNpuZ7xNo7zwMWGM6R1XtgllNp1LRryzVDHk1UWPqAgVC+pFM5jlcRnjVpkFzhyAA7l5tWe+atyv9+43aajOlJ7sN8uL8lnzt4l9SrOzMa6DNIOcd+a2m6D2vJadr7PNanlBAIMjM0Obwggi3eFD2dXqOrtMDqzT1Mh4c1vZZk90Brt95PgrmV5NaPZSVveWJ0tqs+fq/Q53Y3RupTrCpUNIZbgU2CSebi0EDuXUUK5Y4ObqPyFplTtk4HrKgn2Rc+G5QTnUkkuJVtjBHWU3yAeIB81kiL3zEEREAXhC9RAce9sEje0keVlgpG2KWWu6N8OHj+8rTEn88V5NenZ3RppyurGKLcGtGt/QLw1G/CPM/dWx+H1pK/AOtFGleLyviqbfaIbOl/pdJBEtMg6FVVtHVordJY6ko1Iywjwrk+kOxKvWOfSptqhxJIyjMCdfZguE77ldYtFVr84LHDLaQ6CBxAAbJnm7es8HZ8Sbgp4Zx2xOj1Z1VrqtJtJjSHXYM7oMgAOkt77cl12Jx7WOAdml17Nc4a6kgWUXae36dB4a+ZcM2tMACSPfeDuKq9q4plV1KpTcHNLXCbatdcW4TuV8KcqsluVkWaagpz2XtfnY6HEYplOC9wbJgSdTwCoOhmIqFlWnVblcxzJ5l7SZN4vAMjXVQOk22Wvq9Q7O3JlLSyzszqQdd2aMva0jcqPZPSJ2GcXBucVadORMdprcgdMHQh1uaujpX2bXN+/wdVN5Por8lam4SHscHNMXB3Ed49F89NAYumztltZgHHtc7XIJvIkgk2IIUnoVtt7a7aJgteCJ94FrS5pnfEReTB1XnSPA0qWIy0d4lzdzHHcPCDG6fKVGn2c3C/eicKbbs8PkzViMY85aVdz6Tz7FZrjkc4CBJ8Z11mcqjY9waQMcw5hGWtTlpdFhI0PDSRwVph8ZmEVBM6mAZ/xNNnenitlTZjqbyadQNw+TM9lTttBIkjKbBsc+PjpjFrFvfd6FsNNVvZR8n+Ong8GjGuNRjHU6dPEN0Je64ECCHEgye0TcGRpckQnYZwHZ/U4f/LJrUx4NIcB4u8VOf0fZ/fYeqafZJkP7AEEmQ65b4nT2bQubp7er3PWON7AhvjuPHnp4JCLWF9/dipUpw+Xh4+2v0dTQe4MIZUFWpeM2ZhOkNLQc/iePILAZiP4uFYTYnL1Tr8YLSZVVR6U7qzcwibfVhlp7hCzxG0GdU51CtVp+z2O1HaMWvbeYk6blCMJJ5Xv6W/BCEJJ5XHx/VvwWQ2s1rg3q3tzakMYIi8EwDqB6LZU2iwkMNNzg/MCcjcoEXzZSIlacBtCWMBxb85aHEZw2x0MHURBmd620ca7MT+vJabBovBGt2uN/upKMU+f/AKNENifB38Z+hPpltKn2KeYNEgNBkDKHCxzXMnvK8ZinO6p4pQ0yXGocrqfZtlDQDm1FpPzWLMWJnriTx0PnlJCzw+1GveW9ZJaQHduqSJ/pg7+Vlzus35lqlja0332k/s7EjFUS4Aio+lDg4kZQXAatdmdmLTzG7RMMA7tU6hLXEkBjiGRvvw1mAFXhz6cgZq2epcOIGRh1idQOHNWGHGWpToMpENcCXOaAGsAM5DwPveI4GJulG3zcjZ/iUrJ1M27kl9vUu8PTDWiOHCLG9hu3Hy4LZK9pszG3/AU2lRDdNeP5ovG2yrycuR4lWrm5ppYYn2rD1/ZdRsjC5KcxBdfuG4fXxVVgMNneBuFz3Lo16emoqGUY5zcgiItZUEREAREQFD0moew/vafmPqqfr+yfi+dxPiur2phespOaNYkd4uPt4riyqXaM1JrvJJ4MHYxa/wBVJAGpIHmtGJbe9jxG/vG/5qLReWVGF/sB7CXC4AzCSeHivepOE1dFLOho4TO+DSsNXF2gGlsvopGLwjaYEQAZF7XtHL4vNWFFwjUX9eB5hKtJrxBuAQTwMfRfD634prP8yUJQcaEcSdnnHFPxeOXU1QhFRuuJTOEarFWVfA/CLXtuHNvDu05KDXoFvcfy672e6HaRyufVO9rO1/Rl0ZpuxwH9o1A9ZSfuLHN8WuzfJ3ooOz9ptpYSnmEnrq8WmAGUCRGZu8/Ndvt3ZIxNB1M66sPB4nKe7ceRK+YNBI6p0gtc8tHB8APaRzyAciOdvT0s1OnbobKbxh2sWO08WytWZWZLXnLYiGuNPKwAdo5SQALmJ3hVrgB2XTl1Y4C8HkdRa4tBB5g40a7QBmBOU5hEXmJaZ0FhfmVh15gibEzEA3OpE6HuWwmkKVUscHMcQQbOBII5g6hS6DiTJMk3JOpPFQVZ7Lw+d0bgJJ4AfuQPEIWww7lzsrCZru9kWgak6wOHfzUqlWZVqsNQOZVyP/hOJjISWmWxB009LW1AGRS6stpuY7ttdoTax3u0v3WgWkYXDOdTcxzXMiabHhwc8sgAPzDQnWER6tJK10RtpF/6KsHtbSIEANMjLnYGxHEWj5TA4YOBvBMWJ5cfU/kK+6R7XDg2jTeXtaIJN+scIEk7wOO8nuKsOiWzg+i5/YDmOhxcJytygjKIMXzaX0UKlRU47n75Hm6usr7kr2NmA6DgiCx7yNTZjL3IktJI8b8Fc0uhdFrctRrYsSJfuBAu544n3d6kYdjX7q1eOJyMHKS4/PwVlSw2XSi1ndc+eQfNeBqdZVTspW8vX9HlQnKeW/z+vUrx0ZwtjkbIAaD1gmBoNVAxfQ+iQDTZYHMIc4X45iS09xAFl0FWqeDv932PyVdWe2ZcMv8ANz/zGw4H/EFmo6rUbv5t+T+2H5FkpuKw7fV/2vM4/G7FNMgsBc0PzPklrmG0S3hzE7piVlgKrnPZnDmZf4ji32XZTAY475sPHy6avIIL5qNFjpnDDYidHtIJE3F9y5bG0RRzM6w/xDOaTeZDA3hF55290FfRabUKqu816XUSneE+JP2a5zDnNMNNRznOBfJn3Xxw1PO264vujpe7O6qGggkNgkyDoTO+AfNaKPRVhp5K73v7IzRaYjebkyF0ey9ksp04bmgwbncBA3KWou6bUeLLa2shscUzZhaoab74Hqpy1soNGg+qmbPw2d4G4XPcFioU5RW1nizkm7ot9k4bKyTq6/hu/OanIi9NKysZwiIugIiIAiIgC47bmD6uqY9l3aHjqPA/MLsVB2vs7rqce8LtPPh3FQnG6Oo4l4BsVFqYQ+6fP7hS6rC0kOEEWIK1kqqFSUOB1pMi0MbUo6SBw90+Gg7xBVxhOklN3tyw+Jb5i4UCVoq4Njt0Hlb00WuOrUv5ojt6HVjalIMk1aYbxL2geZK43pd04otZlw1QVKmZrg5t2NDTJl2jpEtgTYlYnZZ3P9D9F5S6P0swc+mx7gQfZAEjjHteKjoaOh0lSdXL3O7V8Xzyfj5JISc5JIu6VTM1piJAMcJAMeGi4bpxsc06gxFOweRmj3agEh3jE94PFdv+o5D1+6jbTwza1J1N7QQ6N7hdpDheeIXk0YSp1Ny4G6FZRZxtTZba2zjXbRa2q1xJLJAc1roc7JMDebAewYgWXMU6ZcYaC48gT8l9GwObDsyU25GySAQTc6wXzHgp9DBNLQSMs7m2HK2gW9Nxvu64J/5FuR85wmwqz3AGk8CRJIiBvPa5K7wmzagY4dQACG2hrphwOpJJiF0lXDQ7KyTvP0n83qXT2fxPkPqpuatkLU9Uiiw+zaz+rDQKbGucXyyLHKAG2u7snzF4sZ9TYTc4qB0va1wbMhskWzAHSdf2EXbLWFgjqQPI+nksVWpVX/Ha3QtWukltj8qPj+I2LiGEh1B4iwORxE8nAEHvHqrToptR2GrgPY5zagyPblJN5AcGxciTbeCV9HNFw0E911lSqbiSPHXgJ3LNX1z2OM6d+6/9e+R1VFLBpxODMy51TKAIYyQBAgwGXdfu14Lym1oHsZe8NzehJ8ypzWk6QRaYIO6MoAM6fJV+LMWXzE9RUS2yT+t1+LebOKlG90asRWb8R8QCPUx5qHUeR/MNIN53wM1wd+U9k7tywrNLjDQSeQlbMNsmq5pD4a2BEwTIdbTdBdad62aVzkrRj+bff8orqxXUju7OZoMFt2iDb4gCfdIMwb+pNfjNkuxAZlY0BrjciAA4SSJmSC0WGmbcupw2x6bSCRmIbEnTSPZ04aypZwmccI09bL2NLSnGqpydu71Ko1FD+JCozlaC4kiATESQLmOauaTYaAVpwuEy6wT8lIXp1J3wiqUrnqv9kYXKyTq6/hu/OaqNn4XrHgbhc93BdKu0o8yqTCIi0EAiIgCIiAIiIAiIgKzbGxG1hI7Lxodx5H7rjcTQcxxa8QRu/NQvoqh7R2Wys2Hi+5w1H5wVc4XyjqZwEr2VL2nsh9A9oS3c4aH7HkoYWdqxIyBXoXi9C4dMlkFisguA8qUw4QdFop4Z7bNeI5jRSgvVJSaOnlKlHMnUnUlbQsQslFu5w9CyCxCyXDp6FnP4brALIIwZUwAdBext47ucHwXtXDNd7o9e/wAp+a8CyBVE6FOWXFeRNTkuZh1NrR3bvRY9X+b/ACW/MV74DyCsUbcCJo6s8Nfz87luY2BC9QKSRw9WTGEkACSdF4xhJgCSV0Gzdm9WJddx9OQVkIOTON2NuAwfVtjebk8+Ckoi1pWwVhERdAREQBERAEREAREQBERAY1KYcCHAEHUG4K5ranRaJdQuPgP/AMk69xXTooyipcQfOHMIMEQRqDYhAF3eP2VTrDti+5wsR47+4rmcf0fqU7gZ28RqO8KiVNoncrF6EAWQCqOgLJeBZQgAWS8AWQQBehw4jzQBZZVw6ehZLAU+ZWQpjggMgVlCxyDgPJeimPwlAZherEU+Z8ys6eHLjABJ7ygPFIwmBdUPZFt5OgU/BbAGtTyH1P2VuxgAgCAOCujSvxIuRoweAbTFrneTr+wUlEWhK3AgERF0BERAEREAREQBERAEREAREQBERAEREBAxuxKdS5GV3Ftj47iqbEdF3j2HBw/0n7eq6hFBwTO3OIq7NqN9qm4eEjzC0wu9WD6QOoB7wCq3R6M7uOGAXoC7F+zKR1pt8gPktZ2LR+D1d91zsmd3HKQvQup/6HS+E/6nfdP+h0vhP+p33XOyY3HMALIBdONjUvg9XfdZt2ZSHuD5/NOxY3HLhSqGz6jtGnvNh6rpWUGt9loHcAFmpKj1ZzcVGH2D/wCR3gPurOjQawQ0ALYitUVHgcbuERFI4EREAREQBERAEREB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AutoShape 6" descr="data:image/jpeg;base64,/9j/4AAQSkZJRgABAQAAAQABAAD/2wCEAAkGBhQSEBUUEBIWFBUVGBQXFhgXFRQWFxcWFRUVFBQUGRYXHCYfGBkjGRgXHy8gIycpLCwsFR4xNTAqNSYtLCkBCQoKDgwOGg8PGi8fHyUvLi0qLDApLDAwLC80KSotLC8pNCwuLCosLCwpLC0sLCwpLCwsLCwsLCksLC0sLCwsLP/AABEIAK8BIAMBIgACEQEDEQH/xAAbAAEAAgMBAQAAAAAAAAAAAAAABAUCAwYBB//EAEAQAAEDAgMEBwcCAwcFAQAAAAEAAhEDIQQSMQVBUWEGEyJxgZGhMkJSscHR8BThI2KCBzNyc5Ki8RUkU2PCFv/EABoBAQADAQEBAAAAAAAAAAAAAAACAwQBBQb/xAAxEQACAQMCAwYGAgIDAAAAAAAAAQIDESEEEjFBURNhcZHR8AUigaGxwTLhFPEzQqL/2gAMAwEAAhEDEQA/APuKIiAIiIAiIgCIoGG20x+JrYcBwqUW0nukQHMqh2VzDPaEtc08CEBPRVmB6R0aorODsrKFV9Fz3wxheyA/K4m4Djlni0jcrA1m5c2YZYmZERrM6RG9AZotdHEte0OY5rmnQtIIPcRqsi8CZItry334IDJFVbZ6RU6GDq4ofxadJjnnq3NOYN1AMxKn1cWxhaHva0uMNDnAFx4AHU9yA3IiIAiIgCIiAIiIAiIgCIiAIiIAiIgCIiAIiIAiIgCIiAIiIAiIgC4j+0B1bC1aWPwtJ1ao1lXDVGMaXF7arS+gSBuZXayeVRy7dEB862rs52CwmAwpp03s/iGtiKuFqYwU62XM5wpMM5qtR9TtE2EjeqrZmBqfoKIxFCo/DUNo4g1qIw72/wDbzWNI/phJNFlVzH9WM0Ab8q+tIgOD2zUodVhMRhKDm0KOObVq9XhqlM5TQrUnVuqyBz2gvYC4NOh4Km2hSfiHY2q2jVdh3Y7Z9Sqw0agdWwtOhRbUikW5ntkBxbEkNIjcvqqID5TtjCCph9rPwNB7MNUwlJgaKL6Qq4lpq5306RaCYYabS4NuRvhOk+yi7H4v9WWtZXbSbQc/Z9bGzSFINfTpPpu/hOFXO4tgElzXCd31ZacThQ8CZBF2uFnNPEH6Gx0IIQGjYlAsw1FjnuqFtKm0ve0te8hjQXuabtcdSDoSVNUKjiy0hlaATZrxZr+X8r/5TruJvE1AEREAREQBERAEREAREQBERAEREAREQBERAEREAREQBERAEREAREQBERAEUHG7SyOyhs2nWPoog6Rf+v8A3fsq51YQxJklFvgSsdtPIcrGlzvGB91S1Np1CZzkd1vktdbEZnExEknnfmtK82vXcn8rwaIQsso9xeLljuteckdrM45Y5zzj0XGu6ZVKGLIqONXCOaA17C91Sk4EwXhwBc0ggEiYgGdZ6yvTzNc2SJBEjdzXAbUY+k8tqU2TuORoBHEFoEq7SwhUT3PJ5HxPV19NKLgltfO3Pz8sHWjp3R31ao7w76Eq0wO3uubmo1y8AwYc6x4EG4PeF8q61z3BtOkwuNgAwOJ8HSvofR/ZzqFANeZee06IygmOy0CwAAGm+Su6mnClHDd/EfDtXW1EvmSa62LwbSq/G7zWr/8ASkGDiWA8DUpT5Eqq29s7r8O+mIkwQHeyS0yAd4B0kaSvl2J2e+m/IcHDuEVzPdD7+Chp4dov5tM+q0uihXTbdrcsH25u26sSHyOMNI84WQ25V+IH+kfRcX0I2PUpU3PqsFM1IhjQZaBN3EknMZ0m0cTbpI5FUVJyjK0ZNmOrSpwm4xyupe4XpENKjY5t+ys6ONY/2Xg+N/LVcdKt9mYaG5jq7Tk39/stWlrVKk9jyZakIpXLh+N4CVh+sKr3YwTAk9y96+V7XZdxS4ySu0WTcZ8Q8lIa4HRVNKpI7vr+eq3UqpabKuVPoRuWKLxrpEheqg6EREAREQBERAEREAREQBeOeAJJgc15UdAJ4AlczisQ6oZc4cheB6KupNxWFclFJ8WW9fblNuku7tPMqHU6Qu91gHeSfsqzqjyPj91iRxXnVK9ZccfQvjCHLJMftiqfejuACjvxTzq9x8StYCyOHdaB2Tq6xgcQ3f3nyVO6UsylZd7+y6voldvkiT2x5GqtigxsveGjiXQPXVQm7XDml1GnVrBtiadORPAZy2T3SrajsdgDhUAqzeXtaTpEZuFtLQqxpo4dtSmyu5oJzMY1rn1KTwZNhdzCQOybG94Kro6qhWvGjGVSS22dntadru0U5K3fZYebqxGUpLuK7DdMKLgC5tWm1zi0PqU4YXC5GdpIBHPgeCu5VdQ6W0m0gRRd1heS+kKby7M8EPcwRBkmTcWLt9jswAczDtL6RpTmLaRIJYM3Ypz4gAbhA3LXXpT2ym6LpKLtmSd+PDnjGcp3w1z5Cd3a9yUal4AJPAAmLE3jTQrB7G1G9poc07nAH0IsVtwbnNY5kBpcSSQ4+9EBuYa5S0AkwDA4TjXp5Rmb5AQCBYwNxHw7o4afL0/i6dfY1aN7J/v6lzimrM10MIxn92xrZ1ytDZ8hdYjGsIcQ8HLExzkCONxFt6qelG0ntpup0RNQjlbMQBraIOYzaAJsSuWw9Woyqykwl57NSvUMHNE5GAO3doNFp7Z0vP0lOjvW6TIxSStGysdJiOkxfbDtDjxBDgO9wlo7hJ7kwvSF4pBr4fWE5sklouYJzERb4iNNIXPVKdV1Xq8hp0W27Ja3rOADRoCbRFrk3WoVHVKnV0SGUGe05hylzuAO/QwTwkmIA0qlTta3f/v0LYqNvv8A79F5nQGo+pdxmLTGeDwEw2f8Ld61Pw7xVBztDA0yxzKWYn4p3Ad6z2RhDXc1tLtSLHMbtaA0vLzJDdL+0ZHxBp63B9Emt/vKhP8AKxrWNuIi4JNt9lfSpyawvfvxJQqxpr5reX9PPjfxK3Z20G1AWtiWBoMOYdAB7LScu63MLr6nsnLwt5WUDZvRzD0C40aLWud7RMuJ33zE772Vi51r/wDHctGn0/ZTcupjrVIyfyX+tv0VFCpCzNa62YjDi5F+MfUfVQqj4XsK0skquojKNksljgasuI5fIhTFUbKqTU/pd9FbqirG0jGjGvUeGnq3QRfcQeIgqHS6RvHtNa7zCnhcziajWvylwBLiGgkCYMQOO5eHrnKnJSg+JppWaszoqfSVvvMcO6D9lKobZpO96D/Nb10XJyvQFjjrKi45LHSidwDwXq4/B459P2CY3jUeW5dJs7abaotZw1H1HELdS1EamODKZU3HJMREWkrCIiALF74BJ3CfJZLXiGyxw5H5Lj4A5t+0nufmJMGRG4AiIhaZHH0/daoRePGvOJrdOLNsjj6fuvHvtA9fkFrRJ6ic1ZhU0ndGTKgbJdoAZ7oMlWLgMvZdY3YdRoXC+8ffuVZKoa2x8QwxhsTkpH3HjNknUNMG3l46qVOhS1MVTq1NlnfKunjnh2/abjwZGd07pXL3ae1OyA10ZxzzNNoyjefSRPflhquQEx2nQXEntGBAzHeY3aBVuz9lCl2nONSodXu18Bu9TzUqriGt9t7W/wCJzW+hKt30dLDsdGsc5Wy+H2sks8bdcvig3mZNOPPD1KhYl5e5gcQAXXk5RYEhums3HMLGlimOMMexx4Ne1x8gVm4Tr9Rz3LBqZ1a1NwlJ5RZGMVwN2NBAhwh18p1BLiZjlJYCD7rXblocXGziItYDWILZJJmI110kmFiylG9zuGYkxYCBOn7pTqhwDmkOB0IIIPiF5Gk+Gwoq8/md+PQmcP002k6hiGH3S6XiYloZSEeRPio1Rh/UVqcwalJopnSSwFpvuvmnkD43XS6iHVGNrNzUqoDQY9iqHOgTuzBwg8julUNegakU8+XEUjNN0RnAgtPC4Akbi0m4zL6ulban3e/J8TqSVvfO9/o+JH2E97qVam95DhYG5LM7XNd6gWGk8dZTMGWYapSpvbUqdqYIntZGlhEzJa1wvxhYCi50V6LQyrdtVhEB5bGbXjYxO+xzC+k9qoamHcKda4fQfDczpkgTAJJGljInslWNXbt7ff3Enltruf1XXuOt/s827TYA1xaCaYabgZS3KJvo0wLm0m5C+gsxbDbMAeBsfXXwXxQUqdZ4dehiBqNDO+0jMbm4INzIOqtcHjMVSkOc2oJt2shj+ZtRuUnmL8zuvp1o08S9/pmerTUndOz6P9Pgz64QsKmi+c0ulb2DtNdS59trT3OYXA+QU+n07gS54jiX0/k8ArV21Pr9n+rlDo1F/wBTqaxjRQqzgdbHiBbxA+Y8iq8dLh71MkaSAwj/AGuUsbbw59otHfmBHfdaKeqpdff1IdnNuyTN2yaZFa+ha6CLg6aFXioMN0hw7bsBh29paQRxvU9VrxvTamwtaG3cYbne1sn+nNy8xxVdbUQlK6/DLI6eq+EX5M6QL5/0gc92JpFof1Y61zsroa4kkNpuZ7xNo7zwMWGM6R1XtgllNp1LRryzVDHk1UWPqAgVC+pFM5jlcRnjVpkFzhyAA7l5tWe+atyv9+43aajOlJ7sN8uL8lnzt4l9SrOzMa6DNIOcd+a2m6D2vJadr7PNanlBAIMjM0Obwggi3eFD2dXqOrtMDqzT1Mh4c1vZZk90Brt95PgrmV5NaPZSVveWJ0tqs+fq/Q53Y3RupTrCpUNIZbgU2CSebi0EDuXUUK5Y4ObqPyFplTtk4HrKgn2Rc+G5QTnUkkuJVtjBHWU3yAeIB81kiL3zEEREAXhC9RAce9sEje0keVlgpG2KWWu6N8OHj+8rTEn88V5NenZ3RppyurGKLcGtGt/QLw1G/CPM/dWx+H1pK/AOtFGleLyviqbfaIbOl/pdJBEtMg6FVVtHVordJY6ko1Iywjwrk+kOxKvWOfSptqhxJIyjMCdfZguE77ldYtFVr84LHDLaQ6CBxAAbJnm7es8HZ8Sbgp4Zx2xOj1Z1VrqtJtJjSHXYM7oMgAOkt77cl12Jx7WOAdml17Nc4a6kgWUXae36dB4a+ZcM2tMACSPfeDuKq9q4plV1KpTcHNLXCbatdcW4TuV8KcqsluVkWaagpz2XtfnY6HEYplOC9wbJgSdTwCoOhmIqFlWnVblcxzJ5l7SZN4vAMjXVQOk22Wvq9Q7O3JlLSyzszqQdd2aMva0jcqPZPSJ2GcXBucVadORMdprcgdMHQh1uaujpX2bXN+/wdVN5Por8lam4SHscHNMXB3Ed49F89NAYumztltZgHHtc7XIJvIkgk2IIUnoVtt7a7aJgteCJ94FrS5pnfEReTB1XnSPA0qWIy0d4lzdzHHcPCDG6fKVGn2c3C/eicKbbs8PkzViMY85aVdz6Tz7FZrjkc4CBJ8Z11mcqjY9waQMcw5hGWtTlpdFhI0PDSRwVph8ZmEVBM6mAZ/xNNnenitlTZjqbyadQNw+TM9lTttBIkjKbBsc+PjpjFrFvfd6FsNNVvZR8n+Ong8GjGuNRjHU6dPEN0Je64ECCHEgye0TcGRpckQnYZwHZ/U4f/LJrUx4NIcB4u8VOf0fZ/fYeqafZJkP7AEEmQ65b4nT2bQubp7er3PWON7AhvjuPHnp4JCLWF9/dipUpw+Xh4+2v0dTQe4MIZUFWpeM2ZhOkNLQc/iePILAZiP4uFYTYnL1Tr8YLSZVVR6U7qzcwibfVhlp7hCzxG0GdU51CtVp+z2O1HaMWvbeYk6blCMJJ5Xv6W/BCEJJ5XHx/VvwWQ2s1rg3q3tzakMYIi8EwDqB6LZU2iwkMNNzg/MCcjcoEXzZSIlacBtCWMBxb85aHEZw2x0MHURBmd620ca7MT+vJabBovBGt2uN/upKMU+f/AKNENifB38Z+hPpltKn2KeYNEgNBkDKHCxzXMnvK8ZinO6p4pQ0yXGocrqfZtlDQDm1FpPzWLMWJnriTx0PnlJCzw+1GveW9ZJaQHduqSJ/pg7+Vlzus35lqlja0332k/s7EjFUS4Aio+lDg4kZQXAatdmdmLTzG7RMMA7tU6hLXEkBjiGRvvw1mAFXhz6cgZq2epcOIGRh1idQOHNWGHGWpToMpENcCXOaAGsAM5DwPveI4GJulG3zcjZ/iUrJ1M27kl9vUu8PTDWiOHCLG9hu3Hy4LZK9pszG3/AU2lRDdNeP5ovG2yrycuR4lWrm5ppYYn2rD1/ZdRsjC5KcxBdfuG4fXxVVgMNneBuFz3Lo16emoqGUY5zcgiItZUEREAREQFD0moew/vafmPqqfr+yfi+dxPiur2phespOaNYkd4uPt4riyqXaM1JrvJJ4MHYxa/wBVJAGpIHmtGJbe9jxG/vG/5qLReWVGF/sB7CXC4AzCSeHivepOE1dFLOho4TO+DSsNXF2gGlsvopGLwjaYEQAZF7XtHL4vNWFFwjUX9eB5hKtJrxBuAQTwMfRfD634prP8yUJQcaEcSdnnHFPxeOXU1QhFRuuJTOEarFWVfA/CLXtuHNvDu05KDXoFvcfy672e6HaRyufVO9rO1/Rl0ZpuxwH9o1A9ZSfuLHN8WuzfJ3ooOz9ptpYSnmEnrq8WmAGUCRGZu8/Ndvt3ZIxNB1M66sPB4nKe7ceRK+YNBI6p0gtc8tHB8APaRzyAciOdvT0s1OnbobKbxh2sWO08WytWZWZLXnLYiGuNPKwAdo5SQALmJ3hVrgB2XTl1Y4C8HkdRa4tBB5g40a7QBmBOU5hEXmJaZ0FhfmVh15gibEzEA3OpE6HuWwmkKVUscHMcQQbOBII5g6hS6DiTJMk3JOpPFQVZ7Lw+d0bgJJ4AfuQPEIWww7lzsrCZru9kWgak6wOHfzUqlWZVqsNQOZVyP/hOJjISWmWxB009LW1AGRS6stpuY7ttdoTax3u0v3WgWkYXDOdTcxzXMiabHhwc8sgAPzDQnWER6tJK10RtpF/6KsHtbSIEANMjLnYGxHEWj5TA4YOBvBMWJ5cfU/kK+6R7XDg2jTeXtaIJN+scIEk7wOO8nuKsOiWzg+i5/YDmOhxcJytygjKIMXzaX0UKlRU47n75Hm6usr7kr2NmA6DgiCx7yNTZjL3IktJI8b8Fc0uhdFrctRrYsSJfuBAu544n3d6kYdjX7q1eOJyMHKS4/PwVlSw2XSi1ndc+eQfNeBqdZVTspW8vX9HlQnKeW/z+vUrx0ZwtjkbIAaD1gmBoNVAxfQ+iQDTZYHMIc4X45iS09xAFl0FWqeDv932PyVdWe2ZcMv8ANz/zGw4H/EFmo6rUbv5t+T+2H5FkpuKw7fV/2vM4/G7FNMgsBc0PzPklrmG0S3hzE7piVlgKrnPZnDmZf4ji32XZTAY475sPHy6avIIL5qNFjpnDDYidHtIJE3F9y5bG0RRzM6w/xDOaTeZDA3hF55290FfRabUKqu816XUSneE+JP2a5zDnNMNNRznOBfJn3Xxw1PO264vujpe7O6qGggkNgkyDoTO+AfNaKPRVhp5K73v7IzRaYjebkyF0ey9ksp04bmgwbncBA3KWou6bUeLLa2shscUzZhaoab74Hqpy1soNGg+qmbPw2d4G4XPcFioU5RW1nizkm7ot9k4bKyTq6/hu/OanIi9NKysZwiIugIiIAiIgC47bmD6uqY9l3aHjqPA/MLsVB2vs7rqce8LtPPh3FQnG6Oo4l4BsVFqYQ+6fP7hS6rC0kOEEWIK1kqqFSUOB1pMi0MbUo6SBw90+Gg7xBVxhOklN3tyw+Jb5i4UCVoq4Njt0Hlb00WuOrUv5ojt6HVjalIMk1aYbxL2geZK43pd04otZlw1QVKmZrg5t2NDTJl2jpEtgTYlYnZZ3P9D9F5S6P0swc+mx7gQfZAEjjHteKjoaOh0lSdXL3O7V8Xzyfj5JISc5JIu6VTM1piJAMcJAMeGi4bpxsc06gxFOweRmj3agEh3jE94PFdv+o5D1+6jbTwza1J1N7QQ6N7hdpDheeIXk0YSp1Ny4G6FZRZxtTZba2zjXbRa2q1xJLJAc1roc7JMDebAewYgWXMU6ZcYaC48gT8l9GwObDsyU25GySAQTc6wXzHgp9DBNLQSMs7m2HK2gW9Nxvu64J/5FuR85wmwqz3AGk8CRJIiBvPa5K7wmzagY4dQACG2hrphwOpJJiF0lXDQ7KyTvP0n83qXT2fxPkPqpuatkLU9Uiiw+zaz+rDQKbGucXyyLHKAG2u7snzF4sZ9TYTc4qB0va1wbMhskWzAHSdf2EXbLWFgjqQPI+nksVWpVX/Ha3QtWukltj8qPj+I2LiGEh1B4iwORxE8nAEHvHqrToptR2GrgPY5zagyPblJN5AcGxciTbeCV9HNFw0E911lSqbiSPHXgJ3LNX1z2OM6d+6/9e+R1VFLBpxODMy51TKAIYyQBAgwGXdfu14Lym1oHsZe8NzehJ8ypzWk6QRaYIO6MoAM6fJV+LMWXzE9RUS2yT+t1+LebOKlG90asRWb8R8QCPUx5qHUeR/MNIN53wM1wd+U9k7tywrNLjDQSeQlbMNsmq5pD4a2BEwTIdbTdBdad62aVzkrRj+bff8orqxXUju7OZoMFt2iDb4gCfdIMwb+pNfjNkuxAZlY0BrjciAA4SSJmSC0WGmbcupw2x6bSCRmIbEnTSPZ04aypZwmccI09bL2NLSnGqpydu71Ko1FD+JCozlaC4kiATESQLmOauaTYaAVpwuEy6wT8lIXp1J3wiqUrnqv9kYXKyTq6/hu/OaqNn4XrHgbhc93BdKu0o8yqTCIi0EAiIgCIiAIiIAiIgKzbGxG1hI7Lxodx5H7rjcTQcxxa8QRu/NQvoqh7R2Wys2Hi+5w1H5wVc4XyjqZwEr2VL2nsh9A9oS3c4aH7HkoYWdqxIyBXoXi9C4dMlkFisguA8qUw4QdFop4Z7bNeI5jRSgvVJSaOnlKlHMnUnUlbQsQslFu5w9CyCxCyXDp6FnP4brALIIwZUwAdBext47ucHwXtXDNd7o9e/wAp+a8CyBVE6FOWXFeRNTkuZh1NrR3bvRY9X+b/ACW/MV74DyCsUbcCJo6s8Nfz87luY2BC9QKSRw9WTGEkACSdF4xhJgCSV0Gzdm9WJddx9OQVkIOTON2NuAwfVtjebk8+Ckoi1pWwVhERdAREQBERAEREAREQBERAY1KYcCHAEHUG4K5ranRaJdQuPgP/AMk69xXTooyipcQfOHMIMEQRqDYhAF3eP2VTrDti+5wsR47+4rmcf0fqU7gZ28RqO8KiVNoncrF6EAWQCqOgLJeBZQgAWS8AWQQBehw4jzQBZZVw6ehZLAU+ZWQpjggMgVlCxyDgPJeimPwlAZherEU+Z8ys6eHLjABJ7ygPFIwmBdUPZFt5OgU/BbAGtTyH1P2VuxgAgCAOCujSvxIuRoweAbTFrneTr+wUlEWhK3AgERF0BERAEREAREQBERAEREAREQBERAEREBAxuxKdS5GV3Ftj47iqbEdF3j2HBw/0n7eq6hFBwTO3OIq7NqN9qm4eEjzC0wu9WD6QOoB7wCq3R6M7uOGAXoC7F+zKR1pt8gPktZ2LR+D1d91zsmd3HKQvQup/6HS+E/6nfdP+h0vhP+p33XOyY3HMALIBdONjUvg9XfdZt2ZSHuD5/NOxY3HLhSqGz6jtGnvNh6rpWUGt9loHcAFmpKj1ZzcVGH2D/wCR3gPurOjQawQ0ALYitUVHgcbuERFI4EREAREQBERAEREB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" name="AutoShape 8" descr="data:image/jpeg;base64,/9j/4AAQSkZJRgABAQAAAQABAAD/2wCEAAkGBhQSEBUUEBIWFBUVGBQXFhgXFRQWFxcWFRUVFBQUGRYXHCYfGBkjGRgXHy8gIycpLCwsFR4xNTAqNSYtLCkBCQoKDgwOGg8PGi8fHyUvLi0qLDApLDAwLC80KSotLC8pNCwuLCosLCwpLC0sLCwpLCwsLCwsLCksLC0sLCwsLP/AABEIAK8BIAMBIgACEQEDEQH/xAAbAAEAAgMBAQAAAAAAAAAAAAAABAUCAwYBB//EAEAQAAEDAgMEBwcCAwcFAQAAAAEAAhEDIQQSMQVBUWEGEyJxgZGhMkJSscHR8BThI2KCBzNyc5Ki8RUkU2PCFv/EABoBAQADAQEBAAAAAAAAAAAAAAACAwQBBQb/xAAxEQACAQMCAwYGAgIDAAAAAAAAAQIDESEEEjFBURNhcZHR8AUigaGxwTLhFPEzQqL/2gAMAwEAAhEDEQA/APuKIiAIiIAiIgCIoGG20x+JrYcBwqUW0nukQHMqh2VzDPaEtc08CEBPRVmB6R0aorODsrKFV9Fz3wxheyA/K4m4Djlni0jcrA1m5c2YZYmZERrM6RG9AZotdHEte0OY5rmnQtIIPcRqsi8CZItry334IDJFVbZ6RU6GDq4ofxadJjnnq3NOYN1AMxKn1cWxhaHva0uMNDnAFx4AHU9yA3IiIAiIgCIiAIiIAiIgCIiAIiIAiIgCIiAIiIAiIgCIiAIiIAiIgC4j+0B1bC1aWPwtJ1ao1lXDVGMaXF7arS+gSBuZXayeVRy7dEB862rs52CwmAwpp03s/iGtiKuFqYwU62XM5wpMM5qtR9TtE2EjeqrZmBqfoKIxFCo/DUNo4g1qIw72/wDbzWNI/phJNFlVzH9WM0Ab8q+tIgOD2zUodVhMRhKDm0KOObVq9XhqlM5TQrUnVuqyBz2gvYC4NOh4Km2hSfiHY2q2jVdh3Y7Z9Sqw0agdWwtOhRbUikW5ntkBxbEkNIjcvqqID5TtjCCph9rPwNB7MNUwlJgaKL6Qq4lpq5306RaCYYabS4NuRvhOk+yi7H4v9WWtZXbSbQc/Z9bGzSFINfTpPpu/hOFXO4tgElzXCd31ZacThQ8CZBF2uFnNPEH6Gx0IIQGjYlAsw1FjnuqFtKm0ve0te8hjQXuabtcdSDoSVNUKjiy0hlaATZrxZr+X8r/5TruJvE1AEREAREQBERAEREAREQBERAEREAREQBERAEREAREQBERAEREAREQBERAEUHG7SyOyhs2nWPoog6Rf+v8A3fsq51YQxJklFvgSsdtPIcrGlzvGB91S1Np1CZzkd1vktdbEZnExEknnfmtK82vXcn8rwaIQsso9xeLljuteckdrM45Y5zzj0XGu6ZVKGLIqONXCOaA17C91Sk4EwXhwBc0ggEiYgGdZ6yvTzNc2SJBEjdzXAbUY+k8tqU2TuORoBHEFoEq7SwhUT3PJ5HxPV19NKLgltfO3Pz8sHWjp3R31ao7w76Eq0wO3uubmo1y8AwYc6x4EG4PeF8q61z3BtOkwuNgAwOJ8HSvofR/ZzqFANeZee06IygmOy0CwAAGm+Su6mnClHDd/EfDtXW1EvmSa62LwbSq/G7zWr/8ASkGDiWA8DUpT5Eqq29s7r8O+mIkwQHeyS0yAd4B0kaSvl2J2e+m/IcHDuEVzPdD7+Chp4dov5tM+q0uihXTbdrcsH25u26sSHyOMNI84WQ25V+IH+kfRcX0I2PUpU3PqsFM1IhjQZaBN3EknMZ0m0cTbpI5FUVJyjK0ZNmOrSpwm4xyupe4XpENKjY5t+ys6ONY/2Xg+N/LVcdKt9mYaG5jq7Tk39/stWlrVKk9jyZakIpXLh+N4CVh+sKr3YwTAk9y96+V7XZdxS4ySu0WTcZ8Q8lIa4HRVNKpI7vr+eq3UqpabKuVPoRuWKLxrpEheqg6EREAREQBERAEREAREQBeOeAJJgc15UdAJ4AlczisQ6oZc4cheB6KupNxWFclFJ8WW9fblNuku7tPMqHU6Qu91gHeSfsqzqjyPj91iRxXnVK9ZccfQvjCHLJMftiqfejuACjvxTzq9x8StYCyOHdaB2Tq6xgcQ3f3nyVO6UsylZd7+y6voldvkiT2x5GqtigxsveGjiXQPXVQm7XDml1GnVrBtiadORPAZy2T3SrajsdgDhUAqzeXtaTpEZuFtLQqxpo4dtSmyu5oJzMY1rn1KTwZNhdzCQOybG94Kro6qhWvGjGVSS22dntadru0U5K3fZYebqxGUpLuK7DdMKLgC5tWm1zi0PqU4YXC5GdpIBHPgeCu5VdQ6W0m0gRRd1heS+kKby7M8EPcwRBkmTcWLt9jswAczDtL6RpTmLaRIJYM3Ypz4gAbhA3LXXpT2ym6LpKLtmSd+PDnjGcp3w1z5Cd3a9yUal4AJPAAmLE3jTQrB7G1G9poc07nAH0IsVtwbnNY5kBpcSSQ4+9EBuYa5S0AkwDA4TjXp5Rmb5AQCBYwNxHw7o4afL0/i6dfY1aN7J/v6lzimrM10MIxn92xrZ1ytDZ8hdYjGsIcQ8HLExzkCONxFt6qelG0ntpup0RNQjlbMQBraIOYzaAJsSuWw9Woyqykwl57NSvUMHNE5GAO3doNFp7Z0vP0lOjvW6TIxSStGysdJiOkxfbDtDjxBDgO9wlo7hJ7kwvSF4pBr4fWE5sklouYJzERb4iNNIXPVKdV1Xq8hp0W27Ja3rOADRoCbRFrk3WoVHVKnV0SGUGe05hylzuAO/QwTwkmIA0qlTta3f/v0LYqNvv8A79F5nQGo+pdxmLTGeDwEw2f8Ld61Pw7xVBztDA0yxzKWYn4p3Ad6z2RhDXc1tLtSLHMbtaA0vLzJDdL+0ZHxBp63B9Emt/vKhP8AKxrWNuIi4JNt9lfSpyawvfvxJQqxpr5reX9PPjfxK3Z20G1AWtiWBoMOYdAB7LScu63MLr6nsnLwt5WUDZvRzD0C40aLWud7RMuJ33zE772Vi51r/wDHctGn0/ZTcupjrVIyfyX+tv0VFCpCzNa62YjDi5F+MfUfVQqj4XsK0skquojKNksljgasuI5fIhTFUbKqTU/pd9FbqirG0jGjGvUeGnq3QRfcQeIgqHS6RvHtNa7zCnhcziajWvylwBLiGgkCYMQOO5eHrnKnJSg+JppWaszoqfSVvvMcO6D9lKobZpO96D/Nb10XJyvQFjjrKi45LHSidwDwXq4/B459P2CY3jUeW5dJs7abaotZw1H1HELdS1EamODKZU3HJMREWkrCIiALF74BJ3CfJZLXiGyxw5H5Lj4A5t+0nufmJMGRG4AiIhaZHH0/daoRePGvOJrdOLNsjj6fuvHvtA9fkFrRJ6ic1ZhU0ndGTKgbJdoAZ7oMlWLgMvZdY3YdRoXC+8ffuVZKoa2x8QwxhsTkpH3HjNknUNMG3l46qVOhS1MVTq1NlnfKunjnh2/abjwZGd07pXL3ae1OyA10ZxzzNNoyjefSRPflhquQEx2nQXEntGBAzHeY3aBVuz9lCl2nONSodXu18Bu9TzUqriGt9t7W/wCJzW+hKt30dLDsdGsc5Wy+H2sks8bdcvig3mZNOPPD1KhYl5e5gcQAXXk5RYEhums3HMLGlimOMMexx4Ne1x8gVm4Tr9Rz3LBqZ1a1NwlJ5RZGMVwN2NBAhwh18p1BLiZjlJYCD7rXblocXGziItYDWILZJJmI110kmFiylG9zuGYkxYCBOn7pTqhwDmkOB0IIIPiF5Gk+Gwoq8/md+PQmcP002k6hiGH3S6XiYloZSEeRPio1Rh/UVqcwalJopnSSwFpvuvmnkD43XS6iHVGNrNzUqoDQY9iqHOgTuzBwg8julUNegakU8+XEUjNN0RnAgtPC4Akbi0m4zL6ulban3e/J8TqSVvfO9/o+JH2E97qVam95DhYG5LM7XNd6gWGk8dZTMGWYapSpvbUqdqYIntZGlhEzJa1wvxhYCi50V6LQyrdtVhEB5bGbXjYxO+xzC+k9qoamHcKda4fQfDczpkgTAJJGljInslWNXbt7ff3Enltruf1XXuOt/s827TYA1xaCaYabgZS3KJvo0wLm0m5C+gsxbDbMAeBsfXXwXxQUqdZ4dehiBqNDO+0jMbm4INzIOqtcHjMVSkOc2oJt2shj+ZtRuUnmL8zuvp1o08S9/pmerTUndOz6P9Pgz64QsKmi+c0ulb2DtNdS59trT3OYXA+QU+n07gS54jiX0/k8ArV21Pr9n+rlDo1F/wBTqaxjRQqzgdbHiBbxA+Y8iq8dLh71MkaSAwj/AGuUsbbw59otHfmBHfdaKeqpdff1IdnNuyTN2yaZFa+ha6CLg6aFXioMN0hw7bsBh29paQRxvU9VrxvTamwtaG3cYbne1sn+nNy8xxVdbUQlK6/DLI6eq+EX5M6QL5/0gc92JpFof1Y61zsroa4kkNpuZ7xNo7zwMWGM6R1XtgllNp1LRryzVDHk1UWPqAgVC+pFM5jlcRnjVpkFzhyAA7l5tWe+atyv9+43aajOlJ7sN8uL8lnzt4l9SrOzMa6DNIOcd+a2m6D2vJadr7PNanlBAIMjM0Obwggi3eFD2dXqOrtMDqzT1Mh4c1vZZk90Brt95PgrmV5NaPZSVveWJ0tqs+fq/Q53Y3RupTrCpUNIZbgU2CSebi0EDuXUUK5Y4ObqPyFplTtk4HrKgn2Rc+G5QTnUkkuJVtjBHWU3yAeIB81kiL3zEEREAXhC9RAce9sEje0keVlgpG2KWWu6N8OHj+8rTEn88V5NenZ3RppyurGKLcGtGt/QLw1G/CPM/dWx+H1pK/AOtFGleLyviqbfaIbOl/pdJBEtMg6FVVtHVordJY6ko1Iywjwrk+kOxKvWOfSptqhxJIyjMCdfZguE77ldYtFVr84LHDLaQ6CBxAAbJnm7es8HZ8Sbgp4Zx2xOj1Z1VrqtJtJjSHXYM7oMgAOkt77cl12Jx7WOAdml17Nc4a6kgWUXae36dB4a+ZcM2tMACSPfeDuKq9q4plV1KpTcHNLXCbatdcW4TuV8KcqsluVkWaagpz2XtfnY6HEYplOC9wbJgSdTwCoOhmIqFlWnVblcxzJ5l7SZN4vAMjXVQOk22Wvq9Q7O3JlLSyzszqQdd2aMva0jcqPZPSJ2GcXBucVadORMdprcgdMHQh1uaujpX2bXN+/wdVN5Por8lam4SHscHNMXB3Ed49F89NAYumztltZgHHtc7XIJvIkgk2IIUnoVtt7a7aJgteCJ94FrS5pnfEReTB1XnSPA0qWIy0d4lzdzHHcPCDG6fKVGn2c3C/eicKbbs8PkzViMY85aVdz6Tz7FZrjkc4CBJ8Z11mcqjY9waQMcw5hGWtTlpdFhI0PDSRwVph8ZmEVBM6mAZ/xNNnenitlTZjqbyadQNw+TM9lTttBIkjKbBsc+PjpjFrFvfd6FsNNVvZR8n+Ong8GjGuNRjHU6dPEN0Je64ECCHEgye0TcGRpckQnYZwHZ/U4f/LJrUx4NIcB4u8VOf0fZ/fYeqafZJkP7AEEmQ65b4nT2bQubp7er3PWON7AhvjuPHnp4JCLWF9/dipUpw+Xh4+2v0dTQe4MIZUFWpeM2ZhOkNLQc/iePILAZiP4uFYTYnL1Tr8YLSZVVR6U7qzcwibfVhlp7hCzxG0GdU51CtVp+z2O1HaMWvbeYk6blCMJJ5Xv6W/BCEJJ5XHx/VvwWQ2s1rg3q3tzakMYIi8EwDqB6LZU2iwkMNNzg/MCcjcoEXzZSIlacBtCWMBxb85aHEZw2x0MHURBmd620ca7MT+vJabBovBGt2uN/upKMU+f/AKNENifB38Z+hPpltKn2KeYNEgNBkDKHCxzXMnvK8ZinO6p4pQ0yXGocrqfZtlDQDm1FpPzWLMWJnriTx0PnlJCzw+1GveW9ZJaQHduqSJ/pg7+Vlzus35lqlja0332k/s7EjFUS4Aio+lDg4kZQXAatdmdmLTzG7RMMA7tU6hLXEkBjiGRvvw1mAFXhz6cgZq2epcOIGRh1idQOHNWGHGWpToMpENcCXOaAGsAM5DwPveI4GJulG3zcjZ/iUrJ1M27kl9vUu8PTDWiOHCLG9hu3Hy4LZK9pszG3/AU2lRDdNeP5ovG2yrycuR4lWrm5ppYYn2rD1/ZdRsjC5KcxBdfuG4fXxVVgMNneBuFz3Lo16emoqGUY5zcgiItZUEREAREQFD0moew/vafmPqqfr+yfi+dxPiur2phespOaNYkd4uPt4riyqXaM1JrvJJ4MHYxa/wBVJAGpIHmtGJbe9jxG/vG/5qLReWVGF/sB7CXC4AzCSeHivepOE1dFLOho4TO+DSsNXF2gGlsvopGLwjaYEQAZF7XtHL4vNWFFwjUX9eB5hKtJrxBuAQTwMfRfD634prP8yUJQcaEcSdnnHFPxeOXU1QhFRuuJTOEarFWVfA/CLXtuHNvDu05KDXoFvcfy672e6HaRyufVO9rO1/Rl0ZpuxwH9o1A9ZSfuLHN8WuzfJ3ooOz9ptpYSnmEnrq8WmAGUCRGZu8/Ndvt3ZIxNB1M66sPB4nKe7ceRK+YNBI6p0gtc8tHB8APaRzyAciOdvT0s1OnbobKbxh2sWO08WytWZWZLXnLYiGuNPKwAdo5SQALmJ3hVrgB2XTl1Y4C8HkdRa4tBB5g40a7QBmBOU5hEXmJaZ0FhfmVh15gibEzEA3OpE6HuWwmkKVUscHMcQQbOBII5g6hS6DiTJMk3JOpPFQVZ7Lw+d0bgJJ4AfuQPEIWww7lzsrCZru9kWgak6wOHfzUqlWZVqsNQOZVyP/hOJjISWmWxB009LW1AGRS6stpuY7ttdoTax3u0v3WgWkYXDOdTcxzXMiabHhwc8sgAPzDQnWER6tJK10RtpF/6KsHtbSIEANMjLnYGxHEWj5TA4YOBvBMWJ5cfU/kK+6R7XDg2jTeXtaIJN+scIEk7wOO8nuKsOiWzg+i5/YDmOhxcJytygjKIMXzaX0UKlRU47n75Hm6usr7kr2NmA6DgiCx7yNTZjL3IktJI8b8Fc0uhdFrctRrYsSJfuBAu544n3d6kYdjX7q1eOJyMHKS4/PwVlSw2XSi1ndc+eQfNeBqdZVTspW8vX9HlQnKeW/z+vUrx0ZwtjkbIAaD1gmBoNVAxfQ+iQDTZYHMIc4X45iS09xAFl0FWqeDv932PyVdWe2ZcMv8ANz/zGw4H/EFmo6rUbv5t+T+2H5FkpuKw7fV/2vM4/G7FNMgsBc0PzPklrmG0S3hzE7piVlgKrnPZnDmZf4ji32XZTAY475sPHy6avIIL5qNFjpnDDYidHtIJE3F9y5bG0RRzM6w/xDOaTeZDA3hF55290FfRabUKqu816XUSneE+JP2a5zDnNMNNRznOBfJn3Xxw1PO264vujpe7O6qGggkNgkyDoTO+AfNaKPRVhp5K73v7IzRaYjebkyF0ey9ksp04bmgwbncBA3KWou6bUeLLa2shscUzZhaoab74Hqpy1soNGg+qmbPw2d4G4XPcFioU5RW1nizkm7ot9k4bKyTq6/hu/OanIi9NKysZwiIugIiIAiIgC47bmD6uqY9l3aHjqPA/MLsVB2vs7rqce8LtPPh3FQnG6Oo4l4BsVFqYQ+6fP7hS6rC0kOEEWIK1kqqFSUOB1pMi0MbUo6SBw90+Gg7xBVxhOklN3tyw+Jb5i4UCVoq4Njt0Hlb00WuOrUv5ojt6HVjalIMk1aYbxL2geZK43pd04otZlw1QVKmZrg5t2NDTJl2jpEtgTYlYnZZ3P9D9F5S6P0swc+mx7gQfZAEjjHteKjoaOh0lSdXL3O7V8Xzyfj5JISc5JIu6VTM1piJAMcJAMeGi4bpxsc06gxFOweRmj3agEh3jE94PFdv+o5D1+6jbTwza1J1N7QQ6N7hdpDheeIXk0YSp1Ny4G6FZRZxtTZba2zjXbRa2q1xJLJAc1roc7JMDebAewYgWXMU6ZcYaC48gT8l9GwObDsyU25GySAQTc6wXzHgp9DBNLQSMs7m2HK2gW9Nxvu64J/5FuR85wmwqz3AGk8CRJIiBvPa5K7wmzagY4dQACG2hrphwOpJJiF0lXDQ7KyTvP0n83qXT2fxPkPqpuatkLU9Uiiw+zaz+rDQKbGucXyyLHKAG2u7snzF4sZ9TYTc4qB0va1wbMhskWzAHSdf2EXbLWFgjqQPI+nksVWpVX/Ha3QtWukltj8qPj+I2LiGEh1B4iwORxE8nAEHvHqrToptR2GrgPY5zagyPblJN5AcGxciTbeCV9HNFw0E911lSqbiSPHXgJ3LNX1z2OM6d+6/9e+R1VFLBpxODMy51TKAIYyQBAgwGXdfu14Lym1oHsZe8NzehJ8ypzWk6QRaYIO6MoAM6fJV+LMWXzE9RUS2yT+t1+LebOKlG90asRWb8R8QCPUx5qHUeR/MNIN53wM1wd+U9k7tywrNLjDQSeQlbMNsmq5pD4a2BEwTIdbTdBdad62aVzkrRj+bff8orqxXUju7OZoMFt2iDb4gCfdIMwb+pNfjNkuxAZlY0BrjciAA4SSJmSC0WGmbcupw2x6bSCRmIbEnTSPZ04aypZwmccI09bL2NLSnGqpydu71Ko1FD+JCozlaC4kiATESQLmOauaTYaAVpwuEy6wT8lIXp1J3wiqUrnqv9kYXKyTq6/hu/OaqNn4XrHgbhc93BdKu0o8yqTCIi0EAiIgCIiAIiIAiIgKzbGxG1hI7Lxodx5H7rjcTQcxxa8QRu/NQvoqh7R2Wys2Hi+5w1H5wVc4XyjqZwEr2VL2nsh9A9oS3c4aH7HkoYWdqxIyBXoXi9C4dMlkFisguA8qUw4QdFop4Z7bNeI5jRSgvVJSaOnlKlHMnUnUlbQsQslFu5w9CyCxCyXDp6FnP4brALIIwZUwAdBext47ucHwXtXDNd7o9e/wAp+a8CyBVE6FOWXFeRNTkuZh1NrR3bvRY9X+b/ACW/MV74DyCsUbcCJo6s8Nfz87luY2BC9QKSRw9WTGEkACSdF4xhJgCSV0Gzdm9WJddx9OQVkIOTON2NuAwfVtjebk8+Ckoi1pWwVhERdAREQBERAEREAREQBERAY1KYcCHAEHUG4K5ranRaJdQuPgP/AMk69xXTooyipcQfOHMIMEQRqDYhAF3eP2VTrDti+5wsR47+4rmcf0fqU7gZ28RqO8KiVNoncrF6EAWQCqOgLJeBZQgAWS8AWQQBehw4jzQBZZVw6ehZLAU+ZWQpjggMgVlCxyDgPJeimPwlAZherEU+Z8ys6eHLjABJ7ygPFIwmBdUPZFt5OgU/BbAGtTyH1P2VuxgAgCAOCujSvxIuRoweAbTFrneTr+wUlEWhK3AgERF0BERAEREAREQBERAEREAREQBERAEREBAxuxKdS5GV3Ftj47iqbEdF3j2HBw/0n7eq6hFBwTO3OIq7NqN9qm4eEjzC0wu9WD6QOoB7wCq3R6M7uOGAXoC7F+zKR1pt8gPktZ2LR+D1d91zsmd3HKQvQup/6HS+E/6nfdP+h0vhP+p33XOyY3HMALIBdONjUvg9XfdZt2ZSHuD5/NOxY3HLhSqGz6jtGnvNh6rpWUGt9loHcAFmpKj1ZzcVGH2D/wCR3gPurOjQawQ0ALYitUVHgcbuERFI4EREAREQBERAEREB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01" y="2209800"/>
            <a:ext cx="40014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70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121920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chemeClr val="tx1"/>
                </a:solidFill>
                <a:ea typeface="新細明體" pitchFamily="18" charset="-120"/>
              </a:rPr>
              <a:t>Supports and protects </a:t>
            </a:r>
            <a:r>
              <a:rPr kumimoji="1" lang="en-US" sz="3200" b="1" dirty="0">
                <a:solidFill>
                  <a:schemeClr val="tx1"/>
                </a:solidFill>
                <a:ea typeface="新細明體" pitchFamily="18" charset="-120"/>
              </a:rPr>
              <a:t>the cell</a:t>
            </a:r>
            <a:endParaRPr kumimoji="1" lang="en-US" sz="3200" b="1" dirty="0">
              <a:solidFill>
                <a:schemeClr val="tx1"/>
              </a:solidFill>
              <a:ea typeface="新細明體" pitchFamily="18" charset="-120"/>
            </a:endParaRPr>
          </a:p>
          <a:p>
            <a:endParaRPr lang="en-US" dirty="0"/>
          </a:p>
        </p:txBody>
      </p:sp>
      <p:pic>
        <p:nvPicPr>
          <p:cNvPr id="5122" name="Picture 2" descr="http://biology.unm.edu/ccouncil/Biology_124/Images/cellwa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1"/>
            <a:ext cx="19812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Cell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38325"/>
            <a:ext cx="60579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81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75438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Found only in producers 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Filled with chlorophyll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Use </a:t>
            </a:r>
            <a:r>
              <a:rPr lang="en-US" sz="3200" b="1" dirty="0">
                <a:solidFill>
                  <a:schemeClr val="tx1"/>
                </a:solidFill>
              </a:rPr>
              <a:t>energy from sunlight to make own food (glucose)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upload.wikimedia.org/wikipedia/commons/4/49/Plagiomnium_affine_laminazell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5899"/>
            <a:ext cx="3886200" cy="28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anobiotechnews.com/wp-content/uploads/2011/04/chloropla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515899"/>
            <a:ext cx="4156365" cy="28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2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950" name="AutoShape 142"/>
          <p:cNvSpPr>
            <a:spLocks noChangeArrowheads="1"/>
          </p:cNvSpPr>
          <p:nvPr/>
        </p:nvSpPr>
        <p:spPr bwMode="auto">
          <a:xfrm rot="14965379">
            <a:off x="8959851" y="-1939925"/>
            <a:ext cx="4543425" cy="3895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322"/>
          </a:solidFill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Oval 86"/>
          <p:cNvSpPr>
            <a:spLocks noChangeArrowheads="1"/>
          </p:cNvSpPr>
          <p:nvPr/>
        </p:nvSpPr>
        <p:spPr bwMode="auto">
          <a:xfrm>
            <a:off x="-762000" y="-1066800"/>
            <a:ext cx="11125200" cy="8839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grpSp>
        <p:nvGrpSpPr>
          <p:cNvPr id="631914" name="Group 106"/>
          <p:cNvGrpSpPr>
            <a:grpSpLocks/>
          </p:cNvGrpSpPr>
          <p:nvPr/>
        </p:nvGrpSpPr>
        <p:grpSpPr bwMode="auto">
          <a:xfrm>
            <a:off x="3062288" y="304801"/>
            <a:ext cx="4102100" cy="4435475"/>
            <a:chOff x="960" y="192"/>
            <a:chExt cx="2584" cy="2794"/>
          </a:xfrm>
        </p:grpSpPr>
        <p:pic>
          <p:nvPicPr>
            <p:cNvPr id="31833" name="Picture 26" descr="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1963">
              <a:off x="960" y="192"/>
              <a:ext cx="2584" cy="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34" name="Oval 64"/>
            <p:cNvSpPr>
              <a:spLocks noChangeArrowheads="1"/>
            </p:cNvSpPr>
            <p:nvPr/>
          </p:nvSpPr>
          <p:spPr bwMode="auto">
            <a:xfrm>
              <a:off x="3312" y="1248"/>
              <a:ext cx="192" cy="192"/>
            </a:xfrm>
            <a:prstGeom prst="ellipse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pic>
        <p:nvPicPr>
          <p:cNvPr id="631822" name="Picture 14" descr="r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2344">
            <a:off x="3233738" y="4227513"/>
            <a:ext cx="2317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836" name="Picture 28" descr="protei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866">
            <a:off x="3659188" y="4214813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13" name="Oval 5"/>
          <p:cNvSpPr>
            <a:spLocks noChangeArrowheads="1"/>
          </p:cNvSpPr>
          <p:nvPr/>
        </p:nvSpPr>
        <p:spPr bwMode="auto">
          <a:xfrm>
            <a:off x="1524000" y="304800"/>
            <a:ext cx="2743200" cy="2819400"/>
          </a:xfrm>
          <a:prstGeom prst="ellipse">
            <a:avLst/>
          </a:prstGeom>
          <a:solidFill>
            <a:srgbClr val="FFEA18"/>
          </a:solidFill>
          <a:ln w="38100">
            <a:solidFill>
              <a:srgbClr val="FFBF0D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2252664" y="915988"/>
            <a:ext cx="788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DNA</a:t>
            </a:r>
            <a:endParaRPr lang="en-US" altLang="en-US" sz="2600"/>
          </a:p>
        </p:txBody>
      </p:sp>
      <p:sp>
        <p:nvSpPr>
          <p:cNvPr id="631819" name="AutoShape 11"/>
          <p:cNvSpPr>
            <a:spLocks noChangeArrowheads="1"/>
          </p:cNvSpPr>
          <p:nvPr/>
        </p:nvSpPr>
        <p:spPr bwMode="auto">
          <a:xfrm>
            <a:off x="2514600" y="2286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20" name="AutoShape 12"/>
          <p:cNvSpPr>
            <a:spLocks noChangeArrowheads="1"/>
          </p:cNvSpPr>
          <p:nvPr/>
        </p:nvSpPr>
        <p:spPr bwMode="auto">
          <a:xfrm>
            <a:off x="3200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21" name="Rectangle 13"/>
          <p:cNvSpPr>
            <a:spLocks noChangeArrowheads="1"/>
          </p:cNvSpPr>
          <p:nvPr/>
        </p:nvSpPr>
        <p:spPr bwMode="auto">
          <a:xfrm>
            <a:off x="3200400" y="1600200"/>
            <a:ext cx="788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RNA</a:t>
            </a:r>
            <a:endParaRPr lang="en-US" altLang="en-US" sz="2200"/>
          </a:p>
        </p:txBody>
      </p:sp>
      <p:sp>
        <p:nvSpPr>
          <p:cNvPr id="631824" name="Oval 16"/>
          <p:cNvSpPr>
            <a:spLocks noChangeArrowheads="1"/>
          </p:cNvSpPr>
          <p:nvPr/>
        </p:nvSpPr>
        <p:spPr bwMode="auto">
          <a:xfrm>
            <a:off x="3384550" y="4572000"/>
            <a:ext cx="3048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25" name="Oval 17"/>
          <p:cNvSpPr>
            <a:spLocks noChangeArrowheads="1"/>
          </p:cNvSpPr>
          <p:nvPr/>
        </p:nvSpPr>
        <p:spPr bwMode="auto">
          <a:xfrm>
            <a:off x="3346450" y="4724400"/>
            <a:ext cx="381000" cy="1905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32" name="AutoShape 24"/>
          <p:cNvSpPr>
            <a:spLocks noChangeArrowheads="1"/>
          </p:cNvSpPr>
          <p:nvPr/>
        </p:nvSpPr>
        <p:spPr bwMode="auto">
          <a:xfrm rot="5063922">
            <a:off x="3200400" y="4038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grpSp>
        <p:nvGrpSpPr>
          <p:cNvPr id="631841" name="Group 33"/>
          <p:cNvGrpSpPr>
            <a:grpSpLocks/>
          </p:cNvGrpSpPr>
          <p:nvPr/>
        </p:nvGrpSpPr>
        <p:grpSpPr bwMode="auto">
          <a:xfrm>
            <a:off x="3733800" y="3276600"/>
            <a:ext cx="304800" cy="274638"/>
            <a:chOff x="2256" y="3523"/>
            <a:chExt cx="192" cy="173"/>
          </a:xfrm>
        </p:grpSpPr>
        <p:sp>
          <p:nvSpPr>
            <p:cNvPr id="31831" name="Oval 34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sp>
          <p:nvSpPr>
            <p:cNvPr id="31832" name="Oval 35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grpSp>
        <p:nvGrpSpPr>
          <p:cNvPr id="631844" name="Group 36"/>
          <p:cNvGrpSpPr>
            <a:grpSpLocks/>
          </p:cNvGrpSpPr>
          <p:nvPr/>
        </p:nvGrpSpPr>
        <p:grpSpPr bwMode="auto">
          <a:xfrm>
            <a:off x="4267200" y="3048000"/>
            <a:ext cx="304800" cy="274638"/>
            <a:chOff x="2256" y="3523"/>
            <a:chExt cx="192" cy="173"/>
          </a:xfrm>
        </p:grpSpPr>
        <p:sp>
          <p:nvSpPr>
            <p:cNvPr id="31829" name="Oval 37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sp>
          <p:nvSpPr>
            <p:cNvPr id="31830" name="Oval 38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grpSp>
        <p:nvGrpSpPr>
          <p:cNvPr id="631847" name="Group 39"/>
          <p:cNvGrpSpPr>
            <a:grpSpLocks/>
          </p:cNvGrpSpPr>
          <p:nvPr/>
        </p:nvGrpSpPr>
        <p:grpSpPr bwMode="auto">
          <a:xfrm>
            <a:off x="4572000" y="3581400"/>
            <a:ext cx="304800" cy="274638"/>
            <a:chOff x="2256" y="3523"/>
            <a:chExt cx="192" cy="173"/>
          </a:xfrm>
        </p:grpSpPr>
        <p:sp>
          <p:nvSpPr>
            <p:cNvPr id="31827" name="Oval 40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sp>
          <p:nvSpPr>
            <p:cNvPr id="31828" name="Oval 41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grpSp>
        <p:nvGrpSpPr>
          <p:cNvPr id="631853" name="Group 45"/>
          <p:cNvGrpSpPr>
            <a:grpSpLocks/>
          </p:cNvGrpSpPr>
          <p:nvPr/>
        </p:nvGrpSpPr>
        <p:grpSpPr bwMode="auto">
          <a:xfrm>
            <a:off x="5257800" y="1981200"/>
            <a:ext cx="304800" cy="274638"/>
            <a:chOff x="2256" y="3523"/>
            <a:chExt cx="192" cy="173"/>
          </a:xfrm>
        </p:grpSpPr>
        <p:sp>
          <p:nvSpPr>
            <p:cNvPr id="31825" name="Oval 46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sp>
          <p:nvSpPr>
            <p:cNvPr id="31826" name="Oval 47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grpSp>
        <p:nvGrpSpPr>
          <p:cNvPr id="631856" name="Group 48"/>
          <p:cNvGrpSpPr>
            <a:grpSpLocks/>
          </p:cNvGrpSpPr>
          <p:nvPr/>
        </p:nvGrpSpPr>
        <p:grpSpPr bwMode="auto">
          <a:xfrm>
            <a:off x="4648200" y="2590800"/>
            <a:ext cx="304800" cy="274638"/>
            <a:chOff x="2256" y="3523"/>
            <a:chExt cx="192" cy="173"/>
          </a:xfrm>
        </p:grpSpPr>
        <p:sp>
          <p:nvSpPr>
            <p:cNvPr id="31823" name="Oval 49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sp>
          <p:nvSpPr>
            <p:cNvPr id="31824" name="Oval 50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grpSp>
        <p:nvGrpSpPr>
          <p:cNvPr id="631862" name="Group 54"/>
          <p:cNvGrpSpPr>
            <a:grpSpLocks/>
          </p:cNvGrpSpPr>
          <p:nvPr/>
        </p:nvGrpSpPr>
        <p:grpSpPr bwMode="auto">
          <a:xfrm>
            <a:off x="4876800" y="2133600"/>
            <a:ext cx="304800" cy="274638"/>
            <a:chOff x="2256" y="3523"/>
            <a:chExt cx="192" cy="173"/>
          </a:xfrm>
        </p:grpSpPr>
        <p:sp>
          <p:nvSpPr>
            <p:cNvPr id="31821" name="Oval 55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sp>
          <p:nvSpPr>
            <p:cNvPr id="31822" name="Oval 56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grpSp>
        <p:nvGrpSpPr>
          <p:cNvPr id="631865" name="Group 57"/>
          <p:cNvGrpSpPr>
            <a:grpSpLocks/>
          </p:cNvGrpSpPr>
          <p:nvPr/>
        </p:nvGrpSpPr>
        <p:grpSpPr bwMode="auto">
          <a:xfrm>
            <a:off x="4876800" y="1676400"/>
            <a:ext cx="304800" cy="274638"/>
            <a:chOff x="2256" y="3523"/>
            <a:chExt cx="192" cy="173"/>
          </a:xfrm>
        </p:grpSpPr>
        <p:sp>
          <p:nvSpPr>
            <p:cNvPr id="31819" name="Oval 58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sp>
          <p:nvSpPr>
            <p:cNvPr id="31820" name="Oval 59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</p:grpSp>
      <p:pic>
        <p:nvPicPr>
          <p:cNvPr id="631868" name="Picture 60" descr="protei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866">
            <a:off x="5334000" y="3124201"/>
            <a:ext cx="990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69" name="AutoShape 61"/>
          <p:cNvSpPr>
            <a:spLocks noChangeArrowheads="1"/>
          </p:cNvSpPr>
          <p:nvPr/>
        </p:nvSpPr>
        <p:spPr bwMode="auto">
          <a:xfrm rot="7200000">
            <a:off x="3276600" y="3276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70" name="AutoShape 62"/>
          <p:cNvSpPr>
            <a:spLocks noChangeArrowheads="1"/>
          </p:cNvSpPr>
          <p:nvPr/>
        </p:nvSpPr>
        <p:spPr bwMode="auto">
          <a:xfrm rot="19805882">
            <a:off x="4876800" y="3962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grpSp>
        <p:nvGrpSpPr>
          <p:cNvPr id="631900" name="Group 92"/>
          <p:cNvGrpSpPr>
            <a:grpSpLocks/>
          </p:cNvGrpSpPr>
          <p:nvPr/>
        </p:nvGrpSpPr>
        <p:grpSpPr bwMode="auto">
          <a:xfrm>
            <a:off x="7391400" y="2590800"/>
            <a:ext cx="457200" cy="457200"/>
            <a:chOff x="3600" y="912"/>
            <a:chExt cx="288" cy="288"/>
          </a:xfrm>
        </p:grpSpPr>
        <p:sp>
          <p:nvSpPr>
            <p:cNvPr id="31817" name="Oval 63"/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pic>
          <p:nvPicPr>
            <p:cNvPr id="31818" name="Picture 66" descr="protein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1875" name="AutoShape 67"/>
          <p:cNvSpPr>
            <a:spLocks noChangeArrowheads="1"/>
          </p:cNvSpPr>
          <p:nvPr/>
        </p:nvSpPr>
        <p:spPr bwMode="auto">
          <a:xfrm rot="3214914">
            <a:off x="7123113" y="22780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76" name="Rectangle 68"/>
          <p:cNvSpPr>
            <a:spLocks noChangeArrowheads="1"/>
          </p:cNvSpPr>
          <p:nvPr/>
        </p:nvSpPr>
        <p:spPr bwMode="auto">
          <a:xfrm>
            <a:off x="2628880" y="3542964"/>
            <a:ext cx="16129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ribosomes</a:t>
            </a:r>
            <a:endParaRPr lang="en-US" altLang="en-US" sz="2200"/>
          </a:p>
        </p:txBody>
      </p:sp>
      <p:sp>
        <p:nvSpPr>
          <p:cNvPr id="631877" name="Rectangle 69"/>
          <p:cNvSpPr>
            <a:spLocks noChangeArrowheads="1"/>
          </p:cNvSpPr>
          <p:nvPr/>
        </p:nvSpPr>
        <p:spPr bwMode="auto">
          <a:xfrm>
            <a:off x="4866598" y="148681"/>
            <a:ext cx="1912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endoplasmic</a:t>
            </a:r>
            <a:br>
              <a:rPr lang="en-US" altLang="en-US" sz="2200" u="sng">
                <a:solidFill>
                  <a:srgbClr val="CC0000"/>
                </a:solidFill>
              </a:rPr>
            </a:br>
            <a:r>
              <a:rPr lang="en-US" altLang="en-US" sz="2200" u="sng">
                <a:solidFill>
                  <a:srgbClr val="CC0000"/>
                </a:solidFill>
              </a:rPr>
              <a:t>reticulum</a:t>
            </a:r>
            <a:endParaRPr lang="en-US" altLang="en-US" sz="2200"/>
          </a:p>
        </p:txBody>
      </p:sp>
      <p:sp>
        <p:nvSpPr>
          <p:cNvPr id="631878" name="Rectangle 70"/>
          <p:cNvSpPr>
            <a:spLocks noChangeArrowheads="1"/>
          </p:cNvSpPr>
          <p:nvPr/>
        </p:nvSpPr>
        <p:spPr bwMode="auto">
          <a:xfrm>
            <a:off x="7187353" y="1691939"/>
            <a:ext cx="1127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vesicle</a:t>
            </a:r>
            <a:endParaRPr lang="en-US" altLang="en-US" sz="2200"/>
          </a:p>
        </p:txBody>
      </p:sp>
      <p:pic>
        <p:nvPicPr>
          <p:cNvPr id="631883" name="Picture 75" descr="golg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505200"/>
            <a:ext cx="22955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84" name="AutoShape 76"/>
          <p:cNvSpPr>
            <a:spLocks noChangeArrowheads="1"/>
          </p:cNvSpPr>
          <p:nvPr/>
        </p:nvSpPr>
        <p:spPr bwMode="auto">
          <a:xfrm rot="2753473">
            <a:off x="7696200" y="3124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91" name="AutoShape 83"/>
          <p:cNvSpPr>
            <a:spLocks noChangeArrowheads="1"/>
          </p:cNvSpPr>
          <p:nvPr/>
        </p:nvSpPr>
        <p:spPr bwMode="auto">
          <a:xfrm rot="5051702">
            <a:off x="8153400" y="4495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892" name="AutoShape 84"/>
          <p:cNvSpPr>
            <a:spLocks noChangeArrowheads="1"/>
          </p:cNvSpPr>
          <p:nvPr/>
        </p:nvSpPr>
        <p:spPr bwMode="auto">
          <a:xfrm rot="2561061">
            <a:off x="8229600" y="5334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901" name="AutoShape 93"/>
          <p:cNvSpPr>
            <a:spLocks noChangeArrowheads="1"/>
          </p:cNvSpPr>
          <p:nvPr/>
        </p:nvSpPr>
        <p:spPr bwMode="auto">
          <a:xfrm rot="17812689">
            <a:off x="9067800" y="4800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902" name="AutoShape 94"/>
          <p:cNvSpPr>
            <a:spLocks noChangeArrowheads="1"/>
          </p:cNvSpPr>
          <p:nvPr/>
        </p:nvSpPr>
        <p:spPr bwMode="auto">
          <a:xfrm rot="17812689">
            <a:off x="95250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906" name="AutoShape 98"/>
          <p:cNvSpPr>
            <a:spLocks noChangeArrowheads="1"/>
          </p:cNvSpPr>
          <p:nvPr/>
        </p:nvSpPr>
        <p:spPr bwMode="auto">
          <a:xfrm rot="16918166">
            <a:off x="99060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sp>
        <p:nvSpPr>
          <p:cNvPr id="631907" name="Rectangle 99"/>
          <p:cNvSpPr>
            <a:spLocks noChangeArrowheads="1"/>
          </p:cNvSpPr>
          <p:nvPr/>
        </p:nvSpPr>
        <p:spPr bwMode="auto">
          <a:xfrm>
            <a:off x="6016183" y="5406481"/>
            <a:ext cx="1535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Golgi </a:t>
            </a:r>
            <a:br>
              <a:rPr lang="en-US" altLang="en-US" sz="2200" u="sng">
                <a:solidFill>
                  <a:srgbClr val="CC0000"/>
                </a:solidFill>
              </a:rPr>
            </a:br>
            <a:r>
              <a:rPr lang="en-US" altLang="en-US" sz="2200" u="sng">
                <a:solidFill>
                  <a:srgbClr val="CC0000"/>
                </a:solidFill>
              </a:rPr>
              <a:t>apparatus</a:t>
            </a:r>
            <a:endParaRPr lang="en-US" altLang="en-US" sz="2200"/>
          </a:p>
        </p:txBody>
      </p:sp>
      <p:sp>
        <p:nvSpPr>
          <p:cNvPr id="631908" name="Rectangle 100"/>
          <p:cNvSpPr>
            <a:spLocks noChangeArrowheads="1"/>
          </p:cNvSpPr>
          <p:nvPr/>
        </p:nvSpPr>
        <p:spPr bwMode="auto">
          <a:xfrm>
            <a:off x="9622578" y="3274677"/>
            <a:ext cx="1127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/>
              <a:t>vesicle</a:t>
            </a:r>
          </a:p>
        </p:txBody>
      </p:sp>
      <p:sp>
        <p:nvSpPr>
          <p:cNvPr id="631909" name="Rectangle 101"/>
          <p:cNvSpPr>
            <a:spLocks noChangeArrowheads="1"/>
          </p:cNvSpPr>
          <p:nvPr/>
        </p:nvSpPr>
        <p:spPr bwMode="auto">
          <a:xfrm>
            <a:off x="8389754" y="782059"/>
            <a:ext cx="1646606" cy="566309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/>
              <a:t>protein</a:t>
            </a:r>
            <a:br>
              <a:rPr lang="en-US" altLang="en-US" sz="2200"/>
            </a:br>
            <a:r>
              <a:rPr lang="en-US" altLang="en-US" sz="2200"/>
              <a:t>on its way!</a:t>
            </a:r>
          </a:p>
        </p:txBody>
      </p:sp>
      <p:sp>
        <p:nvSpPr>
          <p:cNvPr id="631910" name="Rectangle 102"/>
          <p:cNvSpPr>
            <a:spLocks noChangeArrowheads="1"/>
          </p:cNvSpPr>
          <p:nvPr/>
        </p:nvSpPr>
        <p:spPr bwMode="auto">
          <a:xfrm>
            <a:off x="3955920" y="4646277"/>
            <a:ext cx="11432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protein</a:t>
            </a:r>
            <a:endParaRPr lang="en-US" altLang="en-US" sz="2200"/>
          </a:p>
        </p:txBody>
      </p:sp>
      <p:sp>
        <p:nvSpPr>
          <p:cNvPr id="631911" name="Rectangle 103"/>
          <p:cNvSpPr>
            <a:spLocks noChangeArrowheads="1"/>
          </p:cNvSpPr>
          <p:nvPr/>
        </p:nvSpPr>
        <p:spPr bwMode="auto">
          <a:xfrm>
            <a:off x="9365508" y="4646034"/>
            <a:ext cx="126989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/>
              <a:t>finished</a:t>
            </a:r>
            <a:br>
              <a:rPr lang="en-US" altLang="en-US" sz="2200"/>
            </a:br>
            <a:r>
              <a:rPr lang="en-US" altLang="en-US" sz="2200"/>
              <a:t>protein</a:t>
            </a:r>
          </a:p>
        </p:txBody>
      </p:sp>
      <p:sp>
        <p:nvSpPr>
          <p:cNvPr id="31786" name="Rectangle 104"/>
          <p:cNvSpPr>
            <a:spLocks noChangeArrowheads="1"/>
          </p:cNvSpPr>
          <p:nvPr/>
        </p:nvSpPr>
        <p:spPr bwMode="auto">
          <a:xfrm>
            <a:off x="2099767" y="6075544"/>
            <a:ext cx="2367957" cy="363176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>
                <a:solidFill>
                  <a:srgbClr val="CC0000"/>
                </a:solidFill>
              </a:rPr>
              <a:t>Making Proteins</a:t>
            </a:r>
            <a:endParaRPr lang="en-US" altLang="en-US" sz="2600"/>
          </a:p>
        </p:txBody>
      </p:sp>
      <p:sp>
        <p:nvSpPr>
          <p:cNvPr id="631919" name="AutoShape 111"/>
          <p:cNvSpPr>
            <a:spLocks noChangeArrowheads="1"/>
          </p:cNvSpPr>
          <p:nvPr/>
        </p:nvSpPr>
        <p:spPr bwMode="auto">
          <a:xfrm rot="16325887">
            <a:off x="92964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grpSp>
        <p:nvGrpSpPr>
          <p:cNvPr id="631963" name="Group 155"/>
          <p:cNvGrpSpPr>
            <a:grpSpLocks/>
          </p:cNvGrpSpPr>
          <p:nvPr/>
        </p:nvGrpSpPr>
        <p:grpSpPr bwMode="auto">
          <a:xfrm>
            <a:off x="6705600" y="1828800"/>
            <a:ext cx="457200" cy="457200"/>
            <a:chOff x="3264" y="1152"/>
            <a:chExt cx="288" cy="288"/>
          </a:xfrm>
        </p:grpSpPr>
        <p:sp>
          <p:nvSpPr>
            <p:cNvPr id="31815" name="Oval 113"/>
            <p:cNvSpPr>
              <a:spLocks noChangeArrowheads="1"/>
            </p:cNvSpPr>
            <p:nvPr/>
          </p:nvSpPr>
          <p:spPr bwMode="auto">
            <a:xfrm>
              <a:off x="3264" y="115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pic>
          <p:nvPicPr>
            <p:cNvPr id="31816" name="Picture 114" descr="protein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118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1925" name="Group 117"/>
          <p:cNvGrpSpPr>
            <a:grpSpLocks/>
          </p:cNvGrpSpPr>
          <p:nvPr/>
        </p:nvGrpSpPr>
        <p:grpSpPr bwMode="auto">
          <a:xfrm>
            <a:off x="8001000" y="3352800"/>
            <a:ext cx="457200" cy="457200"/>
            <a:chOff x="3600" y="912"/>
            <a:chExt cx="288" cy="288"/>
          </a:xfrm>
        </p:grpSpPr>
        <p:sp>
          <p:nvSpPr>
            <p:cNvPr id="31813" name="Oval 118"/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pic>
          <p:nvPicPr>
            <p:cNvPr id="31814" name="Picture 119" descr="protein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1928" name="AutoShape 120"/>
          <p:cNvSpPr>
            <a:spLocks noChangeArrowheads="1"/>
          </p:cNvSpPr>
          <p:nvPr/>
        </p:nvSpPr>
        <p:spPr bwMode="auto">
          <a:xfrm rot="21421039">
            <a:off x="6477000" y="3200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  <p:pic>
        <p:nvPicPr>
          <p:cNvPr id="631931" name="Picture 123" descr="protein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105400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932" name="Picture 124" descr="protein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9" y="4343400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93" name="AutoShape 85"/>
          <p:cNvSpPr>
            <a:spLocks noChangeArrowheads="1"/>
          </p:cNvSpPr>
          <p:nvPr/>
        </p:nvSpPr>
        <p:spPr bwMode="auto">
          <a:xfrm>
            <a:off x="9372600" y="4419600"/>
            <a:ext cx="381000" cy="152400"/>
          </a:xfrm>
          <a:prstGeom prst="homePlate">
            <a:avLst>
              <a:gd name="adj" fmla="val 62500"/>
            </a:avLst>
          </a:prstGeom>
          <a:solidFill>
            <a:schemeClr val="bg1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/>
              <a:t>TO:</a:t>
            </a:r>
            <a:endParaRPr lang="en-US" altLang="en-US" sz="1000">
              <a:solidFill>
                <a:srgbClr val="40458C"/>
              </a:solidFill>
            </a:endParaRPr>
          </a:p>
        </p:txBody>
      </p:sp>
      <p:grpSp>
        <p:nvGrpSpPr>
          <p:cNvPr id="631935" name="Group 127"/>
          <p:cNvGrpSpPr>
            <a:grpSpLocks/>
          </p:cNvGrpSpPr>
          <p:nvPr/>
        </p:nvGrpSpPr>
        <p:grpSpPr bwMode="auto">
          <a:xfrm>
            <a:off x="9372600" y="2971800"/>
            <a:ext cx="609600" cy="457200"/>
            <a:chOff x="4944" y="1872"/>
            <a:chExt cx="384" cy="288"/>
          </a:xfrm>
        </p:grpSpPr>
        <p:sp>
          <p:nvSpPr>
            <p:cNvPr id="31810" name="Oval 108"/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pic>
          <p:nvPicPr>
            <p:cNvPr id="31811" name="Picture 125" descr="protein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12" name="AutoShape 110"/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000"/>
                <a:t>TO:</a:t>
              </a:r>
              <a:endParaRPr lang="en-US" altLang="en-US" sz="1000">
                <a:solidFill>
                  <a:srgbClr val="40458C"/>
                </a:solidFill>
              </a:endParaRPr>
            </a:p>
          </p:txBody>
        </p:sp>
      </p:grpSp>
      <p:grpSp>
        <p:nvGrpSpPr>
          <p:cNvPr id="631936" name="Group 128"/>
          <p:cNvGrpSpPr>
            <a:grpSpLocks/>
          </p:cNvGrpSpPr>
          <p:nvPr/>
        </p:nvGrpSpPr>
        <p:grpSpPr bwMode="auto">
          <a:xfrm>
            <a:off x="9677400" y="1828800"/>
            <a:ext cx="609600" cy="457200"/>
            <a:chOff x="4944" y="1872"/>
            <a:chExt cx="384" cy="288"/>
          </a:xfrm>
        </p:grpSpPr>
        <p:sp>
          <p:nvSpPr>
            <p:cNvPr id="31807" name="Oval 129"/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0">
                <a:solidFill>
                  <a:srgbClr val="40458C"/>
                </a:solidFill>
              </a:endParaRPr>
            </a:p>
          </p:txBody>
        </p:sp>
        <p:pic>
          <p:nvPicPr>
            <p:cNvPr id="31808" name="Picture 130" descr="protein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09" name="AutoShape 131"/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000"/>
                <a:t>TO:</a:t>
              </a:r>
              <a:endParaRPr lang="en-US" altLang="en-US" sz="1000">
                <a:solidFill>
                  <a:srgbClr val="40458C"/>
                </a:solidFill>
              </a:endParaRPr>
            </a:p>
          </p:txBody>
        </p:sp>
      </p:grpSp>
      <p:grpSp>
        <p:nvGrpSpPr>
          <p:cNvPr id="631944" name="Group 136"/>
          <p:cNvGrpSpPr>
            <a:grpSpLocks/>
          </p:cNvGrpSpPr>
          <p:nvPr/>
        </p:nvGrpSpPr>
        <p:grpSpPr bwMode="auto">
          <a:xfrm>
            <a:off x="9982200" y="914400"/>
            <a:ext cx="533400" cy="342900"/>
            <a:chOff x="5328" y="576"/>
            <a:chExt cx="336" cy="216"/>
          </a:xfrm>
        </p:grpSpPr>
        <p:pic>
          <p:nvPicPr>
            <p:cNvPr id="31805" name="Picture 134" descr="protein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576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06" name="AutoShape 135"/>
            <p:cNvSpPr>
              <a:spLocks noChangeArrowheads="1"/>
            </p:cNvSpPr>
            <p:nvPr/>
          </p:nvSpPr>
          <p:spPr bwMode="auto">
            <a:xfrm>
              <a:off x="5424" y="624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000"/>
                <a:t>TO:</a:t>
              </a:r>
              <a:endParaRPr lang="en-US" altLang="en-US" sz="1000">
                <a:solidFill>
                  <a:srgbClr val="40458C"/>
                </a:solidFill>
              </a:endParaRPr>
            </a:p>
          </p:txBody>
        </p:sp>
      </p:grpSp>
      <p:pic>
        <p:nvPicPr>
          <p:cNvPr id="631947" name="Picture 139" descr="protein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40640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948" name="Rectangle 140"/>
          <p:cNvSpPr>
            <a:spLocks noChangeArrowheads="1"/>
          </p:cNvSpPr>
          <p:nvPr/>
        </p:nvSpPr>
        <p:spPr bwMode="auto">
          <a:xfrm>
            <a:off x="2278986" y="324031"/>
            <a:ext cx="1253869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u="sng">
                <a:solidFill>
                  <a:srgbClr val="CC0000"/>
                </a:solidFill>
              </a:rPr>
              <a:t>nucleus</a:t>
            </a:r>
            <a:endParaRPr lang="en-US" altLang="en-US" sz="2200"/>
          </a:p>
        </p:txBody>
      </p:sp>
      <p:grpSp>
        <p:nvGrpSpPr>
          <p:cNvPr id="631958" name="Group 150"/>
          <p:cNvGrpSpPr>
            <a:grpSpLocks/>
          </p:cNvGrpSpPr>
          <p:nvPr/>
        </p:nvGrpSpPr>
        <p:grpSpPr bwMode="auto">
          <a:xfrm rot="2230663">
            <a:off x="1662113" y="1171575"/>
            <a:ext cx="1046162" cy="1371600"/>
            <a:chOff x="1383" y="-175"/>
            <a:chExt cx="884" cy="1300"/>
          </a:xfrm>
        </p:grpSpPr>
        <p:sp>
          <p:nvSpPr>
            <p:cNvPr id="631955" name="Freeform 147"/>
            <p:cNvSpPr>
              <a:spLocks/>
            </p:cNvSpPr>
            <p:nvPr/>
          </p:nvSpPr>
          <p:spPr bwMode="auto">
            <a:xfrm>
              <a:off x="1518" y="-175"/>
              <a:ext cx="747" cy="1133"/>
            </a:xfrm>
            <a:custGeom>
              <a:avLst/>
              <a:gdLst>
                <a:gd name="T0" fmla="*/ 247 w 747"/>
                <a:gd name="T1" fmla="*/ 0 h 1133"/>
                <a:gd name="T2" fmla="*/ 47 w 747"/>
                <a:gd name="T3" fmla="*/ 383 h 1133"/>
                <a:gd name="T4" fmla="*/ 530 w 747"/>
                <a:gd name="T5" fmla="*/ 525 h 1133"/>
                <a:gd name="T6" fmla="*/ 222 w 747"/>
                <a:gd name="T7" fmla="*/ 975 h 1133"/>
                <a:gd name="T8" fmla="*/ 747 w 747"/>
                <a:gd name="T9" fmla="*/ 1133 h 1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7" h="1133">
                  <a:moveTo>
                    <a:pt x="247" y="0"/>
                  </a:moveTo>
                  <a:cubicBezTo>
                    <a:pt x="123" y="148"/>
                    <a:pt x="0" y="296"/>
                    <a:pt x="47" y="383"/>
                  </a:cubicBezTo>
                  <a:cubicBezTo>
                    <a:pt x="94" y="470"/>
                    <a:pt x="501" y="426"/>
                    <a:pt x="530" y="525"/>
                  </a:cubicBezTo>
                  <a:cubicBezTo>
                    <a:pt x="559" y="624"/>
                    <a:pt x="186" y="874"/>
                    <a:pt x="222" y="975"/>
                  </a:cubicBezTo>
                  <a:cubicBezTo>
                    <a:pt x="258" y="1076"/>
                    <a:pt x="502" y="1104"/>
                    <a:pt x="747" y="1133"/>
                  </a:cubicBezTo>
                </a:path>
              </a:pathLst>
            </a:custGeom>
            <a:noFill/>
            <a:ln w="76200" cap="flat" cmpd="sng">
              <a:solidFill>
                <a:srgbClr val="ED001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458C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31957" name="Freeform 149"/>
            <p:cNvSpPr>
              <a:spLocks/>
            </p:cNvSpPr>
            <p:nvPr/>
          </p:nvSpPr>
          <p:spPr bwMode="auto">
            <a:xfrm>
              <a:off x="1369" y="-76"/>
              <a:ext cx="830" cy="1199"/>
            </a:xfrm>
            <a:custGeom>
              <a:avLst/>
              <a:gdLst>
                <a:gd name="T0" fmla="*/ 0 w 831"/>
                <a:gd name="T1" fmla="*/ 57 h 1199"/>
                <a:gd name="T2" fmla="*/ 542 w 831"/>
                <a:gd name="T3" fmla="*/ 82 h 1199"/>
                <a:gd name="T4" fmla="*/ 317 w 831"/>
                <a:gd name="T5" fmla="*/ 549 h 1199"/>
                <a:gd name="T6" fmla="*/ 809 w 831"/>
                <a:gd name="T7" fmla="*/ 674 h 1199"/>
                <a:gd name="T8" fmla="*/ 450 w 831"/>
                <a:gd name="T9" fmla="*/ 1199 h 1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199">
                  <a:moveTo>
                    <a:pt x="0" y="57"/>
                  </a:moveTo>
                  <a:cubicBezTo>
                    <a:pt x="244" y="28"/>
                    <a:pt x="489" y="0"/>
                    <a:pt x="542" y="82"/>
                  </a:cubicBezTo>
                  <a:cubicBezTo>
                    <a:pt x="595" y="164"/>
                    <a:pt x="273" y="450"/>
                    <a:pt x="317" y="549"/>
                  </a:cubicBezTo>
                  <a:cubicBezTo>
                    <a:pt x="361" y="648"/>
                    <a:pt x="787" y="566"/>
                    <a:pt x="809" y="674"/>
                  </a:cubicBezTo>
                  <a:cubicBezTo>
                    <a:pt x="831" y="782"/>
                    <a:pt x="640" y="990"/>
                    <a:pt x="450" y="1199"/>
                  </a:cubicBezTo>
                </a:path>
              </a:pathLst>
            </a:custGeom>
            <a:noFill/>
            <a:ln w="76200" cap="flat" cmpd="sng">
              <a:solidFill>
                <a:srgbClr val="ED001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458C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631959" name="Freeform 151"/>
          <p:cNvSpPr>
            <a:spLocks/>
          </p:cNvSpPr>
          <p:nvPr/>
        </p:nvSpPr>
        <p:spPr bwMode="auto">
          <a:xfrm rot="2244938">
            <a:off x="2925764" y="1930401"/>
            <a:ext cx="280987" cy="1044575"/>
          </a:xfrm>
          <a:custGeom>
            <a:avLst/>
            <a:gdLst>
              <a:gd name="T0" fmla="*/ 2147483647 w 361"/>
              <a:gd name="T1" fmla="*/ 0 h 875"/>
              <a:gd name="T2" fmla="*/ 2147483647 w 361"/>
              <a:gd name="T3" fmla="*/ 2147483647 h 875"/>
              <a:gd name="T4" fmla="*/ 2147483647 w 361"/>
              <a:gd name="T5" fmla="*/ 2147483647 h 875"/>
              <a:gd name="T6" fmla="*/ 2147483647 w 361"/>
              <a:gd name="T7" fmla="*/ 2147483647 h 875"/>
              <a:gd name="T8" fmla="*/ 2147483647 w 361"/>
              <a:gd name="T9" fmla="*/ 2147483647 h 875"/>
              <a:gd name="T10" fmla="*/ 2147483647 w 361"/>
              <a:gd name="T11" fmla="*/ 2147483647 h 8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1" h="875">
                <a:moveTo>
                  <a:pt x="176" y="0"/>
                </a:moveTo>
                <a:cubicBezTo>
                  <a:pt x="88" y="67"/>
                  <a:pt x="0" y="134"/>
                  <a:pt x="17" y="192"/>
                </a:cubicBezTo>
                <a:cubicBezTo>
                  <a:pt x="34" y="250"/>
                  <a:pt x="258" y="286"/>
                  <a:pt x="276" y="350"/>
                </a:cubicBezTo>
                <a:cubicBezTo>
                  <a:pt x="294" y="414"/>
                  <a:pt x="115" y="518"/>
                  <a:pt x="126" y="575"/>
                </a:cubicBezTo>
                <a:cubicBezTo>
                  <a:pt x="137" y="632"/>
                  <a:pt x="323" y="642"/>
                  <a:pt x="342" y="692"/>
                </a:cubicBezTo>
                <a:cubicBezTo>
                  <a:pt x="361" y="742"/>
                  <a:pt x="301" y="808"/>
                  <a:pt x="242" y="875"/>
                </a:cubicBezTo>
              </a:path>
            </a:pathLst>
          </a:custGeom>
          <a:noFill/>
          <a:ln w="76200" cap="flat" cmpd="sng">
            <a:solidFill>
              <a:srgbClr val="0D672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1960" name="Freeform 152"/>
          <p:cNvSpPr>
            <a:spLocks/>
          </p:cNvSpPr>
          <p:nvPr/>
        </p:nvSpPr>
        <p:spPr bwMode="auto">
          <a:xfrm rot="20014633">
            <a:off x="3668714" y="2116139"/>
            <a:ext cx="280987" cy="1044575"/>
          </a:xfrm>
          <a:custGeom>
            <a:avLst/>
            <a:gdLst>
              <a:gd name="T0" fmla="*/ 2147483647 w 361"/>
              <a:gd name="T1" fmla="*/ 0 h 875"/>
              <a:gd name="T2" fmla="*/ 2147483647 w 361"/>
              <a:gd name="T3" fmla="*/ 2147483647 h 875"/>
              <a:gd name="T4" fmla="*/ 2147483647 w 361"/>
              <a:gd name="T5" fmla="*/ 2147483647 h 875"/>
              <a:gd name="T6" fmla="*/ 2147483647 w 361"/>
              <a:gd name="T7" fmla="*/ 2147483647 h 875"/>
              <a:gd name="T8" fmla="*/ 2147483647 w 361"/>
              <a:gd name="T9" fmla="*/ 2147483647 h 875"/>
              <a:gd name="T10" fmla="*/ 2147483647 w 361"/>
              <a:gd name="T11" fmla="*/ 2147483647 h 8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1" h="875">
                <a:moveTo>
                  <a:pt x="176" y="0"/>
                </a:moveTo>
                <a:cubicBezTo>
                  <a:pt x="88" y="67"/>
                  <a:pt x="0" y="134"/>
                  <a:pt x="17" y="192"/>
                </a:cubicBezTo>
                <a:cubicBezTo>
                  <a:pt x="34" y="250"/>
                  <a:pt x="258" y="286"/>
                  <a:pt x="276" y="350"/>
                </a:cubicBezTo>
                <a:cubicBezTo>
                  <a:pt x="294" y="414"/>
                  <a:pt x="115" y="518"/>
                  <a:pt x="126" y="575"/>
                </a:cubicBezTo>
                <a:cubicBezTo>
                  <a:pt x="137" y="632"/>
                  <a:pt x="323" y="642"/>
                  <a:pt x="342" y="692"/>
                </a:cubicBezTo>
                <a:cubicBezTo>
                  <a:pt x="361" y="742"/>
                  <a:pt x="301" y="808"/>
                  <a:pt x="242" y="875"/>
                </a:cubicBezTo>
              </a:path>
            </a:pathLst>
          </a:custGeom>
          <a:noFill/>
          <a:ln w="76200" cap="flat" cmpd="sng">
            <a:solidFill>
              <a:srgbClr val="0D672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1962" name="AutoShape 154"/>
          <p:cNvSpPr>
            <a:spLocks noChangeArrowheads="1"/>
          </p:cNvSpPr>
          <p:nvPr/>
        </p:nvSpPr>
        <p:spPr bwMode="auto">
          <a:xfrm rot="15309267">
            <a:off x="9932988" y="5476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1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1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1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1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1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1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1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1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1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1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1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1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1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1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1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1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1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1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3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31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31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31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3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31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31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31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31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1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31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31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31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3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3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31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631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31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31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31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31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31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3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31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31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3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31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31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631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31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31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31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nimBg="1"/>
      <p:bldP spid="631812" grpId="0"/>
      <p:bldP spid="631819" grpId="0" animBg="1"/>
      <p:bldP spid="631820" grpId="0" animBg="1"/>
      <p:bldP spid="631821" grpId="0"/>
      <p:bldP spid="631824" grpId="0" animBg="1"/>
      <p:bldP spid="631825" grpId="0" animBg="1"/>
      <p:bldP spid="631832" grpId="0" animBg="1"/>
      <p:bldP spid="631869" grpId="0" animBg="1"/>
      <p:bldP spid="631870" grpId="0" animBg="1"/>
      <p:bldP spid="631875" grpId="0" animBg="1"/>
      <p:bldP spid="631876" grpId="0" build="p" autoUpdateAnimBg="0"/>
      <p:bldP spid="631877" grpId="0" build="p" autoUpdateAnimBg="0"/>
      <p:bldP spid="631878" grpId="0" build="p" autoUpdateAnimBg="0"/>
      <p:bldP spid="631884" grpId="0" animBg="1"/>
      <p:bldP spid="631891" grpId="0" animBg="1"/>
      <p:bldP spid="631892" grpId="0" animBg="1"/>
      <p:bldP spid="631901" grpId="0" animBg="1"/>
      <p:bldP spid="631902" grpId="0" animBg="1"/>
      <p:bldP spid="631906" grpId="0" animBg="1"/>
      <p:bldP spid="631907" grpId="0" build="p" autoUpdateAnimBg="0"/>
      <p:bldP spid="631908" grpId="0" build="p" autoUpdateAnimBg="0"/>
      <p:bldP spid="631909" grpId="0" animBg="1" autoUpdateAnimBg="0"/>
      <p:bldP spid="631910" grpId="0" build="p" autoUpdateAnimBg="0"/>
      <p:bldP spid="631911" grpId="0" build="p" autoUpdateAnimBg="0"/>
      <p:bldP spid="631919" grpId="0" animBg="1"/>
      <p:bldP spid="631928" grpId="0" animBg="1"/>
      <p:bldP spid="631893" grpId="0" animBg="1" autoUpdateAnimBg="0"/>
      <p:bldP spid="631948" grpId="0"/>
      <p:bldP spid="6319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90600"/>
            <a:ext cx="5638800" cy="4324350"/>
          </a:xfrm>
        </p:spPr>
        <p:txBody>
          <a:bodyPr/>
          <a:lstStyle/>
          <a:p>
            <a:pPr marL="623887" indent="-514350"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Cells can be categorized into prokaryotic and eukaryotic cells.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Cells have specific structures that each carry out specific functions inside and outside of the cell.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7587" name="Picture 2" descr="C:\Documents and Settings\eatona\Local Settings\Temporary Internet Files\Content.IE5\1VCZ54AD\MP9004424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133600"/>
            <a:ext cx="25019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3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2v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400" r="3200" b="2400"/>
          <a:stretch>
            <a:fillRect/>
          </a:stretch>
        </p:blipFill>
        <p:spPr bwMode="auto">
          <a:xfrm>
            <a:off x="1981200" y="1706563"/>
            <a:ext cx="75438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Draw this on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page </a:t>
            </a:r>
            <a:r>
              <a:rPr lang="en-US" altLang="en-US" sz="3200" dirty="0">
                <a:ea typeface="ＭＳ Ｐゴシック" panose="020B0600070205080204" pitchFamily="34" charset="-128"/>
              </a:rPr>
              <a:t>of your notebook.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r>
              <a:rPr lang="en-US" altLang="en-US" dirty="0" smtClean="0"/>
              <a:t>Animal Cell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		  </a:t>
            </a:r>
            <a:r>
              <a:rPr lang="en-US" altLang="en-US" dirty="0" smtClean="0"/>
              <a:t>Plant Cell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0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Lab Time</a:t>
            </a:r>
            <a:endParaRPr lang="en-US" dirty="0"/>
          </a:p>
        </p:txBody>
      </p:sp>
      <p:pic>
        <p:nvPicPr>
          <p:cNvPr id="33794" name="Picture 2" descr="Image result for l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1" y="2110943"/>
            <a:ext cx="5110434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shr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5" y="697913"/>
            <a:ext cx="4539672" cy="30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Image result for bact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95289"/>
            <a:ext cx="5048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19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you are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all questions and all parts of the lab</a:t>
            </a:r>
          </a:p>
          <a:p>
            <a:r>
              <a:rPr lang="en-US" dirty="0" smtClean="0"/>
              <a:t>Make sure your lab area is clean and exactly how you found it, ready for the next class. If I have to clean up after you, you will get points taken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0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silently and independently</a:t>
            </a:r>
          </a:p>
          <a:p>
            <a:r>
              <a:rPr lang="en-US" dirty="0" smtClean="0"/>
              <a:t>I will collect when everyone is finished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96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cell brochure, due next class</a:t>
            </a:r>
          </a:p>
          <a:p>
            <a:r>
              <a:rPr lang="en-US" dirty="0" smtClean="0"/>
              <a:t>Finish the cell lab if you didn’t complete it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3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4800600" cy="51816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3300" dirty="0">
                <a:solidFill>
                  <a:schemeClr val="tx1"/>
                </a:solidFill>
                <a:ea typeface="+mn-ea"/>
              </a:rPr>
              <a:t>Smaller and simpler.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3300" dirty="0">
                <a:solidFill>
                  <a:schemeClr val="tx1"/>
                </a:solidFill>
                <a:ea typeface="+mn-ea"/>
              </a:rPr>
              <a:t>Store their DNA in a plasmid.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3300" dirty="0">
                <a:solidFill>
                  <a:schemeClr val="tx1"/>
                </a:solidFill>
                <a:ea typeface="+mn-ea"/>
              </a:rPr>
              <a:t>Have cytoplasm, cell membrane and a cell wall.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3300" dirty="0">
                <a:solidFill>
                  <a:schemeClr val="tx1"/>
                </a:solidFill>
                <a:ea typeface="+mn-ea"/>
              </a:rPr>
              <a:t>Prokaryotic cells do not                                         have a </a:t>
            </a:r>
            <a:r>
              <a:rPr lang="en-US" sz="3300" u="sng" dirty="0">
                <a:solidFill>
                  <a:schemeClr val="tx1"/>
                </a:solidFill>
                <a:ea typeface="+mn-ea"/>
              </a:rPr>
              <a:t>nucleus</a:t>
            </a:r>
            <a:r>
              <a:rPr lang="en-US" sz="3300" dirty="0">
                <a:solidFill>
                  <a:schemeClr val="tx1"/>
                </a:solidFill>
                <a:ea typeface="+mn-ea"/>
              </a:rPr>
              <a:t> or membrane bound organelles (do have ribosomes)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3300" b="1" dirty="0">
                <a:solidFill>
                  <a:schemeClr val="tx1"/>
                </a:solidFill>
                <a:ea typeface="+mn-ea"/>
              </a:rPr>
              <a:t>Example:</a:t>
            </a:r>
            <a:r>
              <a:rPr lang="en-US" sz="3300" dirty="0">
                <a:solidFill>
                  <a:schemeClr val="tx1"/>
                </a:solidFill>
                <a:ea typeface="+mn-ea"/>
              </a:rPr>
              <a:t> bacteria</a:t>
            </a:r>
            <a:endParaRPr lang="en-US" sz="3300" b="1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6861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5410201"/>
            <a:ext cx="1236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13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are Prokaryotic Cells?</a:t>
            </a:r>
          </a:p>
        </p:txBody>
      </p:sp>
      <p:grpSp>
        <p:nvGrpSpPr>
          <p:cNvPr id="68612" name="Group 22"/>
          <p:cNvGrpSpPr>
            <a:grpSpLocks/>
          </p:cNvGrpSpPr>
          <p:nvPr/>
        </p:nvGrpSpPr>
        <p:grpSpPr bwMode="auto">
          <a:xfrm>
            <a:off x="5008564" y="1295401"/>
            <a:ext cx="5659437" cy="3571875"/>
            <a:chOff x="3484562" y="1295400"/>
            <a:chExt cx="5659438" cy="3571875"/>
          </a:xfrm>
        </p:grpSpPr>
        <p:pic>
          <p:nvPicPr>
            <p:cNvPr id="68613" name="Picture 21" descr="http://lams.slcusd.org/pages/teachers/saxby/wordpress/wp-content/uploads/2010/05/plasmid.jp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828800"/>
              <a:ext cx="342900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4" name="Text Box 8"/>
            <p:cNvSpPr txBox="1">
              <a:spLocks noChangeArrowheads="1"/>
            </p:cNvSpPr>
            <p:nvPr/>
          </p:nvSpPr>
          <p:spPr bwMode="auto">
            <a:xfrm>
              <a:off x="3484562" y="1600200"/>
              <a:ext cx="1849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latin typeface="Georgia" panose="02040502050405020303" pitchFamily="18" charset="0"/>
                </a:rPr>
                <a:t>cell membrane</a:t>
              </a:r>
            </a:p>
          </p:txBody>
        </p:sp>
        <p:sp>
          <p:nvSpPr>
            <p:cNvPr id="68615" name="Line 14"/>
            <p:cNvSpPr>
              <a:spLocks noChangeShapeType="1"/>
            </p:cNvSpPr>
            <p:nvPr/>
          </p:nvSpPr>
          <p:spPr bwMode="auto">
            <a:xfrm flipH="1" flipV="1">
              <a:off x="5257800" y="1828800"/>
              <a:ext cx="6096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68616" name="Group 16"/>
            <p:cNvGrpSpPr>
              <a:grpSpLocks/>
            </p:cNvGrpSpPr>
            <p:nvPr/>
          </p:nvGrpSpPr>
          <p:grpSpPr bwMode="auto">
            <a:xfrm>
              <a:off x="4178300" y="2743200"/>
              <a:ext cx="2005013" cy="400050"/>
              <a:chOff x="2913" y="3648"/>
              <a:chExt cx="1263" cy="252"/>
            </a:xfrm>
          </p:grpSpPr>
          <p:sp>
            <p:nvSpPr>
              <p:cNvPr id="68619" name="Line 17"/>
              <p:cNvSpPr>
                <a:spLocks noChangeShapeType="1"/>
              </p:cNvSpPr>
              <p:nvPr/>
            </p:nvSpPr>
            <p:spPr bwMode="auto">
              <a:xfrm flipH="1">
                <a:off x="3744" y="374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620" name="Rectangle 18"/>
              <p:cNvSpPr>
                <a:spLocks noChangeArrowheads="1"/>
              </p:cNvSpPr>
              <p:nvPr/>
            </p:nvSpPr>
            <p:spPr bwMode="auto">
              <a:xfrm>
                <a:off x="2913" y="3648"/>
                <a:ext cx="8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prstClr val="black"/>
                    </a:solidFill>
                    <a:latin typeface="Georgia" panose="02040502050405020303" pitchFamily="18" charset="0"/>
                  </a:rPr>
                  <a:t>cytoplasm</a:t>
                </a:r>
              </a:p>
            </p:txBody>
          </p:sp>
        </p:grpSp>
        <p:sp>
          <p:nvSpPr>
            <p:cNvPr id="68617" name="Text Box 8"/>
            <p:cNvSpPr txBox="1">
              <a:spLocks noChangeArrowheads="1"/>
            </p:cNvSpPr>
            <p:nvPr/>
          </p:nvSpPr>
          <p:spPr bwMode="auto">
            <a:xfrm>
              <a:off x="5697648" y="1295400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latin typeface="Georgia" panose="02040502050405020303" pitchFamily="18" charset="0"/>
                </a:rPr>
                <a:t>Plasmid</a:t>
              </a:r>
            </a:p>
          </p:txBody>
        </p:sp>
        <p:sp>
          <p:nvSpPr>
            <p:cNvPr id="68618" name="Line 14"/>
            <p:cNvSpPr>
              <a:spLocks noChangeShapeType="1"/>
            </p:cNvSpPr>
            <p:nvPr/>
          </p:nvSpPr>
          <p:spPr bwMode="auto">
            <a:xfrm flipH="1" flipV="1">
              <a:off x="6781800" y="1524000"/>
              <a:ext cx="1524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502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structures are in prokaryotic cells?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324350"/>
          </a:xfrm>
        </p:spPr>
        <p:txBody>
          <a:bodyPr/>
          <a:lstStyle/>
          <a:p>
            <a:r>
              <a:rPr lang="en-US" altLang="en-US" sz="3200" u="sng">
                <a:ea typeface="ＭＳ Ｐゴシック" panose="020B0600070205080204" pitchFamily="34" charset="-128"/>
              </a:rPr>
              <a:t>Cytoplasm</a:t>
            </a:r>
            <a:r>
              <a:rPr lang="en-US" altLang="en-US" sz="3200">
                <a:ea typeface="ＭＳ Ｐゴシック" panose="020B0600070205080204" pitchFamily="34" charset="-128"/>
              </a:rPr>
              <a:t>-the jelly-like substance that fills the cells.</a:t>
            </a:r>
          </a:p>
          <a:p>
            <a:r>
              <a:rPr lang="en-US" altLang="en-US" sz="3200" u="sng">
                <a:ea typeface="ＭＳ Ｐゴシック" panose="020B0600070205080204" pitchFamily="34" charset="-128"/>
              </a:rPr>
              <a:t>Cell membrane </a:t>
            </a:r>
            <a:r>
              <a:rPr lang="en-US" altLang="en-US" sz="3200">
                <a:ea typeface="ＭＳ Ｐゴシック" panose="020B0600070205080204" pitchFamily="34" charset="-128"/>
              </a:rPr>
              <a:t>-a double layer of lipids that surrounds the cell.</a:t>
            </a:r>
          </a:p>
          <a:p>
            <a:pPr marL="365125" lvl="1" indent="-255588"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altLang="en-US" sz="3200" u="sng">
                <a:solidFill>
                  <a:schemeClr val="tx1"/>
                </a:solidFill>
                <a:ea typeface="ＭＳ Ｐゴシック" panose="020B0600070205080204" pitchFamily="34" charset="-128"/>
              </a:rPr>
              <a:t>Plasmid</a:t>
            </a:r>
            <a:r>
              <a:rPr lang="en-US" altLang="en-US" sz="3200">
                <a:solidFill>
                  <a:schemeClr val="tx1"/>
                </a:solidFill>
                <a:ea typeface="ＭＳ Ｐゴシック" panose="020B0600070205080204" pitchFamily="34" charset="-128"/>
              </a:rPr>
              <a:t>- is a circular piece of DNA 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5575948" y="4495800"/>
            <a:ext cx="4482452" cy="2362200"/>
            <a:chOff x="2616246" y="1295400"/>
            <a:chExt cx="6527754" cy="3571875"/>
          </a:xfrm>
        </p:grpSpPr>
        <p:pic>
          <p:nvPicPr>
            <p:cNvPr id="69636" name="Picture 21" descr="http://lams.slcusd.org/pages/teachers/saxby/wordpress/wp-content/uploads/2010/05/plasmid.j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828800"/>
              <a:ext cx="342900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7" name="Text Box 8"/>
            <p:cNvSpPr txBox="1">
              <a:spLocks noChangeArrowheads="1"/>
            </p:cNvSpPr>
            <p:nvPr/>
          </p:nvSpPr>
          <p:spPr bwMode="auto">
            <a:xfrm>
              <a:off x="2616246" y="1600199"/>
              <a:ext cx="2717755" cy="605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latin typeface="Georgia" panose="02040502050405020303" pitchFamily="18" charset="0"/>
                </a:rPr>
                <a:t>cell membrane</a:t>
              </a:r>
            </a:p>
          </p:txBody>
        </p:sp>
        <p:sp>
          <p:nvSpPr>
            <p:cNvPr id="69638" name="Line 14"/>
            <p:cNvSpPr>
              <a:spLocks noChangeShapeType="1"/>
            </p:cNvSpPr>
            <p:nvPr/>
          </p:nvSpPr>
          <p:spPr bwMode="auto">
            <a:xfrm flipH="1" flipV="1">
              <a:off x="5257800" y="1828800"/>
              <a:ext cx="6096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69639" name="Group 16"/>
            <p:cNvGrpSpPr>
              <a:grpSpLocks/>
            </p:cNvGrpSpPr>
            <p:nvPr/>
          </p:nvGrpSpPr>
          <p:grpSpPr bwMode="auto">
            <a:xfrm>
              <a:off x="3565525" y="2743205"/>
              <a:ext cx="2617788" cy="604838"/>
              <a:chOff x="2527" y="3648"/>
              <a:chExt cx="1649" cy="381"/>
            </a:xfrm>
          </p:grpSpPr>
          <p:sp>
            <p:nvSpPr>
              <p:cNvPr id="69642" name="Line 17"/>
              <p:cNvSpPr>
                <a:spLocks noChangeShapeType="1"/>
              </p:cNvSpPr>
              <p:nvPr/>
            </p:nvSpPr>
            <p:spPr bwMode="auto">
              <a:xfrm flipH="1">
                <a:off x="3744" y="374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643" name="Rectangle 18"/>
              <p:cNvSpPr>
                <a:spLocks noChangeArrowheads="1"/>
              </p:cNvSpPr>
              <p:nvPr/>
            </p:nvSpPr>
            <p:spPr bwMode="auto">
              <a:xfrm>
                <a:off x="2527" y="3648"/>
                <a:ext cx="1230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prstClr val="black"/>
                    </a:solidFill>
                    <a:latin typeface="Georgia" panose="02040502050405020303" pitchFamily="18" charset="0"/>
                  </a:rPr>
                  <a:t>cytoplasm</a:t>
                </a:r>
              </a:p>
            </p:txBody>
          </p:sp>
        </p:grpSp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5193543" y="1295400"/>
              <a:ext cx="1608896" cy="605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latin typeface="Georgia" panose="02040502050405020303" pitchFamily="18" charset="0"/>
                </a:rPr>
                <a:t>Plasmid</a:t>
              </a:r>
            </a:p>
          </p:txBody>
        </p:sp>
        <p:sp>
          <p:nvSpPr>
            <p:cNvPr id="69641" name="Line 14"/>
            <p:cNvSpPr>
              <a:spLocks noChangeShapeType="1"/>
            </p:cNvSpPr>
            <p:nvPr/>
          </p:nvSpPr>
          <p:spPr bwMode="auto">
            <a:xfrm flipH="1" flipV="1">
              <a:off x="6781800" y="1524000"/>
              <a:ext cx="1524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3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4191000" cy="5562600"/>
          </a:xfrm>
        </p:spPr>
        <p:txBody>
          <a:bodyPr/>
          <a:lstStyle/>
          <a:p>
            <a:pPr lvl="1" eaLnBrk="1" hangingPunct="1"/>
            <a:r>
              <a:rPr lang="en-US" altLang="en-US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Larger and more complex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Eukaryotic cells have a                                             nucleus and membrane-bound organelles</a:t>
            </a:r>
          </a:p>
          <a:p>
            <a:pPr lvl="1" eaLnBrk="1" hangingPunct="1"/>
            <a:r>
              <a:rPr lang="en-US" altLang="en-US" b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Example: </a:t>
            </a:r>
            <a:r>
              <a:rPr lang="en-US" altLang="en-US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Plant and animal cells.</a:t>
            </a:r>
            <a:endParaRPr lang="en-US" altLang="en-US" b="1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0658" name="Rectangle 13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are Eukaryotic Cells?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752600"/>
            <a:ext cx="311943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6019800" y="2514600"/>
            <a:ext cx="2286000" cy="762000"/>
            <a:chOff x="3028" y="1155"/>
            <a:chExt cx="1440" cy="480"/>
          </a:xfrm>
        </p:grpSpPr>
        <p:sp>
          <p:nvSpPr>
            <p:cNvPr id="70667" name="Text Box 5"/>
            <p:cNvSpPr txBox="1">
              <a:spLocks noChangeArrowheads="1"/>
            </p:cNvSpPr>
            <p:nvPr/>
          </p:nvSpPr>
          <p:spPr bwMode="auto">
            <a:xfrm>
              <a:off x="3028" y="1385"/>
              <a:ext cx="6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latin typeface="Georgia" panose="02040502050405020303" pitchFamily="18" charset="0"/>
                </a:rPr>
                <a:t>nucleus</a:t>
              </a:r>
              <a:endParaRPr lang="en-US" altLang="en-US" sz="1800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0668" name="Line 6"/>
            <p:cNvSpPr>
              <a:spLocks noChangeShapeType="1"/>
            </p:cNvSpPr>
            <p:nvPr/>
          </p:nvSpPr>
          <p:spPr bwMode="auto">
            <a:xfrm flipH="1">
              <a:off x="3648" y="1155"/>
              <a:ext cx="820" cy="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0661" name="Group 7"/>
          <p:cNvGrpSpPr>
            <a:grpSpLocks/>
          </p:cNvGrpSpPr>
          <p:nvPr/>
        </p:nvGrpSpPr>
        <p:grpSpPr bwMode="auto">
          <a:xfrm>
            <a:off x="5562600" y="4953001"/>
            <a:ext cx="2401888" cy="461963"/>
            <a:chOff x="2711" y="3024"/>
            <a:chExt cx="1513" cy="291"/>
          </a:xfrm>
        </p:grpSpPr>
        <p:sp>
          <p:nvSpPr>
            <p:cNvPr id="70665" name="Text Box 8"/>
            <p:cNvSpPr txBox="1">
              <a:spLocks noChangeArrowheads="1"/>
            </p:cNvSpPr>
            <p:nvPr/>
          </p:nvSpPr>
          <p:spPr bwMode="auto">
            <a:xfrm>
              <a:off x="2711" y="3065"/>
              <a:ext cx="11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latin typeface="Georgia" panose="02040502050405020303" pitchFamily="18" charset="0"/>
                </a:rPr>
                <a:t>cell membrane</a:t>
              </a:r>
            </a:p>
          </p:txBody>
        </p:sp>
        <p:sp>
          <p:nvSpPr>
            <p:cNvPr id="70666" name="Line 9"/>
            <p:cNvSpPr>
              <a:spLocks noChangeShapeType="1"/>
            </p:cNvSpPr>
            <p:nvPr/>
          </p:nvSpPr>
          <p:spPr bwMode="auto">
            <a:xfrm flipH="1">
              <a:off x="3840" y="3024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0662" name="Group 10"/>
          <p:cNvGrpSpPr>
            <a:grpSpLocks/>
          </p:cNvGrpSpPr>
          <p:nvPr/>
        </p:nvGrpSpPr>
        <p:grpSpPr bwMode="auto">
          <a:xfrm>
            <a:off x="5576888" y="3962401"/>
            <a:ext cx="2500312" cy="396875"/>
            <a:chOff x="2597" y="2534"/>
            <a:chExt cx="1575" cy="250"/>
          </a:xfrm>
        </p:grpSpPr>
        <p:sp>
          <p:nvSpPr>
            <p:cNvPr id="70663" name="Text Box 11"/>
            <p:cNvSpPr txBox="1">
              <a:spLocks noChangeArrowheads="1"/>
            </p:cNvSpPr>
            <p:nvPr/>
          </p:nvSpPr>
          <p:spPr bwMode="auto">
            <a:xfrm>
              <a:off x="2597" y="2534"/>
              <a:ext cx="8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prstClr val="black"/>
                  </a:solidFill>
                  <a:latin typeface="Georgia" panose="02040502050405020303" pitchFamily="18" charset="0"/>
                </a:rPr>
                <a:t>organelles</a:t>
              </a:r>
              <a:endParaRPr lang="en-US" altLang="en-US" sz="1800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0664" name="Line 12"/>
            <p:cNvSpPr>
              <a:spLocks noChangeShapeType="1"/>
            </p:cNvSpPr>
            <p:nvPr/>
          </p:nvSpPr>
          <p:spPr bwMode="auto">
            <a:xfrm flipH="1" flipV="1">
              <a:off x="3404" y="2685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7374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structures are in Eukaryotic Cells?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324350"/>
          </a:xfrm>
        </p:spPr>
        <p:txBody>
          <a:bodyPr/>
          <a:lstStyle/>
          <a:p>
            <a:r>
              <a:rPr lang="en-US" altLang="en-US" u="sng" smtClean="0">
                <a:ea typeface="ＭＳ Ｐゴシック" panose="020B0600070205080204" pitchFamily="34" charset="-128"/>
              </a:rPr>
              <a:t>Organelles</a:t>
            </a:r>
            <a:r>
              <a:rPr lang="en-US" altLang="en-US" smtClean="0">
                <a:ea typeface="ＭＳ Ｐゴシック" panose="020B0600070205080204" pitchFamily="34" charset="-128"/>
              </a:rPr>
              <a:t>- small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organs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within a cell that perform different functions.</a:t>
            </a:r>
          </a:p>
          <a:p>
            <a:r>
              <a:rPr lang="en-US" altLang="en-US" u="sng" smtClean="0">
                <a:ea typeface="ＭＳ Ｐゴシック" panose="020B0600070205080204" pitchFamily="34" charset="-128"/>
              </a:rPr>
              <a:t>Nucleus</a:t>
            </a:r>
            <a:r>
              <a:rPr lang="en-US" altLang="en-US" smtClean="0">
                <a:ea typeface="ＭＳ Ｐゴシック" panose="020B0600070205080204" pitchFamily="34" charset="-128"/>
              </a:rPr>
              <a:t> (NOO-klee-uhs)-stores and protects the DNA.</a:t>
            </a:r>
          </a:p>
          <a:p>
            <a:pPr lvl="1"/>
            <a:r>
              <a:rPr lang="en-US" altLang="en-US" u="sng" smtClean="0">
                <a:ea typeface="ＭＳ Ｐゴシック" panose="020B0600070205080204" pitchFamily="34" charset="-128"/>
              </a:rPr>
              <a:t>Nuclear Envelope- </a:t>
            </a:r>
            <a:r>
              <a:rPr lang="en-US" altLang="en-US" smtClean="0">
                <a:ea typeface="ＭＳ Ｐゴシック" panose="020B0600070205080204" pitchFamily="34" charset="-128"/>
              </a:rPr>
              <a:t>The membrane that surrounds the nucleus. </a:t>
            </a:r>
          </a:p>
          <a:p>
            <a:pPr lvl="1"/>
            <a:r>
              <a:rPr lang="en-US" altLang="en-US" u="sng" smtClean="0">
                <a:ea typeface="ＭＳ Ｐゴシック" panose="020B0600070205080204" pitchFamily="34" charset="-128"/>
              </a:rPr>
              <a:t>Nucleolus</a:t>
            </a:r>
            <a:r>
              <a:rPr lang="en-US" altLang="en-US" smtClean="0">
                <a:ea typeface="ＭＳ Ｐゴシック" panose="020B0600070205080204" pitchFamily="34" charset="-128"/>
              </a:rPr>
              <a:t>- a small dense region of the nucleus where proteins are assembled.</a:t>
            </a:r>
          </a:p>
          <a:p>
            <a:pPr lvl="1"/>
            <a:r>
              <a:rPr lang="en-US" altLang="en-US" u="sng" smtClean="0">
                <a:ea typeface="ＭＳ Ｐゴシック" panose="020B0600070205080204" pitchFamily="34" charset="-128"/>
              </a:rPr>
              <a:t>Chromatin</a:t>
            </a:r>
            <a:r>
              <a:rPr lang="en-US" altLang="en-US" smtClean="0">
                <a:ea typeface="ＭＳ Ｐゴシック" panose="020B0600070205080204" pitchFamily="34" charset="-128"/>
              </a:rPr>
              <a:t>- Condensed DNA </a:t>
            </a:r>
          </a:p>
          <a:p>
            <a:pPr>
              <a:buFont typeface="Georgia" panose="02040502050405020303" pitchFamily="18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1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981200" y="1143001"/>
            <a:ext cx="8229600" cy="1069975"/>
          </a:xfrm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2706" name="Picture 2" descr="http://micro.magnet.fsu.edu/cells/nucleus/images/nucleus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13000" b="6876"/>
          <a:stretch>
            <a:fillRect/>
          </a:stretch>
        </p:blipFill>
        <p:spPr bwMode="auto">
          <a:xfrm>
            <a:off x="5410200" y="368300"/>
            <a:ext cx="52578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6" descr="http://www.animalport.com/img/Animal-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71600"/>
            <a:ext cx="36052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951</Words>
  <Application>Microsoft Office PowerPoint</Application>
  <PresentationFormat>Widescreen</PresentationFormat>
  <Paragraphs>196</Paragraphs>
  <Slides>44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ＭＳ Ｐゴシック</vt:lpstr>
      <vt:lpstr>ＭＳ Ｐゴシック</vt:lpstr>
      <vt:lpstr>PMingLiU</vt:lpstr>
      <vt:lpstr>Arial</vt:lpstr>
      <vt:lpstr>Brush Script MT</vt:lpstr>
      <vt:lpstr>Calibri</vt:lpstr>
      <vt:lpstr>Comic Sans MS</vt:lpstr>
      <vt:lpstr>Constantia</vt:lpstr>
      <vt:lpstr>Franklin Gothic Book</vt:lpstr>
      <vt:lpstr>Geneva</vt:lpstr>
      <vt:lpstr>Georgia</vt:lpstr>
      <vt:lpstr>Impact</vt:lpstr>
      <vt:lpstr>Rage Italic</vt:lpstr>
      <vt:lpstr>Times</vt:lpstr>
      <vt:lpstr>Times New Roman</vt:lpstr>
      <vt:lpstr>Trebuchet MS</vt:lpstr>
      <vt:lpstr>Wingdings</vt:lpstr>
      <vt:lpstr>Wingdings 2</vt:lpstr>
      <vt:lpstr>Urban</vt:lpstr>
      <vt:lpstr>Pushpin</vt:lpstr>
      <vt:lpstr>NewsPrint</vt:lpstr>
      <vt:lpstr>Blueprint</vt:lpstr>
      <vt:lpstr>Day 1</vt:lpstr>
      <vt:lpstr>Bell ringer-complete on page</vt:lpstr>
      <vt:lpstr>Cell Song</vt:lpstr>
      <vt:lpstr>Key Points</vt:lpstr>
      <vt:lpstr>What are Prokaryotic Cells?</vt:lpstr>
      <vt:lpstr>What structures are in prokaryotic cells?</vt:lpstr>
      <vt:lpstr>What are Eukaryotic Cells?</vt:lpstr>
      <vt:lpstr>What structures are in Eukaryotic Cells?</vt:lpstr>
      <vt:lpstr>PowerPoint Presentation</vt:lpstr>
      <vt:lpstr>What structures are outside of cells?</vt:lpstr>
      <vt:lpstr>Quick Write-2 Min!</vt:lpstr>
      <vt:lpstr>Draw this on page of your notebook.   Prokaryotes    Eukaryotes</vt:lpstr>
      <vt:lpstr>Prokaryotes        Eukaryotes</vt:lpstr>
      <vt:lpstr>Prokaryotes        Eukaryotes</vt:lpstr>
      <vt:lpstr>Practice # 2!</vt:lpstr>
      <vt:lpstr>Is it prokaryotic or eukaryotic?</vt:lpstr>
      <vt:lpstr>Is it prokaryotic or eukaryotic?</vt:lpstr>
      <vt:lpstr>Eukaryotic Cell vs. Prokaryotic cell</vt:lpstr>
      <vt:lpstr>Let’s Practice!</vt:lpstr>
      <vt:lpstr>Home Learning</vt:lpstr>
      <vt:lpstr>Day 2</vt:lpstr>
      <vt:lpstr>Bell ringer-complete on page</vt:lpstr>
      <vt:lpstr>Cell Song</vt:lpstr>
      <vt:lpstr>Types of cells</vt:lpstr>
      <vt:lpstr>Organelles in Eukaryotes</vt:lpstr>
      <vt:lpstr>Cell Membrane</vt:lpstr>
      <vt:lpstr>Cytoskeleton</vt:lpstr>
      <vt:lpstr>Nucleus </vt:lpstr>
      <vt:lpstr>Ribosomes</vt:lpstr>
      <vt:lpstr>Rough Endoplasmic Reticulum (ER)</vt:lpstr>
      <vt:lpstr>Smooth ER</vt:lpstr>
      <vt:lpstr>Golgi Apparatus </vt:lpstr>
      <vt:lpstr>Mitochondria </vt:lpstr>
      <vt:lpstr>Lysosome </vt:lpstr>
      <vt:lpstr>Differences between plant and animal cells </vt:lpstr>
      <vt:lpstr>Vacuole</vt:lpstr>
      <vt:lpstr>Cell Wall</vt:lpstr>
      <vt:lpstr>Chloroplast</vt:lpstr>
      <vt:lpstr>PowerPoint Presentation</vt:lpstr>
      <vt:lpstr>Draw this on page of your notebook.   Animal Cell    Plant Cell</vt:lpstr>
      <vt:lpstr>Microscope Lab Time</vt:lpstr>
      <vt:lpstr>Think you are done?</vt:lpstr>
      <vt:lpstr>Exit Ticket</vt:lpstr>
      <vt:lpstr>Home Learning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Cells</dc:title>
  <dc:creator>Speers, Anastasia N.</dc:creator>
  <cp:lastModifiedBy>Speers, Anastasia N.</cp:lastModifiedBy>
  <cp:revision>7</cp:revision>
  <dcterms:created xsi:type="dcterms:W3CDTF">2017-07-22T17:13:39Z</dcterms:created>
  <dcterms:modified xsi:type="dcterms:W3CDTF">2017-07-22T17:33:57Z</dcterms:modified>
</cp:coreProperties>
</file>