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6" r:id="rId1"/>
  </p:sldMasterIdLst>
  <p:notesMasterIdLst>
    <p:notesMasterId r:id="rId53"/>
  </p:notesMasterIdLst>
  <p:handoutMasterIdLst>
    <p:handoutMasterId r:id="rId54"/>
  </p:handoutMasterIdLst>
  <p:sldIdLst>
    <p:sldId id="280" r:id="rId2"/>
    <p:sldId id="341" r:id="rId3"/>
    <p:sldId id="342" r:id="rId4"/>
    <p:sldId id="343" r:id="rId5"/>
    <p:sldId id="344" r:id="rId6"/>
    <p:sldId id="319" r:id="rId7"/>
    <p:sldId id="277" r:id="rId8"/>
    <p:sldId id="300" r:id="rId9"/>
    <p:sldId id="284" r:id="rId10"/>
    <p:sldId id="298" r:id="rId11"/>
    <p:sldId id="302" r:id="rId12"/>
    <p:sldId id="301" r:id="rId13"/>
    <p:sldId id="339" r:id="rId14"/>
    <p:sldId id="334" r:id="rId15"/>
    <p:sldId id="335" r:id="rId16"/>
    <p:sldId id="336" r:id="rId17"/>
    <p:sldId id="310" r:id="rId18"/>
    <p:sldId id="303" r:id="rId19"/>
    <p:sldId id="345" r:id="rId20"/>
    <p:sldId id="346" r:id="rId21"/>
    <p:sldId id="347" r:id="rId22"/>
    <p:sldId id="348" r:id="rId23"/>
    <p:sldId id="349" r:id="rId24"/>
    <p:sldId id="322" r:id="rId25"/>
    <p:sldId id="287" r:id="rId26"/>
    <p:sldId id="324" r:id="rId27"/>
    <p:sldId id="288" r:id="rId28"/>
    <p:sldId id="274" r:id="rId29"/>
    <p:sldId id="325" r:id="rId30"/>
    <p:sldId id="275" r:id="rId31"/>
    <p:sldId id="269" r:id="rId32"/>
    <p:sldId id="289" r:id="rId33"/>
    <p:sldId id="290" r:id="rId34"/>
    <p:sldId id="291" r:id="rId35"/>
    <p:sldId id="292" r:id="rId36"/>
    <p:sldId id="293" r:id="rId37"/>
    <p:sldId id="329" r:id="rId38"/>
    <p:sldId id="305" r:id="rId39"/>
    <p:sldId id="306" r:id="rId40"/>
    <p:sldId id="307" r:id="rId41"/>
    <p:sldId id="328" r:id="rId42"/>
    <p:sldId id="295" r:id="rId43"/>
    <p:sldId id="296" r:id="rId44"/>
    <p:sldId id="308" r:id="rId45"/>
    <p:sldId id="314" r:id="rId46"/>
    <p:sldId id="315" r:id="rId47"/>
    <p:sldId id="350" r:id="rId48"/>
    <p:sldId id="351" r:id="rId49"/>
    <p:sldId id="352" r:id="rId50"/>
    <p:sldId id="353" r:id="rId51"/>
    <p:sldId id="354"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E4C30BFC-76F4-45E8-BE3D-E8F4210F8977}" type="datetimeFigureOut">
              <a:rPr lang="en-US" altLang="en-US"/>
              <a:pPr/>
              <a:t>07/24/2017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7DA7410-178B-4EBF-8687-17D81CFAB0F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06F8EC38-52E3-4D4E-B79F-3F6BD719BA84}" type="datetimeFigureOut">
              <a:rPr lang="en-US" altLang="en-US"/>
              <a:pPr/>
              <a:t>07/24/2017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EB0E881-9807-4EF2-A393-1F9CFEC6AA4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80E10AF-F4F0-4D3C-BC22-11BB91C6EF1D}" type="slidenum">
              <a:rPr lang="en-US" altLang="en-US" sz="1200">
                <a:latin typeface="Calibri" panose="020F0502020204030204" pitchFamily="34" charset="0"/>
              </a:rPr>
              <a:pPr eaLnBrk="1" hangingPunct="1"/>
              <a:t>14</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D3667C9-F183-48B6-936D-546E8C24930B}" type="slidenum">
              <a:rPr lang="en-US" altLang="en-US" sz="1200">
                <a:latin typeface="Calibri" panose="020F0502020204030204" pitchFamily="34" charset="0"/>
              </a:rPr>
              <a:pPr eaLnBrk="1" hangingPunct="1"/>
              <a:t>15</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4787730-7221-4778-AE43-F33B7D2AB542}" type="slidenum">
              <a:rPr lang="en-US" altLang="en-US" sz="1200">
                <a:latin typeface="Calibri" panose="020F0502020204030204" pitchFamily="34" charset="0"/>
              </a:rPr>
              <a:pPr eaLnBrk="1" hangingPunct="1"/>
              <a:t>16</a:t>
            </a:fld>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2BC544F-4247-4037-8325-B04268E4E80B}" type="slidenum">
              <a:rPr lang="en-US" altLang="en-US" sz="1200">
                <a:latin typeface="Calibri" panose="020F0502020204030204" pitchFamily="34" charset="0"/>
              </a:rPr>
              <a:pPr eaLnBrk="1" hangingPunct="1"/>
              <a:t>28</a:t>
            </a:fld>
            <a:endParaRPr lang="en-US" altLang="en-US" sz="1200">
              <a:latin typeface="Calibri" panose="020F0502020204030204" pitchFamily="34"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4013D5F-B7F3-4B43-808F-105169F1C77D}" type="slidenum">
              <a:rPr lang="en-US" altLang="en-US" sz="1200">
                <a:latin typeface="Calibri" panose="020F0502020204030204" pitchFamily="34" charset="0"/>
              </a:rPr>
              <a:pPr eaLnBrk="1" hangingPunct="1"/>
              <a:t>30</a:t>
            </a:fld>
            <a:endParaRPr lang="en-US" altLang="en-US" sz="1200">
              <a:latin typeface="Calibri" panose="020F0502020204030204" pitchFamily="34"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C802E38-3FF9-4A1B-81F1-3BFC4A895BE1}" type="slidenum">
              <a:rPr lang="en-US" altLang="en-US" sz="1200">
                <a:latin typeface="Calibri" panose="020F0502020204030204" pitchFamily="34" charset="0"/>
              </a:rPr>
              <a:pPr eaLnBrk="1" hangingPunct="1"/>
              <a:t>31</a:t>
            </a:fld>
            <a:endParaRPr lang="en-US" altLang="en-US" sz="1200">
              <a:latin typeface="Calibri" panose="020F0502020204030204" pitchFamily="34"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E3BA87F-ABC4-4128-972B-A560C88D4569}" type="datetimeFigureOut">
              <a:rPr lang="en-US" altLang="en-US"/>
              <a:pPr/>
              <a:t>07/24/2017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139C239-ECB8-4E78-80FA-2CEE10A165F8}" type="slidenum">
              <a:rPr lang="en-US" altLang="en-US"/>
              <a:pPr/>
              <a:t>‹#›</a:t>
            </a:fld>
            <a:endParaRPr lang="en-US" altLang="en-US"/>
          </a:p>
        </p:txBody>
      </p:sp>
    </p:spTree>
    <p:extLst>
      <p:ext uri="{BB962C8B-B14F-4D97-AF65-F5344CB8AC3E}">
        <p14:creationId xmlns:p14="http://schemas.microsoft.com/office/powerpoint/2010/main" val="213902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78CF10A-B667-41B6-8322-D9D5CA9B5E28}" type="datetimeFigureOut">
              <a:rPr lang="en-US" altLang="en-US"/>
              <a:pPr/>
              <a:t>07/24/2017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1A44003-E600-4935-A93A-61BB765330DE}" type="slidenum">
              <a:rPr lang="en-US" altLang="en-US"/>
              <a:pPr/>
              <a:t>‹#›</a:t>
            </a:fld>
            <a:endParaRPr lang="en-US" altLang="en-US"/>
          </a:p>
        </p:txBody>
      </p:sp>
    </p:spTree>
    <p:extLst>
      <p:ext uri="{BB962C8B-B14F-4D97-AF65-F5344CB8AC3E}">
        <p14:creationId xmlns:p14="http://schemas.microsoft.com/office/powerpoint/2010/main" val="2201999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565F8E-3F10-40C1-8112-ED29FC41C1C0}" type="datetimeFigureOut">
              <a:rPr lang="en-US" altLang="en-US"/>
              <a:pPr/>
              <a:t>07/24/2017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6F253E-A7D7-4D10-A70C-944B9FA5750E}" type="slidenum">
              <a:rPr lang="en-US" altLang="en-US"/>
              <a:pPr/>
              <a:t>‹#›</a:t>
            </a:fld>
            <a:endParaRPr lang="en-US" altLang="en-US"/>
          </a:p>
        </p:txBody>
      </p:sp>
    </p:spTree>
    <p:extLst>
      <p:ext uri="{BB962C8B-B14F-4D97-AF65-F5344CB8AC3E}">
        <p14:creationId xmlns:p14="http://schemas.microsoft.com/office/powerpoint/2010/main" val="883099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ＭＳ Ｐゴシック" charset="0"/>
              </a:defRPr>
            </a:lvl1pPr>
          </a:lstStyle>
          <a:p>
            <a:pPr>
              <a:defRPr/>
            </a:pPr>
            <a:endParaRPr lang="en-US" altLang="en-US"/>
          </a:p>
        </p:txBody>
      </p:sp>
      <p:sp>
        <p:nvSpPr>
          <p:cNvPr id="6" name="Rectangle 6"/>
          <p:cNvSpPr>
            <a:spLocks noGrp="1" noChangeArrowheads="1"/>
          </p:cNvSpPr>
          <p:nvPr>
            <p:ph type="ftr" sz="quarter" idx="11"/>
          </p:nvPr>
        </p:nvSpPr>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fld id="{D0954546-322D-4378-BB5C-B9D8EF7BBA13}" type="slidenum">
              <a:rPr lang="en-US" altLang="en-US"/>
              <a:pPr/>
              <a:t>‹#›</a:t>
            </a:fld>
            <a:endParaRPr lang="en-US" altLang="en-US"/>
          </a:p>
        </p:txBody>
      </p:sp>
    </p:spTree>
    <p:extLst>
      <p:ext uri="{BB962C8B-B14F-4D97-AF65-F5344CB8AC3E}">
        <p14:creationId xmlns:p14="http://schemas.microsoft.com/office/powerpoint/2010/main" val="1432606206"/>
      </p:ext>
    </p:extLst>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F782F00-B53E-43B7-B5B4-81014D59863E}" type="datetimeFigureOut">
              <a:rPr lang="en-US" altLang="en-US"/>
              <a:pPr/>
              <a:t>07/24/2017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2A9B5A-6229-464A-86CB-CE8D477D2901}" type="slidenum">
              <a:rPr lang="en-US" altLang="en-US"/>
              <a:pPr/>
              <a:t>‹#›</a:t>
            </a:fld>
            <a:endParaRPr lang="en-US" altLang="en-US"/>
          </a:p>
        </p:txBody>
      </p:sp>
    </p:spTree>
    <p:extLst>
      <p:ext uri="{BB962C8B-B14F-4D97-AF65-F5344CB8AC3E}">
        <p14:creationId xmlns:p14="http://schemas.microsoft.com/office/powerpoint/2010/main" val="404519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A2DB686-4490-4F59-9C75-14315F0CE9C0}" type="datetimeFigureOut">
              <a:rPr lang="en-US" altLang="en-US"/>
              <a:pPr/>
              <a:t>07/24/2017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3A724A-7100-4A3A-A974-FBBE2B596711}" type="slidenum">
              <a:rPr lang="en-US" altLang="en-US"/>
              <a:pPr/>
              <a:t>‹#›</a:t>
            </a:fld>
            <a:endParaRPr lang="en-US" altLang="en-US"/>
          </a:p>
        </p:txBody>
      </p:sp>
    </p:spTree>
    <p:extLst>
      <p:ext uri="{BB962C8B-B14F-4D97-AF65-F5344CB8AC3E}">
        <p14:creationId xmlns:p14="http://schemas.microsoft.com/office/powerpoint/2010/main" val="243288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45B2F14-A7F8-4BE5-B225-2935D1FFB075}" type="datetimeFigureOut">
              <a:rPr lang="en-US" altLang="en-US"/>
              <a:pPr/>
              <a:t>07/24/2017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9514163-7398-49AE-B20A-9257A0B8D4F7}" type="slidenum">
              <a:rPr lang="en-US" altLang="en-US"/>
              <a:pPr/>
              <a:t>‹#›</a:t>
            </a:fld>
            <a:endParaRPr lang="en-US" altLang="en-US"/>
          </a:p>
        </p:txBody>
      </p:sp>
    </p:spTree>
    <p:extLst>
      <p:ext uri="{BB962C8B-B14F-4D97-AF65-F5344CB8AC3E}">
        <p14:creationId xmlns:p14="http://schemas.microsoft.com/office/powerpoint/2010/main" val="67398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1F6AD7C-FC93-4D13-8B39-3B0546B044EC}" type="datetimeFigureOut">
              <a:rPr lang="en-US" altLang="en-US"/>
              <a:pPr/>
              <a:t>07/24/2017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30B905D-6AA4-482A-BB06-BCC11AC48662}" type="slidenum">
              <a:rPr lang="en-US" altLang="en-US"/>
              <a:pPr/>
              <a:t>‹#›</a:t>
            </a:fld>
            <a:endParaRPr lang="en-US" altLang="en-US"/>
          </a:p>
        </p:txBody>
      </p:sp>
    </p:spTree>
    <p:extLst>
      <p:ext uri="{BB962C8B-B14F-4D97-AF65-F5344CB8AC3E}">
        <p14:creationId xmlns:p14="http://schemas.microsoft.com/office/powerpoint/2010/main" val="28048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899E5AA-FA4B-4429-9C97-317F5DD00158}" type="datetimeFigureOut">
              <a:rPr lang="en-US" altLang="en-US"/>
              <a:pPr/>
              <a:t>07/24/2017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E034FEA-E552-4E4D-B36A-39A8B00EC3CE}" type="slidenum">
              <a:rPr lang="en-US" altLang="en-US"/>
              <a:pPr/>
              <a:t>‹#›</a:t>
            </a:fld>
            <a:endParaRPr lang="en-US" altLang="en-US"/>
          </a:p>
        </p:txBody>
      </p:sp>
    </p:spTree>
    <p:extLst>
      <p:ext uri="{BB962C8B-B14F-4D97-AF65-F5344CB8AC3E}">
        <p14:creationId xmlns:p14="http://schemas.microsoft.com/office/powerpoint/2010/main" val="182168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02E20C3-464C-44D7-AB74-3DFE1D4AEFD1}" type="datetimeFigureOut">
              <a:rPr lang="en-US" altLang="en-US"/>
              <a:pPr/>
              <a:t>07/24/2017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0257357-9DEC-4C04-87CF-9D5FBEF10731}" type="slidenum">
              <a:rPr lang="en-US" altLang="en-US"/>
              <a:pPr/>
              <a:t>‹#›</a:t>
            </a:fld>
            <a:endParaRPr lang="en-US" altLang="en-US"/>
          </a:p>
        </p:txBody>
      </p:sp>
    </p:spTree>
    <p:extLst>
      <p:ext uri="{BB962C8B-B14F-4D97-AF65-F5344CB8AC3E}">
        <p14:creationId xmlns:p14="http://schemas.microsoft.com/office/powerpoint/2010/main" val="355558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C9AD2DA-273C-4D70-9CF6-DBB1C0DA4B68}" type="datetimeFigureOut">
              <a:rPr lang="en-US" altLang="en-US"/>
              <a:pPr/>
              <a:t>07/24/2017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69AD405-BC5D-48BF-8709-B7B4A6BDF3A4}" type="slidenum">
              <a:rPr lang="en-US" altLang="en-US"/>
              <a:pPr/>
              <a:t>‹#›</a:t>
            </a:fld>
            <a:endParaRPr lang="en-US" altLang="en-US"/>
          </a:p>
        </p:txBody>
      </p:sp>
    </p:spTree>
    <p:extLst>
      <p:ext uri="{BB962C8B-B14F-4D97-AF65-F5344CB8AC3E}">
        <p14:creationId xmlns:p14="http://schemas.microsoft.com/office/powerpoint/2010/main" val="395083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98FE5DE-D0C5-4F66-9C53-50DA2C693E7A}" type="datetimeFigureOut">
              <a:rPr lang="en-US" altLang="en-US"/>
              <a:pPr/>
              <a:t>07/24/2017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9C3C5D4-3FD3-4722-9E4D-390B387C6ADC}" type="slidenum">
              <a:rPr lang="en-US" altLang="en-US"/>
              <a:pPr/>
              <a:t>‹#›</a:t>
            </a:fld>
            <a:endParaRPr lang="en-US" altLang="en-US"/>
          </a:p>
        </p:txBody>
      </p:sp>
    </p:spTree>
    <p:extLst>
      <p:ext uri="{BB962C8B-B14F-4D97-AF65-F5344CB8AC3E}">
        <p14:creationId xmlns:p14="http://schemas.microsoft.com/office/powerpoint/2010/main" val="19433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110BD41D-E903-4F63-85D5-AE9406D045FF}" type="datetimeFigureOut">
              <a:rPr lang="en-US" altLang="en-US"/>
              <a:pPr/>
              <a:t>07/24/2017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567F6E6-E9B9-4884-831C-C6C090E2C12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qcumEy6nhg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pPr eaLnBrk="1" hangingPunct="1"/>
            <a:r>
              <a:rPr lang="en-US" altLang="en-US" smtClean="0"/>
              <a:t>Transport Across a Membrane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What does hydrophobic and hydrophilic mean?</a:t>
            </a:r>
            <a:endParaRPr lang="en-US" dirty="0">
              <a:ea typeface="+mj-ea"/>
              <a:cs typeface="+mj-cs"/>
            </a:endParaRPr>
          </a:p>
        </p:txBody>
      </p:sp>
      <p:sp>
        <p:nvSpPr>
          <p:cNvPr id="25602" name="Content Placeholder 2"/>
          <p:cNvSpPr>
            <a:spLocks noGrp="1"/>
          </p:cNvSpPr>
          <p:nvPr>
            <p:ph idx="1"/>
          </p:nvPr>
        </p:nvSpPr>
        <p:spPr/>
        <p:txBody>
          <a:bodyPr/>
          <a:lstStyle/>
          <a:p>
            <a:pPr eaLnBrk="1" hangingPunct="1"/>
            <a:endParaRPr lang="en-US" altLang="en-US" sz="2800" smtClean="0">
              <a:latin typeface="Trebuchet MS" panose="020B0603020202020204" pitchFamily="34" charset="0"/>
            </a:endParaRPr>
          </a:p>
          <a:p>
            <a:pPr eaLnBrk="1" hangingPunct="1"/>
            <a:endParaRPr lang="en-US" altLang="en-US" sz="2800" smtClean="0">
              <a:latin typeface="Trebuchet MS" panose="020B0603020202020204" pitchFamily="34" charset="0"/>
            </a:endParaRPr>
          </a:p>
          <a:p>
            <a:pPr eaLnBrk="1" hangingPunct="1"/>
            <a:r>
              <a:rPr lang="en-US" altLang="en-US" sz="2800" smtClean="0">
                <a:latin typeface="Trebuchet MS" panose="020B0603020202020204" pitchFamily="34" charset="0"/>
              </a:rPr>
              <a:t>Hydrophobic</a:t>
            </a:r>
          </a:p>
          <a:p>
            <a:pPr lvl="1" eaLnBrk="1" hangingPunct="1"/>
            <a:r>
              <a:rPr lang="en-US" altLang="en-US" sz="2400" smtClean="0">
                <a:latin typeface="Trebuchet MS" panose="020B0603020202020204" pitchFamily="34" charset="0"/>
              </a:rPr>
              <a:t>Hydro = __________ +  Phobic= _____________</a:t>
            </a:r>
          </a:p>
          <a:p>
            <a:pPr lvl="1" eaLnBrk="1" hangingPunct="1"/>
            <a:r>
              <a:rPr lang="en-US" altLang="en-US" sz="2400" smtClean="0">
                <a:latin typeface="Trebuchet MS" panose="020B0603020202020204" pitchFamily="34" charset="0"/>
              </a:rPr>
              <a:t>Hydrophobic = ___________________________.</a:t>
            </a:r>
          </a:p>
          <a:p>
            <a:pPr lvl="1" eaLnBrk="1" hangingPunct="1"/>
            <a:endParaRPr lang="en-US" altLang="en-US" sz="2400" smtClean="0">
              <a:latin typeface="Trebuchet MS" panose="020B0603020202020204" pitchFamily="34" charset="0"/>
            </a:endParaRPr>
          </a:p>
          <a:p>
            <a:pPr eaLnBrk="1" hangingPunct="1"/>
            <a:r>
              <a:rPr lang="en-US" altLang="en-US" sz="2800" smtClean="0">
                <a:latin typeface="Trebuchet MS" panose="020B0603020202020204" pitchFamily="34" charset="0"/>
              </a:rPr>
              <a:t>Hydrophilic</a:t>
            </a:r>
          </a:p>
          <a:p>
            <a:pPr lvl="1" eaLnBrk="1" hangingPunct="1"/>
            <a:r>
              <a:rPr lang="en-US" altLang="en-US" sz="2400" smtClean="0">
                <a:latin typeface="Trebuchet MS" panose="020B0603020202020204" pitchFamily="34" charset="0"/>
              </a:rPr>
              <a:t>Hydro= ___________ +  Philic= ______________</a:t>
            </a:r>
          </a:p>
          <a:p>
            <a:pPr lvl="1" eaLnBrk="1" hangingPunct="1"/>
            <a:r>
              <a:rPr lang="en-US" altLang="en-US" sz="2400" smtClean="0">
                <a:latin typeface="Trebuchet MS" panose="020B0603020202020204" pitchFamily="34" charset="0"/>
              </a:rPr>
              <a:t>Hydrophilic = ____________________________.</a:t>
            </a:r>
          </a:p>
        </p:txBody>
      </p:sp>
      <p:sp>
        <p:nvSpPr>
          <p:cNvPr id="4" name="TextBox 3"/>
          <p:cNvSpPr txBox="1"/>
          <p:nvPr/>
        </p:nvSpPr>
        <p:spPr>
          <a:xfrm>
            <a:off x="2438400" y="2967038"/>
            <a:ext cx="990600" cy="461962"/>
          </a:xfrm>
          <a:prstGeom prst="rect">
            <a:avLst/>
          </a:prstGeom>
          <a:noFill/>
        </p:spPr>
        <p:txBody>
          <a:bodyPr>
            <a:spAutoFit/>
          </a:bodyPr>
          <a:lstStyle/>
          <a:p>
            <a:pPr>
              <a:defRPr/>
            </a:pPr>
            <a:r>
              <a:rPr lang="en-US" sz="2400" dirty="0">
                <a:solidFill>
                  <a:schemeClr val="accent1">
                    <a:lumMod val="75000"/>
                  </a:schemeClr>
                </a:solidFill>
                <a:latin typeface="Arial" charset="0"/>
                <a:ea typeface="+mn-ea"/>
              </a:rPr>
              <a:t>Water</a:t>
            </a:r>
          </a:p>
        </p:txBody>
      </p:sp>
      <p:sp>
        <p:nvSpPr>
          <p:cNvPr id="5" name="TextBox 4"/>
          <p:cNvSpPr txBox="1"/>
          <p:nvPr/>
        </p:nvSpPr>
        <p:spPr>
          <a:xfrm>
            <a:off x="2514600" y="4719638"/>
            <a:ext cx="990600" cy="461962"/>
          </a:xfrm>
          <a:prstGeom prst="rect">
            <a:avLst/>
          </a:prstGeom>
          <a:noFill/>
        </p:spPr>
        <p:txBody>
          <a:bodyPr>
            <a:spAutoFit/>
          </a:bodyPr>
          <a:lstStyle/>
          <a:p>
            <a:pPr>
              <a:defRPr/>
            </a:pPr>
            <a:r>
              <a:rPr lang="en-US" sz="2400" dirty="0">
                <a:solidFill>
                  <a:schemeClr val="accent1">
                    <a:lumMod val="75000"/>
                  </a:schemeClr>
                </a:solidFill>
                <a:latin typeface="Arial" charset="0"/>
                <a:ea typeface="+mn-ea"/>
              </a:rPr>
              <a:t>Water</a:t>
            </a:r>
          </a:p>
        </p:txBody>
      </p:sp>
      <p:sp>
        <p:nvSpPr>
          <p:cNvPr id="6" name="TextBox 5"/>
          <p:cNvSpPr txBox="1"/>
          <p:nvPr/>
        </p:nvSpPr>
        <p:spPr>
          <a:xfrm>
            <a:off x="5943600" y="2967038"/>
            <a:ext cx="990600" cy="461962"/>
          </a:xfrm>
          <a:prstGeom prst="rect">
            <a:avLst/>
          </a:prstGeom>
          <a:noFill/>
        </p:spPr>
        <p:txBody>
          <a:bodyPr>
            <a:spAutoFit/>
          </a:bodyPr>
          <a:lstStyle/>
          <a:p>
            <a:pPr>
              <a:defRPr/>
            </a:pPr>
            <a:r>
              <a:rPr lang="en-US" sz="2400" dirty="0">
                <a:solidFill>
                  <a:schemeClr val="accent1">
                    <a:lumMod val="75000"/>
                  </a:schemeClr>
                </a:solidFill>
                <a:latin typeface="Arial" charset="0"/>
                <a:ea typeface="+mn-ea"/>
              </a:rPr>
              <a:t>Fear</a:t>
            </a:r>
          </a:p>
        </p:txBody>
      </p:sp>
      <p:sp>
        <p:nvSpPr>
          <p:cNvPr id="7" name="TextBox 6"/>
          <p:cNvSpPr txBox="1"/>
          <p:nvPr/>
        </p:nvSpPr>
        <p:spPr>
          <a:xfrm>
            <a:off x="5867400" y="4719638"/>
            <a:ext cx="990600" cy="461962"/>
          </a:xfrm>
          <a:prstGeom prst="rect">
            <a:avLst/>
          </a:prstGeom>
          <a:noFill/>
        </p:spPr>
        <p:txBody>
          <a:bodyPr>
            <a:spAutoFit/>
          </a:bodyPr>
          <a:lstStyle/>
          <a:p>
            <a:pPr>
              <a:defRPr/>
            </a:pPr>
            <a:r>
              <a:rPr lang="en-US" sz="2400" dirty="0">
                <a:solidFill>
                  <a:schemeClr val="accent1">
                    <a:lumMod val="75000"/>
                  </a:schemeClr>
                </a:solidFill>
                <a:latin typeface="Arial" charset="0"/>
                <a:ea typeface="+mn-ea"/>
              </a:rPr>
              <a:t>Love</a:t>
            </a:r>
          </a:p>
        </p:txBody>
      </p:sp>
      <p:sp>
        <p:nvSpPr>
          <p:cNvPr id="8" name="TextBox 7"/>
          <p:cNvSpPr txBox="1"/>
          <p:nvPr/>
        </p:nvSpPr>
        <p:spPr>
          <a:xfrm>
            <a:off x="3581400" y="3424238"/>
            <a:ext cx="2743200" cy="461962"/>
          </a:xfrm>
          <a:prstGeom prst="rect">
            <a:avLst/>
          </a:prstGeom>
          <a:noFill/>
        </p:spPr>
        <p:txBody>
          <a:bodyPr>
            <a:spAutoFit/>
          </a:bodyPr>
          <a:lstStyle/>
          <a:p>
            <a:pPr>
              <a:defRPr/>
            </a:pPr>
            <a:r>
              <a:rPr lang="en-US" sz="2400" dirty="0">
                <a:solidFill>
                  <a:schemeClr val="accent1">
                    <a:lumMod val="75000"/>
                  </a:schemeClr>
                </a:solidFill>
                <a:latin typeface="Arial" charset="0"/>
                <a:ea typeface="+mn-ea"/>
              </a:rPr>
              <a:t>Fear of Water</a:t>
            </a:r>
          </a:p>
        </p:txBody>
      </p:sp>
      <p:sp>
        <p:nvSpPr>
          <p:cNvPr id="9" name="TextBox 8"/>
          <p:cNvSpPr txBox="1"/>
          <p:nvPr/>
        </p:nvSpPr>
        <p:spPr>
          <a:xfrm>
            <a:off x="3200400" y="5176838"/>
            <a:ext cx="2743200" cy="461962"/>
          </a:xfrm>
          <a:prstGeom prst="rect">
            <a:avLst/>
          </a:prstGeom>
          <a:noFill/>
        </p:spPr>
        <p:txBody>
          <a:bodyPr>
            <a:spAutoFit/>
          </a:bodyPr>
          <a:lstStyle/>
          <a:p>
            <a:pPr>
              <a:defRPr/>
            </a:pPr>
            <a:r>
              <a:rPr lang="en-US" sz="2400" dirty="0">
                <a:solidFill>
                  <a:schemeClr val="accent1">
                    <a:lumMod val="75000"/>
                  </a:schemeClr>
                </a:solidFill>
                <a:latin typeface="Arial" charset="0"/>
                <a:ea typeface="+mn-ea"/>
              </a:rPr>
              <a:t>Love of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altLang="en-US" smtClean="0"/>
              <a:t>What is selectively Permeable?</a:t>
            </a:r>
          </a:p>
        </p:txBody>
      </p:sp>
      <p:sp>
        <p:nvSpPr>
          <p:cNvPr id="18435" name="Content Placeholder 2"/>
          <p:cNvSpPr>
            <a:spLocks noGrp="1"/>
          </p:cNvSpPr>
          <p:nvPr>
            <p:ph idx="1"/>
          </p:nvPr>
        </p:nvSpPr>
        <p:spPr/>
        <p:txBody>
          <a:bodyPr rtlCol="0">
            <a:normAutofit fontScale="92500" lnSpcReduction="10000"/>
          </a:bodyPr>
          <a:lstStyle/>
          <a:p>
            <a:pPr eaLnBrk="1" fontAlgn="auto" hangingPunct="1">
              <a:spcAft>
                <a:spcPts val="0"/>
              </a:spcAft>
              <a:buFont typeface="Wingdings 2" pitchFamily="18" charset="2"/>
              <a:buChar char=""/>
              <a:defRPr/>
            </a:pPr>
            <a:r>
              <a:rPr lang="en-US" dirty="0" smtClean="0">
                <a:solidFill>
                  <a:schemeClr val="tx1">
                    <a:lumMod val="95000"/>
                    <a:lumOff val="5000"/>
                  </a:schemeClr>
                </a:solidFill>
                <a:ea typeface="+mn-ea"/>
                <a:cs typeface="+mn-cs"/>
              </a:rPr>
              <a:t>One of the most important jobs of the cell membrane is to select what can pass through the membrane.</a:t>
            </a:r>
          </a:p>
          <a:p>
            <a:pPr eaLnBrk="1" fontAlgn="auto" hangingPunct="1">
              <a:spcAft>
                <a:spcPts val="0"/>
              </a:spcAft>
              <a:buFont typeface="Wingdings 2" pitchFamily="18" charset="2"/>
              <a:buChar char=""/>
              <a:defRPr/>
            </a:pPr>
            <a:r>
              <a:rPr lang="en-US" dirty="0" smtClean="0">
                <a:solidFill>
                  <a:schemeClr val="tx1">
                    <a:lumMod val="95000"/>
                    <a:lumOff val="5000"/>
                  </a:schemeClr>
                </a:solidFill>
                <a:ea typeface="+mn-ea"/>
                <a:cs typeface="+mn-cs"/>
              </a:rPr>
              <a:t>Because we have both </a:t>
            </a:r>
            <a:r>
              <a:rPr lang="en-US" u="sng" dirty="0" smtClean="0">
                <a:solidFill>
                  <a:schemeClr val="tx1">
                    <a:lumMod val="95000"/>
                    <a:lumOff val="5000"/>
                  </a:schemeClr>
                </a:solidFill>
                <a:ea typeface="+mn-ea"/>
                <a:cs typeface="+mn-cs"/>
              </a:rPr>
              <a:t>hydrophobic</a:t>
            </a:r>
            <a:r>
              <a:rPr lang="en-US" dirty="0" smtClean="0">
                <a:solidFill>
                  <a:schemeClr val="tx1">
                    <a:lumMod val="95000"/>
                    <a:lumOff val="5000"/>
                  </a:schemeClr>
                </a:solidFill>
                <a:ea typeface="+mn-ea"/>
                <a:cs typeface="+mn-cs"/>
              </a:rPr>
              <a:t> and </a:t>
            </a:r>
            <a:r>
              <a:rPr lang="en-US" u="sng" dirty="0" smtClean="0">
                <a:solidFill>
                  <a:schemeClr val="tx1">
                    <a:lumMod val="95000"/>
                    <a:lumOff val="5000"/>
                  </a:schemeClr>
                </a:solidFill>
                <a:ea typeface="+mn-ea"/>
                <a:cs typeface="+mn-cs"/>
              </a:rPr>
              <a:t>hydrophilic</a:t>
            </a:r>
            <a:r>
              <a:rPr lang="en-US" dirty="0" smtClean="0">
                <a:solidFill>
                  <a:schemeClr val="tx1">
                    <a:lumMod val="95000"/>
                    <a:lumOff val="5000"/>
                  </a:schemeClr>
                </a:solidFill>
                <a:ea typeface="+mn-ea"/>
                <a:cs typeface="+mn-cs"/>
              </a:rPr>
              <a:t> parts in the cell membrane it is hard for water and other molecules to pass through. </a:t>
            </a:r>
          </a:p>
          <a:p>
            <a:pPr eaLnBrk="1" fontAlgn="auto" hangingPunct="1">
              <a:spcAft>
                <a:spcPts val="0"/>
              </a:spcAft>
              <a:buFont typeface="Wingdings 2" pitchFamily="18" charset="2"/>
              <a:buChar char=""/>
              <a:defRPr/>
            </a:pPr>
            <a:r>
              <a:rPr lang="en-US" dirty="0" smtClean="0">
                <a:solidFill>
                  <a:schemeClr val="tx1">
                    <a:lumMod val="95000"/>
                    <a:lumOff val="5000"/>
                  </a:schemeClr>
                </a:solidFill>
                <a:ea typeface="+mn-ea"/>
                <a:cs typeface="+mn-cs"/>
              </a:rPr>
              <a:t>This is why the membrane is called </a:t>
            </a:r>
            <a:r>
              <a:rPr lang="en-US" u="sng" dirty="0" smtClean="0">
                <a:solidFill>
                  <a:schemeClr val="tx1">
                    <a:lumMod val="95000"/>
                    <a:lumOff val="5000"/>
                  </a:schemeClr>
                </a:solidFill>
                <a:ea typeface="+mn-ea"/>
                <a:cs typeface="+mn-cs"/>
              </a:rPr>
              <a:t>selectively permeable</a:t>
            </a:r>
            <a:r>
              <a:rPr lang="en-US" dirty="0" smtClean="0">
                <a:solidFill>
                  <a:schemeClr val="tx1">
                    <a:lumMod val="95000"/>
                    <a:lumOff val="5000"/>
                  </a:schemeClr>
                </a:solidFill>
                <a:ea typeface="+mn-ea"/>
                <a:cs typeface="+mn-cs"/>
              </a:rPr>
              <a:t>.</a:t>
            </a:r>
          </a:p>
          <a:p>
            <a:pPr lvl="1" eaLnBrk="1" fontAlgn="auto" hangingPunct="1">
              <a:spcAft>
                <a:spcPts val="0"/>
              </a:spcAft>
              <a:buFont typeface="Wingdings 2" pitchFamily="18" charset="2"/>
              <a:buChar char=""/>
              <a:defRPr/>
            </a:pPr>
            <a:r>
              <a:rPr lang="en-US" dirty="0" smtClean="0">
                <a:solidFill>
                  <a:schemeClr val="tx1">
                    <a:lumMod val="95000"/>
                    <a:lumOff val="5000"/>
                  </a:schemeClr>
                </a:solidFill>
                <a:ea typeface="+mn-ea"/>
              </a:rPr>
              <a:t>Selective- to choose</a:t>
            </a:r>
          </a:p>
          <a:p>
            <a:pPr lvl="1" eaLnBrk="1" fontAlgn="auto" hangingPunct="1">
              <a:spcAft>
                <a:spcPts val="0"/>
              </a:spcAft>
              <a:buFont typeface="Wingdings 2" pitchFamily="18" charset="2"/>
              <a:buChar char=""/>
              <a:defRPr/>
            </a:pPr>
            <a:r>
              <a:rPr lang="en-US" dirty="0" smtClean="0">
                <a:solidFill>
                  <a:schemeClr val="tx1">
                    <a:lumMod val="95000"/>
                    <a:lumOff val="5000"/>
                  </a:schemeClr>
                </a:solidFill>
                <a:ea typeface="+mn-ea"/>
              </a:rPr>
              <a:t>Permeable- to pass through</a:t>
            </a:r>
          </a:p>
          <a:p>
            <a:pPr eaLnBrk="1" fontAlgn="auto" hangingPunct="1">
              <a:spcAft>
                <a:spcPts val="0"/>
              </a:spcAft>
              <a:buFont typeface="Wingdings 2" pitchFamily="18" charset="2"/>
              <a:buChar char=""/>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746125"/>
          </a:xfrm>
        </p:spPr>
        <p:txBody>
          <a:bodyPr rtlCol="0">
            <a:normAutofit fontScale="90000"/>
          </a:bodyPr>
          <a:lstStyle/>
          <a:p>
            <a:pPr eaLnBrk="1" fontAlgn="auto" hangingPunct="1">
              <a:spcAft>
                <a:spcPts val="0"/>
              </a:spcAft>
              <a:defRPr/>
            </a:pPr>
            <a:r>
              <a:rPr lang="en-US" dirty="0" smtClean="0">
                <a:ea typeface="+mj-ea"/>
                <a:cs typeface="+mj-cs"/>
              </a:rPr>
              <a:t>What is a protein channel?</a:t>
            </a:r>
            <a:endParaRPr lang="en-US" dirty="0">
              <a:ea typeface="+mj-ea"/>
              <a:cs typeface="+mj-cs"/>
            </a:endParaRPr>
          </a:p>
        </p:txBody>
      </p:sp>
      <p:sp>
        <p:nvSpPr>
          <p:cNvPr id="24580" name="Content Placeholder 15"/>
          <p:cNvSpPr>
            <a:spLocks noGrp="1"/>
          </p:cNvSpPr>
          <p:nvPr>
            <p:ph idx="1"/>
          </p:nvPr>
        </p:nvSpPr>
        <p:spPr>
          <a:xfrm>
            <a:off x="2438400" y="1371600"/>
            <a:ext cx="5105400" cy="1295400"/>
          </a:xfrm>
        </p:spPr>
        <p:txBody>
          <a:bodyPr rtlCol="0">
            <a:normAutofit fontScale="92500" lnSpcReduction="20000"/>
          </a:bodyPr>
          <a:lstStyle/>
          <a:p>
            <a:pPr lvl="4" eaLnBrk="1" fontAlgn="auto" hangingPunct="1">
              <a:spcAft>
                <a:spcPts val="0"/>
              </a:spcAft>
              <a:buFont typeface="Wingdings" charset="0"/>
              <a:buNone/>
              <a:defRPr/>
            </a:pPr>
            <a:r>
              <a:rPr lang="en-US" sz="2400" smtClean="0">
                <a:solidFill>
                  <a:srgbClr val="FF0000"/>
                </a:solidFill>
                <a:latin typeface="Trebuchet MS" charset="0"/>
                <a:ea typeface="+mn-ea"/>
              </a:rPr>
              <a:t>Draw and label this in your                     notes!</a:t>
            </a:r>
          </a:p>
          <a:p>
            <a:pPr lvl="4" eaLnBrk="1" fontAlgn="auto" hangingPunct="1">
              <a:spcAft>
                <a:spcPts val="0"/>
              </a:spcAft>
              <a:buFont typeface="Wingdings" charset="0"/>
              <a:buNone/>
              <a:defRPr/>
            </a:pPr>
            <a:r>
              <a:rPr lang="en-US" sz="2400" smtClean="0">
                <a:latin typeface="Trebuchet MS" charset="0"/>
                <a:ea typeface="+mn-ea"/>
              </a:rPr>
              <a:t>                        </a:t>
            </a:r>
            <a:endParaRPr lang="en-US" smtClean="0">
              <a:latin typeface="Trebuchet MS" charset="0"/>
              <a:ea typeface="+mn-ea"/>
            </a:endParaRPr>
          </a:p>
        </p:txBody>
      </p:sp>
      <p:sp>
        <p:nvSpPr>
          <p:cNvPr id="6" name="TextBox 5"/>
          <p:cNvSpPr txBox="1"/>
          <p:nvPr/>
        </p:nvSpPr>
        <p:spPr>
          <a:xfrm>
            <a:off x="3429000" y="3200400"/>
            <a:ext cx="4648200" cy="2554288"/>
          </a:xfrm>
          <a:prstGeom prst="rect">
            <a:avLst/>
          </a:prstGeom>
          <a:noFill/>
        </p:spPr>
        <p:txBody>
          <a:bodyPr>
            <a:spAutoFit/>
          </a:bodyPr>
          <a:lstStyle/>
          <a:p>
            <a:pPr>
              <a:defRPr/>
            </a:pPr>
            <a:r>
              <a:rPr lang="en-US" sz="3200" u="sng" dirty="0">
                <a:solidFill>
                  <a:schemeClr val="accent1">
                    <a:lumMod val="75000"/>
                  </a:schemeClr>
                </a:solidFill>
                <a:latin typeface="+mn-lt"/>
                <a:ea typeface="+mn-ea"/>
              </a:rPr>
              <a:t>Protein channels </a:t>
            </a:r>
            <a:r>
              <a:rPr lang="en-US" sz="3200" dirty="0">
                <a:solidFill>
                  <a:schemeClr val="accent1">
                    <a:lumMod val="75000"/>
                  </a:schemeClr>
                </a:solidFill>
                <a:latin typeface="+mn-lt"/>
                <a:ea typeface="+mn-ea"/>
              </a:rPr>
              <a:t>are special proteins that allow water and other molecules in and out of the cell.</a:t>
            </a:r>
          </a:p>
        </p:txBody>
      </p:sp>
      <p:pic>
        <p:nvPicPr>
          <p:cNvPr id="27652" name="Picture 6" descr="sb4834a04"/>
          <p:cNvPicPr>
            <a:picLocks noChangeAspect="1" noChangeArrowheads="1"/>
          </p:cNvPicPr>
          <p:nvPr/>
        </p:nvPicPr>
        <p:blipFill>
          <a:blip r:embed="rId2">
            <a:extLst>
              <a:ext uri="{28A0092B-C50C-407E-A947-70E740481C1C}">
                <a14:useLocalDpi xmlns:a14="http://schemas.microsoft.com/office/drawing/2010/main" val="0"/>
              </a:ext>
            </a:extLst>
          </a:blip>
          <a:srcRect l="25504" t="23943" r="50291" b="7059"/>
          <a:stretch>
            <a:fillRect/>
          </a:stretch>
        </p:blipFill>
        <p:spPr bwMode="auto">
          <a:xfrm>
            <a:off x="685800" y="1295400"/>
            <a:ext cx="2590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3810000" y="2362200"/>
            <a:ext cx="3886200" cy="461963"/>
          </a:xfrm>
          <a:prstGeom prst="rect">
            <a:avLst/>
          </a:prstGeom>
          <a:noFill/>
        </p:spPr>
        <p:txBody>
          <a:bodyPr>
            <a:spAutoFit/>
          </a:bodyPr>
          <a:lstStyle/>
          <a:p>
            <a:pPr>
              <a:defRPr/>
            </a:pPr>
            <a:r>
              <a:rPr lang="en-US" sz="2400" dirty="0">
                <a:solidFill>
                  <a:schemeClr val="accent1">
                    <a:lumMod val="75000"/>
                  </a:schemeClr>
                </a:solidFill>
                <a:latin typeface="Arial" charset="0"/>
                <a:ea typeface="+mn-ea"/>
              </a:rPr>
              <a:t>1)Protein Channel</a:t>
            </a:r>
          </a:p>
        </p:txBody>
      </p:sp>
      <p:cxnSp>
        <p:nvCxnSpPr>
          <p:cNvPr id="11" name="Straight Arrow Connector 10"/>
          <p:cNvCxnSpPr>
            <a:cxnSpLocks noChangeShapeType="1"/>
            <a:stCxn id="17" idx="1"/>
          </p:cNvCxnSpPr>
          <p:nvPr/>
        </p:nvCxnSpPr>
        <p:spPr bwMode="auto">
          <a:xfrm rot="10800000" flipV="1">
            <a:off x="2057400" y="2592388"/>
            <a:ext cx="1752600" cy="608012"/>
          </a:xfrm>
          <a:prstGeom prst="straightConnector1">
            <a:avLst/>
          </a:prstGeom>
          <a:noFill/>
          <a:ln w="31800">
            <a:solidFill>
              <a:schemeClr val="tx1"/>
            </a:solidFill>
            <a:round/>
            <a:headEnd/>
            <a:tailEnd type="arrow" w="med" len="med"/>
          </a:ln>
          <a:effectLst>
            <a:outerShdw blurRad="63500" dist="26940" dir="5400000" rotWithShape="0">
              <a:srgbClr val="000000">
                <a:alpha val="82999"/>
              </a:srgbClr>
            </a:outerShdw>
          </a:effectLst>
          <a:extLst>
            <a:ext uri="{909E8E84-426E-40dd-AFC4-6F175D3DCCD1}">
              <a14:hiddenFill xmlns:a14="http://schemas.microsoft.com/office/drawing/2010/main" xmlns="">
                <a:noFill/>
              </a14:hiddenFill>
            </a:ext>
          </a:extLst>
        </p:spPr>
      </p:cxnSp>
      <p:pic>
        <p:nvPicPr>
          <p:cNvPr id="27655" name="Picture 9" descr="http://ts1.mm.bing.net/images/thumbnail.aspx?q=1251590345780&amp;id=122610f2f030ec55c56104c8fc129c2b&amp;url=http%3a%2f%2fwww.monctonblogger.com%2fwp-content%2fuploads%2f2009%2f10%2fbouncers-night-clu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43400"/>
            <a:ext cx="28289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tLang="en-US" smtClean="0"/>
              <a:t>How can the membrane break and rejoin?</a:t>
            </a:r>
          </a:p>
        </p:txBody>
      </p:sp>
      <p:sp>
        <p:nvSpPr>
          <p:cNvPr id="28674" name="Content Placeholder 2"/>
          <p:cNvSpPr>
            <a:spLocks noGrp="1"/>
          </p:cNvSpPr>
          <p:nvPr>
            <p:ph idx="1"/>
          </p:nvPr>
        </p:nvSpPr>
        <p:spPr/>
        <p:txBody>
          <a:bodyPr/>
          <a:lstStyle/>
          <a:p>
            <a:r>
              <a:rPr lang="en-US" altLang="en-US" smtClean="0"/>
              <a:t>The phospholipids are attracted to each other but are fluid (able to move around). </a:t>
            </a:r>
          </a:p>
          <a:p>
            <a:r>
              <a:rPr lang="en-US" altLang="en-US" smtClean="0"/>
              <a:t>This means that if the cell membrane is broken it will repair itself. </a:t>
            </a:r>
          </a:p>
          <a:p>
            <a:r>
              <a:rPr lang="en-US" altLang="en-US" smtClean="0"/>
              <a:t>This can help move larger items in and out of the cell.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ctrTitle"/>
          </p:nvPr>
        </p:nvSpPr>
        <p:spPr>
          <a:xfrm>
            <a:off x="685800" y="120650"/>
            <a:ext cx="7772400" cy="930275"/>
          </a:xfrm>
        </p:spPr>
        <p:txBody>
          <a:bodyPr/>
          <a:lstStyle/>
          <a:p>
            <a:pPr eaLnBrk="1" hangingPunct="1"/>
            <a:r>
              <a:rPr lang="en-US" altLang="en-US" smtClean="0">
                <a:latin typeface="Times" panose="02020603050405020304" pitchFamily="18" charset="0"/>
              </a:rPr>
              <a:t>Types of Cellular Transport</a:t>
            </a:r>
          </a:p>
        </p:txBody>
      </p:sp>
      <p:sp>
        <p:nvSpPr>
          <p:cNvPr id="29698" name="TextBox 4"/>
          <p:cNvSpPr txBox="1">
            <a:spLocks noChangeArrowheads="1"/>
          </p:cNvSpPr>
          <p:nvPr/>
        </p:nvSpPr>
        <p:spPr bwMode="auto">
          <a:xfrm>
            <a:off x="206375" y="1050925"/>
            <a:ext cx="88312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u="sng">
                <a:latin typeface="Times" panose="02020603050405020304" pitchFamily="18" charset="0"/>
              </a:rPr>
              <a:t>Exocytosis vs. Endocytosis</a:t>
            </a:r>
            <a:endParaRPr lang="en-US" altLang="en-US" sz="2000" b="1">
              <a:latin typeface="Times" panose="02020603050405020304" pitchFamily="18" charset="0"/>
            </a:endParaRPr>
          </a:p>
          <a:p>
            <a:pPr eaLnBrk="1" hangingPunct="1"/>
            <a:r>
              <a:rPr lang="en-US" altLang="en-US" sz="2800" b="1">
                <a:latin typeface="Times" panose="02020603050405020304" pitchFamily="18" charset="0"/>
              </a:rPr>
              <a:t>Exocytosis: </a:t>
            </a:r>
            <a:r>
              <a:rPr lang="en-US" altLang="en-US" b="1">
                <a:latin typeface="Times" panose="02020603050405020304" pitchFamily="18" charset="0"/>
              </a:rPr>
              <a:t>the </a:t>
            </a:r>
            <a:r>
              <a:rPr lang="en-US" altLang="en-US" b="1" i="1">
                <a:latin typeface="Times" panose="02020603050405020304" pitchFamily="18" charset="0"/>
              </a:rPr>
              <a:t>export</a:t>
            </a:r>
            <a:r>
              <a:rPr lang="en-US" altLang="en-US" b="1">
                <a:latin typeface="Times" panose="02020603050405020304" pitchFamily="18" charset="0"/>
              </a:rPr>
              <a:t> of macromolecules from the cell, also 			involved in secretion of substances from the cell</a:t>
            </a:r>
            <a:endParaRPr lang="en-US" altLang="en-US" sz="2800" b="1">
              <a:latin typeface="Times" panose="02020603050405020304" pitchFamily="18" charset="0"/>
            </a:endParaRPr>
          </a:p>
          <a:p>
            <a:pPr eaLnBrk="1" hangingPunct="1"/>
            <a:r>
              <a:rPr lang="en-US" altLang="en-US" b="1">
                <a:latin typeface="Times" panose="02020603050405020304" pitchFamily="18" charset="0"/>
              </a:rPr>
              <a:t>	</a:t>
            </a:r>
          </a:p>
          <a:p>
            <a:pPr eaLnBrk="1" hangingPunct="1"/>
            <a:r>
              <a:rPr lang="en-US" altLang="en-US" b="1">
                <a:latin typeface="Times" panose="02020603050405020304" pitchFamily="18" charset="0"/>
              </a:rPr>
              <a:t>	</a:t>
            </a:r>
          </a:p>
        </p:txBody>
      </p:sp>
      <p:cxnSp>
        <p:nvCxnSpPr>
          <p:cNvPr id="6" name="Straight Connector 5"/>
          <p:cNvCxnSpPr/>
          <p:nvPr/>
        </p:nvCxnSpPr>
        <p:spPr>
          <a:xfrm>
            <a:off x="342900" y="1893888"/>
            <a:ext cx="503238" cy="0"/>
          </a:xfrm>
          <a:prstGeom prst="line">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03288" y="1906588"/>
            <a:ext cx="668337" cy="0"/>
          </a:xfrm>
          <a:prstGeom prst="line">
            <a:avLst/>
          </a:prstGeom>
          <a:ln w="3175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9701" name="TextBox 11"/>
          <p:cNvSpPr txBox="1">
            <a:spLocks noChangeArrowheads="1"/>
          </p:cNvSpPr>
          <p:nvPr/>
        </p:nvSpPr>
        <p:spPr bwMode="auto">
          <a:xfrm>
            <a:off x="247650" y="1914525"/>
            <a:ext cx="860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solidFill>
                  <a:srgbClr val="008000"/>
                </a:solidFill>
              </a:rPr>
              <a:t>exit</a:t>
            </a:r>
          </a:p>
        </p:txBody>
      </p:sp>
      <p:sp>
        <p:nvSpPr>
          <p:cNvPr id="29702" name="TextBox 12"/>
          <p:cNvSpPr txBox="1">
            <a:spLocks noChangeArrowheads="1"/>
          </p:cNvSpPr>
          <p:nvPr/>
        </p:nvSpPr>
        <p:spPr bwMode="auto">
          <a:xfrm>
            <a:off x="923925" y="1925638"/>
            <a:ext cx="862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solidFill>
                  <a:srgbClr val="0000FF"/>
                </a:solidFill>
              </a:rPr>
              <a:t>cell</a:t>
            </a:r>
          </a:p>
        </p:txBody>
      </p:sp>
      <p:pic>
        <p:nvPicPr>
          <p:cNvPr id="22" name="Picture 3" descr="exocyt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38388"/>
            <a:ext cx="8763000" cy="451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ctrTitle"/>
          </p:nvPr>
        </p:nvSpPr>
        <p:spPr>
          <a:xfrm>
            <a:off x="685800" y="120650"/>
            <a:ext cx="7772400" cy="930275"/>
          </a:xfrm>
        </p:spPr>
        <p:txBody>
          <a:bodyPr/>
          <a:lstStyle/>
          <a:p>
            <a:pPr eaLnBrk="1" hangingPunct="1"/>
            <a:r>
              <a:rPr lang="en-US" altLang="en-US" smtClean="0">
                <a:latin typeface="Times" panose="02020603050405020304" pitchFamily="18" charset="0"/>
              </a:rPr>
              <a:t>Types of Cellular Transport</a:t>
            </a:r>
          </a:p>
        </p:txBody>
      </p:sp>
      <p:sp>
        <p:nvSpPr>
          <p:cNvPr id="31746" name="TextBox 4"/>
          <p:cNvSpPr txBox="1">
            <a:spLocks noChangeArrowheads="1"/>
          </p:cNvSpPr>
          <p:nvPr/>
        </p:nvSpPr>
        <p:spPr bwMode="auto">
          <a:xfrm>
            <a:off x="206375" y="1050925"/>
            <a:ext cx="8831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u="sng">
                <a:latin typeface="Times" panose="02020603050405020304" pitchFamily="18" charset="0"/>
              </a:rPr>
              <a:t>Exocytosis vs. Endocytosis</a:t>
            </a:r>
            <a:endParaRPr lang="en-US" altLang="en-US" sz="2000" b="1">
              <a:latin typeface="Times" panose="02020603050405020304" pitchFamily="18" charset="0"/>
            </a:endParaRPr>
          </a:p>
          <a:p>
            <a:pPr eaLnBrk="1" hangingPunct="1"/>
            <a:r>
              <a:rPr lang="en-US" altLang="en-US" b="1">
                <a:latin typeface="Times" panose="02020603050405020304" pitchFamily="18" charset="0"/>
              </a:rPr>
              <a:t>	</a:t>
            </a:r>
          </a:p>
          <a:p>
            <a:pPr eaLnBrk="1" hangingPunct="1"/>
            <a:r>
              <a:rPr lang="en-US" altLang="en-US" b="1">
                <a:latin typeface="Times" panose="02020603050405020304" pitchFamily="18" charset="0"/>
              </a:rPr>
              <a:t>	</a:t>
            </a:r>
          </a:p>
        </p:txBody>
      </p:sp>
      <p:sp>
        <p:nvSpPr>
          <p:cNvPr id="31747" name="TextBox 13"/>
          <p:cNvSpPr txBox="1">
            <a:spLocks noChangeArrowheads="1"/>
          </p:cNvSpPr>
          <p:nvPr/>
        </p:nvSpPr>
        <p:spPr bwMode="auto">
          <a:xfrm>
            <a:off x="206375" y="1427163"/>
            <a:ext cx="8037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b="1">
                <a:latin typeface="Times" panose="02020603050405020304" pitchFamily="18" charset="0"/>
              </a:rPr>
              <a:t>Endocytosis: </a:t>
            </a:r>
            <a:r>
              <a:rPr lang="en-US" altLang="en-US" b="1">
                <a:latin typeface="Times" panose="02020603050405020304" pitchFamily="18" charset="0"/>
              </a:rPr>
              <a:t>the </a:t>
            </a:r>
            <a:r>
              <a:rPr lang="en-US" altLang="en-US" b="1" i="1">
                <a:latin typeface="Times" panose="02020603050405020304" pitchFamily="18" charset="0"/>
              </a:rPr>
              <a:t>import</a:t>
            </a:r>
            <a:r>
              <a:rPr lang="en-US" altLang="en-US" b="1">
                <a:latin typeface="Times" panose="02020603050405020304" pitchFamily="18" charset="0"/>
              </a:rPr>
              <a:t> of macromolecules into the cell</a:t>
            </a:r>
            <a:endParaRPr lang="en-US" altLang="en-US" sz="2800" b="1">
              <a:latin typeface="Times" panose="02020603050405020304" pitchFamily="18" charset="0"/>
            </a:endParaRPr>
          </a:p>
        </p:txBody>
      </p:sp>
      <p:cxnSp>
        <p:nvCxnSpPr>
          <p:cNvPr id="15" name="Straight Connector 14"/>
          <p:cNvCxnSpPr/>
          <p:nvPr/>
        </p:nvCxnSpPr>
        <p:spPr>
          <a:xfrm>
            <a:off x="287338" y="1941513"/>
            <a:ext cx="725487" cy="9525"/>
          </a:xfrm>
          <a:prstGeom prst="line">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096963" y="1941513"/>
            <a:ext cx="668337" cy="0"/>
          </a:xfrm>
          <a:prstGeom prst="line">
            <a:avLst/>
          </a:prstGeom>
          <a:ln w="3175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31750" name="TextBox 16"/>
          <p:cNvSpPr txBox="1">
            <a:spLocks noChangeArrowheads="1"/>
          </p:cNvSpPr>
          <p:nvPr/>
        </p:nvSpPr>
        <p:spPr bwMode="auto">
          <a:xfrm>
            <a:off x="152400" y="1951038"/>
            <a:ext cx="100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solidFill>
                  <a:srgbClr val="008000"/>
                </a:solidFill>
              </a:rPr>
              <a:t>enter</a:t>
            </a:r>
          </a:p>
        </p:txBody>
      </p:sp>
      <p:sp>
        <p:nvSpPr>
          <p:cNvPr id="31751" name="TextBox 17"/>
          <p:cNvSpPr txBox="1">
            <a:spLocks noChangeArrowheads="1"/>
          </p:cNvSpPr>
          <p:nvPr/>
        </p:nvSpPr>
        <p:spPr bwMode="auto">
          <a:xfrm>
            <a:off x="1071563" y="1941513"/>
            <a:ext cx="860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solidFill>
                  <a:srgbClr val="0000FF"/>
                </a:solidFill>
              </a:rPr>
              <a:t>cell</a:t>
            </a:r>
          </a:p>
        </p:txBody>
      </p:sp>
      <p:pic>
        <p:nvPicPr>
          <p:cNvPr id="20" name="Picture 3" descr="endocyct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209800"/>
            <a:ext cx="6804025" cy="442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685800" y="120650"/>
            <a:ext cx="7772400" cy="930275"/>
          </a:xfrm>
        </p:spPr>
        <p:txBody>
          <a:bodyPr/>
          <a:lstStyle/>
          <a:p>
            <a:r>
              <a:rPr lang="en-US" altLang="en-US" smtClean="0">
                <a:latin typeface="Times" panose="02020603050405020304" pitchFamily="18" charset="0"/>
              </a:rPr>
              <a:t>Types of Cellular Transport</a:t>
            </a:r>
          </a:p>
        </p:txBody>
      </p:sp>
      <p:sp>
        <p:nvSpPr>
          <p:cNvPr id="33794" name="TextBox 5"/>
          <p:cNvSpPr txBox="1">
            <a:spLocks noChangeArrowheads="1"/>
          </p:cNvSpPr>
          <p:nvPr/>
        </p:nvSpPr>
        <p:spPr bwMode="auto">
          <a:xfrm>
            <a:off x="206375" y="1050925"/>
            <a:ext cx="8831263"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u="sng">
                <a:latin typeface="Times" panose="02020603050405020304" pitchFamily="18" charset="0"/>
              </a:rPr>
              <a:t>Transport Vesicles</a:t>
            </a:r>
          </a:p>
          <a:p>
            <a:pPr eaLnBrk="1" hangingPunct="1"/>
            <a:r>
              <a:rPr lang="en-US" altLang="en-US" sz="2000" b="1">
                <a:latin typeface="Times" panose="02020603050405020304" pitchFamily="18" charset="0"/>
              </a:rPr>
              <a:t>Vesicles bud off the rER, move through the cytoplasm and join the Golgi apparatus, then bud off the other side the the Golgi.  From here two things can happen: 1) vesicles move to plasma membrane and contents are secreted, or </a:t>
            </a:r>
          </a:p>
          <a:p>
            <a:pPr eaLnBrk="1" hangingPunct="1"/>
            <a:r>
              <a:rPr lang="en-US" altLang="en-US" sz="2000" b="1">
                <a:latin typeface="Times" panose="02020603050405020304" pitchFamily="18" charset="0"/>
              </a:rPr>
              <a:t>		 2) vesicle may remain in cytoplasm as a lysosome</a:t>
            </a:r>
          </a:p>
          <a:p>
            <a:pPr eaLnBrk="1" hangingPunct="1"/>
            <a:r>
              <a:rPr lang="en-US" altLang="en-US" b="1">
                <a:latin typeface="Times" panose="02020603050405020304" pitchFamily="18" charset="0"/>
              </a:rPr>
              <a:t>	</a:t>
            </a:r>
          </a:p>
          <a:p>
            <a:pPr eaLnBrk="1" hangingPunct="1"/>
            <a:r>
              <a:rPr lang="en-US" altLang="en-US" b="1">
                <a:latin typeface="Times" panose="02020603050405020304" pitchFamily="18" charset="0"/>
              </a:rPr>
              <a:t>	</a:t>
            </a:r>
          </a:p>
        </p:txBody>
      </p:sp>
      <p:pic>
        <p:nvPicPr>
          <p:cNvPr id="33795" name="Cell Membrane, Exocitosis &amp; Endocitosis.mp4">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2781300"/>
            <a:ext cx="4999037"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6"/>
          <p:cNvSpPr>
            <a:spLocks noChangeArrowheads="1"/>
          </p:cNvSpPr>
          <p:nvPr/>
        </p:nvSpPr>
        <p:spPr bwMode="auto">
          <a:xfrm>
            <a:off x="2192338" y="6457950"/>
            <a:ext cx="4822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http://www.youtube.com/watch?v=K7yku3sa4Y8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669925"/>
          </a:xfrm>
        </p:spPr>
        <p:txBody>
          <a:bodyPr rtlCol="0">
            <a:normAutofit fontScale="90000"/>
          </a:bodyPr>
          <a:lstStyle/>
          <a:p>
            <a:pPr eaLnBrk="1" fontAlgn="auto" hangingPunct="1">
              <a:spcAft>
                <a:spcPts val="0"/>
              </a:spcAft>
              <a:defRPr/>
            </a:pPr>
            <a:r>
              <a:rPr lang="en-US" dirty="0" smtClean="0">
                <a:ea typeface="+mj-ea"/>
                <a:cs typeface="+mj-cs"/>
              </a:rPr>
              <a:t>Practice Problems</a:t>
            </a:r>
            <a:endParaRPr lang="en-US" dirty="0">
              <a:ea typeface="+mj-ea"/>
              <a:cs typeface="+mj-cs"/>
            </a:endParaRPr>
          </a:p>
        </p:txBody>
      </p:sp>
      <p:sp>
        <p:nvSpPr>
          <p:cNvPr id="21507" name="Content Placeholder 2"/>
          <p:cNvSpPr>
            <a:spLocks noGrp="1"/>
          </p:cNvSpPr>
          <p:nvPr>
            <p:ph idx="1"/>
          </p:nvPr>
        </p:nvSpPr>
        <p:spPr>
          <a:xfrm>
            <a:off x="457200" y="990600"/>
            <a:ext cx="7239000" cy="5465763"/>
          </a:xfrm>
        </p:spPr>
        <p:txBody>
          <a:bodyPr rtlCol="0">
            <a:normAutofit/>
          </a:bodyPr>
          <a:lstStyle/>
          <a:p>
            <a:pPr marL="514350" indent="-514350" eaLnBrk="1" fontAlgn="auto" hangingPunct="1">
              <a:spcAft>
                <a:spcPts val="0"/>
              </a:spcAft>
              <a:buFont typeface="Wingdings 2" pitchFamily="18" charset="2"/>
              <a:buNone/>
              <a:defRPr/>
            </a:pPr>
            <a:r>
              <a:rPr lang="en-US" sz="2400" dirty="0" smtClean="0">
                <a:ea typeface="+mn-ea"/>
                <a:cs typeface="+mn-cs"/>
              </a:rPr>
              <a:t>1. Which of the following does not play a part in the transportation of materials into and out of a cell?</a:t>
            </a:r>
          </a:p>
          <a:p>
            <a:pPr marL="914400" lvl="1" indent="-457200" eaLnBrk="1" fontAlgn="auto" hangingPunct="1">
              <a:spcAft>
                <a:spcPts val="0"/>
              </a:spcAft>
              <a:buFont typeface="+mj-lt"/>
              <a:buAutoNum type="alphaUcPeriod"/>
              <a:defRPr/>
            </a:pPr>
            <a:r>
              <a:rPr lang="en-US" sz="2000" dirty="0" smtClean="0">
                <a:solidFill>
                  <a:schemeClr val="tx1">
                    <a:lumMod val="95000"/>
                    <a:lumOff val="5000"/>
                  </a:schemeClr>
                </a:solidFill>
                <a:ea typeface="+mn-ea"/>
              </a:rPr>
              <a:t>Imbedded Membrane proteins</a:t>
            </a:r>
          </a:p>
          <a:p>
            <a:pPr marL="914400" lvl="1" indent="-457200" eaLnBrk="1" fontAlgn="auto" hangingPunct="1">
              <a:spcAft>
                <a:spcPts val="0"/>
              </a:spcAft>
              <a:buFont typeface="+mj-lt"/>
              <a:buAutoNum type="alphaUcPeriod"/>
              <a:defRPr/>
            </a:pPr>
            <a:r>
              <a:rPr lang="en-US" sz="2000" dirty="0" smtClean="0">
                <a:solidFill>
                  <a:schemeClr val="tx1">
                    <a:lumMod val="95000"/>
                    <a:lumOff val="5000"/>
                  </a:schemeClr>
                </a:solidFill>
                <a:ea typeface="+mn-ea"/>
              </a:rPr>
              <a:t>Hydrophobic and hydrophilic regions on the </a:t>
            </a:r>
            <a:r>
              <a:rPr lang="en-US" sz="2000" dirty="0" err="1" smtClean="0">
                <a:solidFill>
                  <a:schemeClr val="tx1">
                    <a:lumMod val="95000"/>
                    <a:lumOff val="5000"/>
                  </a:schemeClr>
                </a:solidFill>
                <a:ea typeface="+mn-ea"/>
              </a:rPr>
              <a:t>phospholipid</a:t>
            </a:r>
            <a:endParaRPr lang="en-US" sz="2000" dirty="0" smtClean="0">
              <a:solidFill>
                <a:schemeClr val="tx1">
                  <a:lumMod val="95000"/>
                  <a:lumOff val="5000"/>
                </a:schemeClr>
              </a:solidFill>
              <a:ea typeface="+mn-ea"/>
            </a:endParaRPr>
          </a:p>
          <a:p>
            <a:pPr marL="914400" lvl="1" indent="-457200" eaLnBrk="1" fontAlgn="auto" hangingPunct="1">
              <a:spcAft>
                <a:spcPts val="0"/>
              </a:spcAft>
              <a:buFont typeface="+mj-lt"/>
              <a:buAutoNum type="alphaUcPeriod"/>
              <a:defRPr/>
            </a:pPr>
            <a:r>
              <a:rPr lang="en-US" sz="2000" dirty="0" smtClean="0">
                <a:solidFill>
                  <a:schemeClr val="tx1">
                    <a:lumMod val="95000"/>
                    <a:lumOff val="5000"/>
                  </a:schemeClr>
                </a:solidFill>
                <a:ea typeface="+mn-ea"/>
              </a:rPr>
              <a:t>The </a:t>
            </a:r>
            <a:r>
              <a:rPr lang="en-US" sz="2000" dirty="0" err="1" smtClean="0">
                <a:solidFill>
                  <a:schemeClr val="tx1">
                    <a:lumMod val="95000"/>
                    <a:lumOff val="5000"/>
                  </a:schemeClr>
                </a:solidFill>
                <a:ea typeface="+mn-ea"/>
              </a:rPr>
              <a:t>phoshoplipid</a:t>
            </a:r>
            <a:r>
              <a:rPr lang="en-US" sz="2000" dirty="0" smtClean="0">
                <a:solidFill>
                  <a:schemeClr val="tx1">
                    <a:lumMod val="95000"/>
                    <a:lumOff val="5000"/>
                  </a:schemeClr>
                </a:solidFill>
                <a:ea typeface="+mn-ea"/>
              </a:rPr>
              <a:t> bi-layer</a:t>
            </a:r>
          </a:p>
          <a:p>
            <a:pPr marL="914400" lvl="1" indent="-457200" eaLnBrk="1" fontAlgn="auto" hangingPunct="1">
              <a:spcAft>
                <a:spcPts val="0"/>
              </a:spcAft>
              <a:buFont typeface="+mj-lt"/>
              <a:buAutoNum type="alphaUcPeriod"/>
              <a:defRPr/>
            </a:pPr>
            <a:r>
              <a:rPr lang="en-US" sz="2000" dirty="0" smtClean="0">
                <a:solidFill>
                  <a:schemeClr val="tx1">
                    <a:lumMod val="95000"/>
                    <a:lumOff val="5000"/>
                  </a:schemeClr>
                </a:solidFill>
                <a:ea typeface="+mn-ea"/>
              </a:rPr>
              <a:t>Cytoplasm within the cell</a:t>
            </a:r>
          </a:p>
          <a:p>
            <a:pPr marL="514350" indent="-514350" eaLnBrk="1" fontAlgn="auto" hangingPunct="1">
              <a:spcAft>
                <a:spcPts val="0"/>
              </a:spcAft>
              <a:buFont typeface="Wingdings 2" pitchFamily="18" charset="2"/>
              <a:buNone/>
              <a:defRPr/>
            </a:pPr>
            <a:r>
              <a:rPr lang="en-US" sz="2400" dirty="0" smtClean="0">
                <a:ea typeface="+mn-ea"/>
                <a:cs typeface="+mn-cs"/>
              </a:rPr>
              <a:t>2. Which of the following substances is responsible for transporting materials into and out of the cytoplasm?</a:t>
            </a:r>
          </a:p>
          <a:p>
            <a:pPr marL="914400" lvl="1" indent="-457200" eaLnBrk="1" fontAlgn="auto" hangingPunct="1">
              <a:spcAft>
                <a:spcPts val="0"/>
              </a:spcAft>
              <a:buFont typeface="+mj-lt"/>
              <a:buAutoNum type="alphaUcPeriod"/>
              <a:defRPr/>
            </a:pPr>
            <a:r>
              <a:rPr lang="en-US" sz="2000" dirty="0" smtClean="0">
                <a:solidFill>
                  <a:schemeClr val="tx1">
                    <a:lumMod val="95000"/>
                    <a:lumOff val="5000"/>
                  </a:schemeClr>
                </a:solidFill>
                <a:ea typeface="+mn-ea"/>
              </a:rPr>
              <a:t>Carbohydrates</a:t>
            </a:r>
          </a:p>
          <a:p>
            <a:pPr marL="914400" lvl="1" indent="-457200" eaLnBrk="1" fontAlgn="auto" hangingPunct="1">
              <a:spcAft>
                <a:spcPts val="0"/>
              </a:spcAft>
              <a:buFont typeface="+mj-lt"/>
              <a:buAutoNum type="alphaUcPeriod"/>
              <a:defRPr/>
            </a:pPr>
            <a:r>
              <a:rPr lang="en-US" sz="2000" dirty="0" smtClean="0">
                <a:solidFill>
                  <a:schemeClr val="tx1">
                    <a:lumMod val="95000"/>
                    <a:lumOff val="5000"/>
                  </a:schemeClr>
                </a:solidFill>
                <a:ea typeface="+mn-ea"/>
              </a:rPr>
              <a:t>Cholesterol</a:t>
            </a:r>
          </a:p>
          <a:p>
            <a:pPr marL="914400" lvl="1" indent="-457200" eaLnBrk="1" fontAlgn="auto" hangingPunct="1">
              <a:spcAft>
                <a:spcPts val="0"/>
              </a:spcAft>
              <a:buFont typeface="+mj-lt"/>
              <a:buAutoNum type="alphaUcPeriod"/>
              <a:defRPr/>
            </a:pPr>
            <a:r>
              <a:rPr lang="en-US" sz="2000" dirty="0" smtClean="0">
                <a:solidFill>
                  <a:schemeClr val="tx1">
                    <a:lumMod val="95000"/>
                    <a:lumOff val="5000"/>
                  </a:schemeClr>
                </a:solidFill>
                <a:ea typeface="+mn-ea"/>
              </a:rPr>
              <a:t>Lipids</a:t>
            </a:r>
          </a:p>
          <a:p>
            <a:pPr marL="914400" lvl="1" indent="-457200" eaLnBrk="1" fontAlgn="auto" hangingPunct="1">
              <a:spcAft>
                <a:spcPts val="0"/>
              </a:spcAft>
              <a:buFont typeface="+mj-lt"/>
              <a:buAutoNum type="alphaUcPeriod"/>
              <a:defRPr/>
            </a:pPr>
            <a:r>
              <a:rPr lang="en-US" sz="2000" dirty="0" smtClean="0">
                <a:solidFill>
                  <a:schemeClr val="tx1">
                    <a:lumMod val="95000"/>
                    <a:lumOff val="5000"/>
                  </a:schemeClr>
                </a:solidFill>
                <a:ea typeface="+mn-ea"/>
              </a:rPr>
              <a:t>Proteins</a:t>
            </a:r>
          </a:p>
          <a:p>
            <a:pPr marL="514350" indent="-514350" eaLnBrk="1" fontAlgn="auto" hangingPunct="1">
              <a:spcAft>
                <a:spcPts val="0"/>
              </a:spcAft>
              <a:buFont typeface="Trebuchet MS" pitchFamily="34" charset="0"/>
              <a:buAutoNum type="arabicPeriod"/>
              <a:defRPr/>
            </a:pPr>
            <a:endParaRPr lang="en-US" sz="2000" dirty="0" smtClean="0">
              <a:ea typeface="+mn-ea"/>
              <a:cs typeface="+mn-cs"/>
            </a:endParaRPr>
          </a:p>
        </p:txBody>
      </p:sp>
      <p:sp>
        <p:nvSpPr>
          <p:cNvPr id="35843" name="TextBox 4"/>
          <p:cNvSpPr txBox="1">
            <a:spLocks noChangeArrowheads="1"/>
          </p:cNvSpPr>
          <p:nvPr/>
        </p:nvSpPr>
        <p:spPr bwMode="auto">
          <a:xfrm>
            <a:off x="3581400" y="4343400"/>
            <a:ext cx="480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solidFill>
                  <a:srgbClr val="002060"/>
                </a:solidFill>
                <a:latin typeface="Arial Black" panose="020B0A04020102020204" pitchFamily="34" charset="0"/>
              </a:rPr>
              <a:t>Write down </a:t>
            </a:r>
            <a:r>
              <a:rPr lang="en-US" altLang="en-US" b="1" u="sng">
                <a:solidFill>
                  <a:srgbClr val="002060"/>
                </a:solidFill>
                <a:latin typeface="Arial Black" panose="020B0A04020102020204" pitchFamily="34" charset="0"/>
              </a:rPr>
              <a:t>one of the</a:t>
            </a:r>
            <a:r>
              <a:rPr lang="en-US" altLang="en-US" b="1">
                <a:solidFill>
                  <a:srgbClr val="002060"/>
                </a:solidFill>
                <a:latin typeface="Arial Black" panose="020B0A04020102020204" pitchFamily="34" charset="0"/>
              </a:rPr>
              <a:t> questions in your notebook. For each answer choice tell if it is correct or incorrect and explain why.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noChangeArrowheads="1"/>
          </p:cNvSpPr>
          <p:nvPr>
            <p:ph type="title"/>
          </p:nvPr>
        </p:nvSpPr>
        <p:spPr>
          <a:xfrm>
            <a:off x="304800" y="2971800"/>
            <a:ext cx="8001000" cy="3276600"/>
          </a:xfrm>
        </p:spPr>
        <p:txBody>
          <a:bodyPr>
            <a:normAutofit/>
          </a:bodyPr>
          <a:lstStyle/>
          <a:p>
            <a:pPr eaLnBrk="1" hangingPunct="1"/>
            <a:r>
              <a:rPr lang="en-US" altLang="en-US" sz="2000" smtClean="0"/>
              <a:t>1. What part of the phospholipid that makes up the membrane is represented by part A? </a:t>
            </a:r>
            <a:br>
              <a:rPr lang="en-US" altLang="en-US" sz="2000" smtClean="0"/>
            </a:br>
            <a:r>
              <a:rPr lang="en-US" altLang="en-US" sz="2000" smtClean="0"/>
              <a:t/>
            </a:r>
            <a:br>
              <a:rPr lang="en-US" altLang="en-US" sz="2000" smtClean="0"/>
            </a:br>
            <a:r>
              <a:rPr lang="en-US" altLang="en-US" sz="2000" smtClean="0"/>
              <a:t>2. Is “A” hydrophobic or hydrophyllic?</a:t>
            </a:r>
            <a:br>
              <a:rPr lang="en-US" altLang="en-US" sz="2000" smtClean="0"/>
            </a:br>
            <a:r>
              <a:rPr lang="en-US" altLang="en-US" sz="2000" smtClean="0"/>
              <a:t/>
            </a:r>
            <a:br>
              <a:rPr lang="en-US" altLang="en-US" sz="2000" smtClean="0"/>
            </a:br>
            <a:r>
              <a:rPr lang="en-US" altLang="en-US" sz="2000" smtClean="0"/>
              <a:t>3. In the phospholipid molecules shown below, identify what part B is. </a:t>
            </a:r>
            <a:br>
              <a:rPr lang="en-US" altLang="en-US" sz="2000" smtClean="0"/>
            </a:br>
            <a:r>
              <a:rPr lang="en-US" altLang="en-US" sz="2000" smtClean="0"/>
              <a:t/>
            </a:r>
            <a:br>
              <a:rPr lang="en-US" altLang="en-US" sz="2000" smtClean="0"/>
            </a:br>
            <a:r>
              <a:rPr lang="en-US" altLang="en-US" sz="2000" smtClean="0"/>
              <a:t>4. Determine whether part B is hydrophyllic or hydrophobic.</a:t>
            </a:r>
            <a:r>
              <a:rPr lang="en-US" altLang="en-US" sz="1800" smtClean="0"/>
              <a:t/>
            </a:r>
            <a:br>
              <a:rPr lang="en-US" altLang="en-US" sz="1800" smtClean="0"/>
            </a:br>
            <a:endParaRPr lang="en-US" altLang="en-US" sz="1800" smtClean="0"/>
          </a:p>
        </p:txBody>
      </p:sp>
      <p:pic>
        <p:nvPicPr>
          <p:cNvPr id="36866" name="Picture 4" descr="lipid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7536"/>
          <a:stretch>
            <a:fillRect/>
          </a:stretch>
        </p:blipFill>
        <p:spPr>
          <a:xfrm>
            <a:off x="2133600" y="685800"/>
            <a:ext cx="3810000" cy="2333625"/>
          </a:xfrm>
        </p:spPr>
      </p:pic>
      <p:sp>
        <p:nvSpPr>
          <p:cNvPr id="4" name="Title 1"/>
          <p:cNvSpPr txBox="1">
            <a:spLocks/>
          </p:cNvSpPr>
          <p:nvPr/>
        </p:nvSpPr>
        <p:spPr>
          <a:xfrm>
            <a:off x="228600" y="152400"/>
            <a:ext cx="7239000" cy="746125"/>
          </a:xfrm>
          <a:prstGeom prst="rect">
            <a:avLst/>
          </a:prstGeom>
        </p:spPr>
        <p:txBody>
          <a:bodyPr lIns="45720" tIns="0" rIns="45720" bIns="0" anchor="b">
            <a:normAutofit/>
          </a:bodyPr>
          <a:lstStyle/>
          <a:p>
            <a:pPr eaLnBrk="0" hangingPunct="0">
              <a:defRPr/>
            </a:pPr>
            <a:r>
              <a:rPr lang="en-US" sz="3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Review</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pic>
        <p:nvPicPr>
          <p:cNvPr id="51202" name="Picture 2" descr="Image result for cell membrane stru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389929"/>
            <a:ext cx="8077200" cy="5355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86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7327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lstStyle/>
          <a:p>
            <a:r>
              <a:rPr lang="en-US" dirty="0" smtClean="0"/>
              <a:t>Complete silently and independently </a:t>
            </a:r>
          </a:p>
          <a:p>
            <a:endParaRPr lang="en-US" dirty="0"/>
          </a:p>
          <a:p>
            <a:endParaRPr lang="en-US" dirty="0" smtClean="0"/>
          </a:p>
          <a:p>
            <a:r>
              <a:rPr lang="en-US" dirty="0" smtClean="0"/>
              <a:t>Home learning: finish the worksheet we started in class</a:t>
            </a:r>
            <a:endParaRPr lang="en-US" dirty="0"/>
          </a:p>
        </p:txBody>
      </p:sp>
    </p:spTree>
    <p:extLst>
      <p:ext uri="{BB962C8B-B14F-4D97-AF65-F5344CB8AC3E}">
        <p14:creationId xmlns:p14="http://schemas.microsoft.com/office/powerpoint/2010/main" val="935217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40240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ringer-complete on page in notebook</a:t>
            </a:r>
            <a:endParaRPr lang="en-US" dirty="0"/>
          </a:p>
        </p:txBody>
      </p:sp>
      <p:sp>
        <p:nvSpPr>
          <p:cNvPr id="3" name="Content Placeholder 2"/>
          <p:cNvSpPr>
            <a:spLocks noGrp="1"/>
          </p:cNvSpPr>
          <p:nvPr>
            <p:ph idx="1"/>
          </p:nvPr>
        </p:nvSpPr>
        <p:spPr/>
        <p:txBody>
          <a:bodyPr/>
          <a:lstStyle/>
          <a:p>
            <a:pPr marL="0" indent="0">
              <a:buNone/>
            </a:pPr>
            <a:r>
              <a:rPr lang="en-US" dirty="0"/>
              <a:t>Which of the following would most likely cause a mutation?</a:t>
            </a:r>
          </a:p>
          <a:p>
            <a:pPr marL="0" indent="0">
              <a:buNone/>
            </a:pPr>
            <a:r>
              <a:rPr lang="en-US" b="1" dirty="0"/>
              <a:t>A. the placement of ribosomes on the endoplasmic reticulum</a:t>
            </a:r>
            <a:endParaRPr lang="en-US" dirty="0"/>
          </a:p>
          <a:p>
            <a:pPr marL="0" indent="0">
              <a:buNone/>
            </a:pPr>
            <a:r>
              <a:rPr lang="en-US" b="1" dirty="0"/>
              <a:t>B. the insertion of a nucleotide into DNA</a:t>
            </a:r>
            <a:endParaRPr lang="en-US" dirty="0"/>
          </a:p>
          <a:p>
            <a:pPr marL="0" indent="0">
              <a:buNone/>
            </a:pPr>
            <a:r>
              <a:rPr lang="en-US" b="1" dirty="0"/>
              <a:t>C. the movement of transfer RNA out of the nucleus</a:t>
            </a:r>
            <a:endParaRPr lang="en-US" dirty="0"/>
          </a:p>
          <a:p>
            <a:pPr marL="0" indent="0">
              <a:buNone/>
            </a:pPr>
            <a:r>
              <a:rPr lang="en-US" b="1" dirty="0"/>
              <a:t>D. the release of messenger RNA from DNA</a:t>
            </a:r>
            <a:endParaRPr lang="en-US" dirty="0"/>
          </a:p>
          <a:p>
            <a:pPr marL="0" indent="0">
              <a:buNone/>
            </a:pPr>
            <a:endParaRPr lang="en-US" dirty="0"/>
          </a:p>
        </p:txBody>
      </p:sp>
    </p:spTree>
    <p:extLst>
      <p:ext uri="{BB962C8B-B14F-4D97-AF65-F5344CB8AC3E}">
        <p14:creationId xmlns:p14="http://schemas.microsoft.com/office/powerpoint/2010/main" val="1008716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2226" name="Picture 2" descr="Image result for air freshen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3400" y="2057400"/>
            <a:ext cx="4525963" cy="4525963"/>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Image result for eg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36" y="274638"/>
            <a:ext cx="3960164" cy="433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626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0"/>
            <a:ext cx="7239000" cy="1143000"/>
          </a:xfrm>
        </p:spPr>
        <p:txBody>
          <a:bodyPr/>
          <a:lstStyle/>
          <a:p>
            <a:pPr eaLnBrk="1" hangingPunct="1"/>
            <a:r>
              <a:rPr lang="en-US" altLang="en-US" smtClean="0"/>
              <a:t>Osmosis and Diffusion</a:t>
            </a:r>
          </a:p>
        </p:txBody>
      </p:sp>
      <p:sp>
        <p:nvSpPr>
          <p:cNvPr id="30722" name="Content Placeholder 2"/>
          <p:cNvSpPr>
            <a:spLocks noGrp="1"/>
          </p:cNvSpPr>
          <p:nvPr>
            <p:ph idx="1"/>
          </p:nvPr>
        </p:nvSpPr>
        <p:spPr/>
        <p:txBody>
          <a:bodyPr rtlCol="0">
            <a:normAutofit lnSpcReduction="10000"/>
          </a:bodyPr>
          <a:lstStyle/>
          <a:p>
            <a:pPr eaLnBrk="1" fontAlgn="auto" hangingPunct="1">
              <a:spcAft>
                <a:spcPts val="0"/>
              </a:spcAft>
              <a:buFont typeface="Wingdings 2" charset="0"/>
              <a:buNone/>
              <a:defRPr/>
            </a:pPr>
            <a:r>
              <a:rPr lang="en-US" dirty="0" smtClean="0">
                <a:latin typeface="Trebuchet MS" charset="0"/>
                <a:ea typeface="+mn-ea"/>
                <a:cs typeface="+mn-cs"/>
              </a:rPr>
              <a:t>Essential Question	 </a:t>
            </a:r>
          </a:p>
          <a:p>
            <a:pPr eaLnBrk="1" fontAlgn="auto" hangingPunct="1">
              <a:spcAft>
                <a:spcPts val="0"/>
              </a:spcAft>
              <a:buFont typeface="Wingdings 2" charset="0"/>
              <a:buNone/>
              <a:defRPr/>
            </a:pPr>
            <a:r>
              <a:rPr lang="en-US" dirty="0" smtClean="0">
                <a:latin typeface="Trebuchet MS" charset="0"/>
                <a:ea typeface="+mn-ea"/>
                <a:cs typeface="+mn-cs"/>
              </a:rPr>
              <a:t>*How do cell membranes 				influence cell survival?</a:t>
            </a:r>
          </a:p>
          <a:p>
            <a:pPr eaLnBrk="1" fontAlgn="auto" hangingPunct="1">
              <a:spcAft>
                <a:spcPts val="0"/>
              </a:spcAft>
              <a:buFont typeface="Wingdings 2" charset="0"/>
              <a:buNone/>
              <a:defRPr/>
            </a:pPr>
            <a:r>
              <a:rPr lang="en-US" dirty="0" smtClean="0">
                <a:latin typeface="Trebuchet MS" charset="0"/>
                <a:ea typeface="+mn-ea"/>
                <a:cs typeface="+mn-cs"/>
              </a:rPr>
              <a:t>Key Points- </a:t>
            </a:r>
          </a:p>
          <a:p>
            <a:pPr eaLnBrk="1" fontAlgn="auto" hangingPunct="1">
              <a:spcAft>
                <a:spcPts val="0"/>
              </a:spcAft>
              <a:buFont typeface="Wingdings 2" charset="0"/>
              <a:buNone/>
              <a:defRPr/>
            </a:pPr>
            <a:r>
              <a:rPr lang="en-US" dirty="0" smtClean="0">
                <a:latin typeface="Trebuchet MS" charset="0"/>
                <a:ea typeface="+mn-ea"/>
                <a:cs typeface="+mn-cs"/>
              </a:rPr>
              <a:t>1. The movement of molecules across the cell membrane is an important part of cell 	survival.</a:t>
            </a:r>
          </a:p>
          <a:p>
            <a:pPr eaLnBrk="1" fontAlgn="auto" hangingPunct="1">
              <a:spcAft>
                <a:spcPts val="0"/>
              </a:spcAft>
              <a:buFont typeface="Wingdings 2" charset="0"/>
              <a:buNone/>
              <a:defRPr/>
            </a:pPr>
            <a:r>
              <a:rPr lang="en-US" dirty="0" smtClean="0">
                <a:latin typeface="Trebuchet MS" charset="0"/>
                <a:ea typeface="+mn-ea"/>
                <a:cs typeface="+mn-cs"/>
              </a:rPr>
              <a:t>	2. Molecules can move across by either active or passive transport.</a:t>
            </a:r>
          </a:p>
        </p:txBody>
      </p:sp>
      <p:pic>
        <p:nvPicPr>
          <p:cNvPr id="39939" name="Picture 2" descr="C:\Documents and Settings\eatona\Local Settings\Temporary Internet Files\Content.IE5\NSWS2K47\MP9004402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6764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49275"/>
            <a:ext cx="7239000" cy="593725"/>
          </a:xfrm>
        </p:spPr>
        <p:txBody>
          <a:bodyPr rtlCol="0">
            <a:normAutofit fontScale="90000"/>
          </a:bodyPr>
          <a:lstStyle/>
          <a:p>
            <a:pPr eaLnBrk="1" fontAlgn="auto" hangingPunct="1">
              <a:spcAft>
                <a:spcPts val="0"/>
              </a:spcAft>
              <a:defRPr/>
            </a:pPr>
            <a:r>
              <a:rPr lang="en-US" dirty="0" smtClean="0">
                <a:solidFill>
                  <a:srgbClr val="7B9899"/>
                </a:solidFill>
                <a:ea typeface="+mj-ea"/>
                <a:cs typeface="+mj-cs"/>
              </a:rPr>
              <a:t>What are the types of Transport?</a:t>
            </a:r>
          </a:p>
        </p:txBody>
      </p:sp>
      <p:sp>
        <p:nvSpPr>
          <p:cNvPr id="3" name="Content Placeholder 2"/>
          <p:cNvSpPr>
            <a:spLocks noGrp="1"/>
          </p:cNvSpPr>
          <p:nvPr>
            <p:ph idx="1"/>
          </p:nvPr>
        </p:nvSpPr>
        <p:spPr>
          <a:xfrm>
            <a:off x="304800" y="990600"/>
            <a:ext cx="7772400" cy="4572000"/>
          </a:xfrm>
        </p:spPr>
        <p:txBody>
          <a:bodyPr rtlCol="0">
            <a:normAutofit fontScale="92500" lnSpcReduction="10000"/>
          </a:bodyPr>
          <a:lstStyle/>
          <a:p>
            <a:pPr marL="274320" indent="-274320" eaLnBrk="1" fontAlgn="auto" hangingPunct="1">
              <a:spcAft>
                <a:spcPts val="0"/>
              </a:spcAft>
              <a:defRPr/>
            </a:pPr>
            <a:r>
              <a:rPr lang="en-US" dirty="0" smtClean="0">
                <a:ea typeface="+mn-ea"/>
                <a:cs typeface="+mn-cs"/>
              </a:rPr>
              <a:t>There are 2 types of transport:</a:t>
            </a:r>
          </a:p>
          <a:p>
            <a:pPr marL="548640" lvl="1" indent="-274320" eaLnBrk="1" fontAlgn="auto" hangingPunct="1">
              <a:spcAft>
                <a:spcPts val="0"/>
              </a:spcAft>
              <a:buFont typeface="Arial" panose="020B0604020202020204" pitchFamily="34" charset="0"/>
              <a:buChar char="•"/>
              <a:defRPr/>
            </a:pPr>
            <a:r>
              <a:rPr lang="en-US" sz="3600" dirty="0" smtClean="0">
                <a:ea typeface="+mn-ea"/>
              </a:rPr>
              <a:t>1. Passive Transport-Does </a:t>
            </a:r>
            <a:r>
              <a:rPr lang="en-US" sz="3600" u="sng" dirty="0" smtClean="0">
                <a:ea typeface="+mn-ea"/>
              </a:rPr>
              <a:t>NOT</a:t>
            </a:r>
            <a:r>
              <a:rPr lang="en-US" sz="3600" dirty="0" smtClean="0">
                <a:ea typeface="+mn-ea"/>
              </a:rPr>
              <a:t> require energy. High </a:t>
            </a:r>
            <a:r>
              <a:rPr lang="en-US" sz="3600" dirty="0" smtClean="0">
                <a:ea typeface="+mn-ea"/>
                <a:sym typeface="Wingdings" pitchFamily="2" charset="2"/>
              </a:rPr>
              <a:t> Low</a:t>
            </a:r>
            <a:endParaRPr lang="en-US" sz="3600" dirty="0" smtClean="0">
              <a:ea typeface="+mn-ea"/>
            </a:endParaRPr>
          </a:p>
          <a:p>
            <a:pPr marL="822960" lvl="2" eaLnBrk="1" fontAlgn="auto" hangingPunct="1">
              <a:spcAft>
                <a:spcPts val="0"/>
              </a:spcAft>
              <a:buClr>
                <a:schemeClr val="accent3"/>
              </a:buClr>
              <a:defRPr/>
            </a:pPr>
            <a:r>
              <a:rPr lang="en-US" sz="2800" dirty="0" smtClean="0">
                <a:ea typeface="+mn-ea"/>
              </a:rPr>
              <a:t>A)Diffusion/Osmosis</a:t>
            </a:r>
          </a:p>
          <a:p>
            <a:pPr marL="822960" lvl="2" eaLnBrk="1" fontAlgn="auto" hangingPunct="1">
              <a:spcAft>
                <a:spcPts val="0"/>
              </a:spcAft>
              <a:buClr>
                <a:schemeClr val="accent3"/>
              </a:buClr>
              <a:defRPr/>
            </a:pPr>
            <a:r>
              <a:rPr lang="en-US" sz="2800" dirty="0" smtClean="0">
                <a:ea typeface="+mn-ea"/>
              </a:rPr>
              <a:t>B)Facilitated Diffusion</a:t>
            </a:r>
          </a:p>
          <a:p>
            <a:pPr marL="548640" lvl="1" indent="-274320" eaLnBrk="1" fontAlgn="auto" hangingPunct="1">
              <a:spcAft>
                <a:spcPts val="0"/>
              </a:spcAft>
              <a:buFont typeface="Arial" panose="020B0604020202020204" pitchFamily="34" charset="0"/>
              <a:buChar char="•"/>
              <a:defRPr/>
            </a:pPr>
            <a:r>
              <a:rPr lang="en-US" sz="3600" dirty="0" smtClean="0">
                <a:ea typeface="+mn-ea"/>
              </a:rPr>
              <a:t>2. Active Transport-Requires energy. Low </a:t>
            </a:r>
            <a:r>
              <a:rPr lang="en-US" sz="3600" dirty="0" smtClean="0">
                <a:ea typeface="+mn-ea"/>
                <a:sym typeface="Wingdings" pitchFamily="2" charset="2"/>
              </a:rPr>
              <a:t> High</a:t>
            </a:r>
            <a:endParaRPr lang="en-US" sz="3600" dirty="0" smtClean="0">
              <a:ea typeface="+mn-ea"/>
            </a:endParaRPr>
          </a:p>
          <a:p>
            <a:pPr marL="786765" lvl="2" indent="-274320" eaLnBrk="1" fontAlgn="auto" hangingPunct="1">
              <a:spcAft>
                <a:spcPts val="0"/>
              </a:spcAft>
              <a:defRPr/>
            </a:pPr>
            <a:r>
              <a:rPr lang="en-US" sz="3200" dirty="0" smtClean="0">
                <a:ea typeface="+mn-ea"/>
              </a:rPr>
              <a:t>A) Needs ATP(energy) and a protein channel.</a:t>
            </a:r>
          </a:p>
        </p:txBody>
      </p:sp>
      <p:pic>
        <p:nvPicPr>
          <p:cNvPr id="40963" name="Picture 4" descr="diffus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362575"/>
            <a:ext cx="416718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7242175" cy="1143000"/>
          </a:xfrm>
        </p:spPr>
        <p:txBody>
          <a:bodyPr/>
          <a:lstStyle/>
          <a:p>
            <a:pPr eaLnBrk="1" hangingPunct="1"/>
            <a:r>
              <a:rPr lang="en-US" altLang="en-US" smtClean="0"/>
              <a:t>Passive Transport</a:t>
            </a:r>
          </a:p>
        </p:txBody>
      </p:sp>
      <p:pic>
        <p:nvPicPr>
          <p:cNvPr id="41986" name="Picture 2" descr="http://upload.wikimedia.org/wikipedia/commons/thumb/b/b4/Havasu_Falls_1a_md.jpg/220px-Havasu_Falls_1a_m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3505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3"/>
          <p:cNvSpPr txBox="1">
            <a:spLocks noChangeArrowheads="1"/>
          </p:cNvSpPr>
          <p:nvPr/>
        </p:nvSpPr>
        <p:spPr bwMode="auto">
          <a:xfrm>
            <a:off x="4191000" y="1905000"/>
            <a:ext cx="3505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800"/>
              <a:t>Does it take energy for the water to go from </a:t>
            </a:r>
            <a:r>
              <a:rPr lang="en-US" altLang="en-US" sz="4800" u="sng"/>
              <a:t>high</a:t>
            </a:r>
            <a:r>
              <a:rPr lang="en-US" altLang="en-US" sz="4800"/>
              <a:t> to </a:t>
            </a:r>
            <a:r>
              <a:rPr lang="en-US" altLang="en-US" sz="4800" u="sng"/>
              <a:t>low</a:t>
            </a:r>
            <a:r>
              <a:rPr lang="en-US" altLang="en-US" sz="480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20675"/>
            <a:ext cx="7239000" cy="669925"/>
          </a:xfrm>
        </p:spPr>
        <p:txBody>
          <a:bodyPr rtlCol="0">
            <a:normAutofit fontScale="90000"/>
          </a:bodyPr>
          <a:lstStyle/>
          <a:p>
            <a:pPr eaLnBrk="1" fontAlgn="auto" hangingPunct="1">
              <a:spcAft>
                <a:spcPts val="0"/>
              </a:spcAft>
              <a:defRPr/>
            </a:pPr>
            <a:r>
              <a:rPr lang="en-US" dirty="0" smtClean="0">
                <a:solidFill>
                  <a:schemeClr val="accent1">
                    <a:lumMod val="75000"/>
                  </a:schemeClr>
                </a:solidFill>
                <a:ea typeface="+mj-ea"/>
                <a:cs typeface="+mj-cs"/>
              </a:rPr>
              <a:t>What is Diffusion?</a:t>
            </a:r>
          </a:p>
        </p:txBody>
      </p:sp>
      <p:sp>
        <p:nvSpPr>
          <p:cNvPr id="15363" name="Content Placeholder 2"/>
          <p:cNvSpPr>
            <a:spLocks noGrp="1"/>
          </p:cNvSpPr>
          <p:nvPr>
            <p:ph idx="1"/>
          </p:nvPr>
        </p:nvSpPr>
        <p:spPr>
          <a:xfrm>
            <a:off x="304800" y="1219200"/>
            <a:ext cx="7620000" cy="2590800"/>
          </a:xfrm>
        </p:spPr>
        <p:txBody>
          <a:bodyPr rtlCol="0">
            <a:normAutofit/>
          </a:bodyPr>
          <a:lstStyle/>
          <a:p>
            <a:pPr eaLnBrk="1" fontAlgn="auto" hangingPunct="1">
              <a:spcAft>
                <a:spcPts val="0"/>
              </a:spcAft>
              <a:buFont typeface="Wingdings 2" pitchFamily="18" charset="2"/>
              <a:buChar char=""/>
              <a:defRPr/>
            </a:pPr>
            <a:r>
              <a:rPr lang="en-US" sz="2800" dirty="0" smtClean="0">
                <a:solidFill>
                  <a:schemeClr val="accent1">
                    <a:lumMod val="75000"/>
                  </a:schemeClr>
                </a:solidFill>
                <a:ea typeface="+mn-ea"/>
                <a:cs typeface="+mn-cs"/>
              </a:rPr>
              <a:t>A) Diffusion-</a:t>
            </a:r>
            <a:endParaRPr lang="en-US" sz="2400" dirty="0" smtClean="0">
              <a:solidFill>
                <a:schemeClr val="accent1">
                  <a:lumMod val="75000"/>
                </a:schemeClr>
              </a:solidFill>
              <a:ea typeface="+mn-ea"/>
              <a:cs typeface="+mn-cs"/>
            </a:endParaRPr>
          </a:p>
          <a:p>
            <a:pPr marL="749300" lvl="1" indent="-457200" eaLnBrk="1" fontAlgn="auto" hangingPunct="1">
              <a:spcAft>
                <a:spcPts val="0"/>
              </a:spcAft>
              <a:buFont typeface="+mj-lt"/>
              <a:buAutoNum type="arabicPeriod"/>
              <a:defRPr/>
            </a:pPr>
            <a:r>
              <a:rPr lang="en-US" sz="2400" dirty="0" smtClean="0">
                <a:solidFill>
                  <a:schemeClr val="accent1">
                    <a:lumMod val="75000"/>
                  </a:schemeClr>
                </a:solidFill>
                <a:ea typeface="+mn-ea"/>
              </a:rPr>
              <a:t>Movement of </a:t>
            </a:r>
            <a:r>
              <a:rPr lang="en-US" sz="2400" b="1" u="sng" dirty="0" smtClean="0">
                <a:solidFill>
                  <a:schemeClr val="accent1">
                    <a:lumMod val="75000"/>
                  </a:schemeClr>
                </a:solidFill>
                <a:ea typeface="+mn-ea"/>
              </a:rPr>
              <a:t>particles</a:t>
            </a:r>
            <a:r>
              <a:rPr lang="en-US" sz="2400" dirty="0" smtClean="0">
                <a:solidFill>
                  <a:schemeClr val="accent1">
                    <a:lumMod val="75000"/>
                  </a:schemeClr>
                </a:solidFill>
                <a:ea typeface="+mn-ea"/>
              </a:rPr>
              <a:t> from high concentration to low concentration. No Energy!</a:t>
            </a:r>
          </a:p>
          <a:p>
            <a:pPr lvl="1" eaLnBrk="1" fontAlgn="auto" hangingPunct="1">
              <a:spcAft>
                <a:spcPts val="0"/>
              </a:spcAft>
              <a:buFont typeface="Wingdings 2" pitchFamily="18" charset="2"/>
              <a:buChar char=""/>
              <a:defRPr/>
            </a:pPr>
            <a:endParaRPr lang="en-US" sz="2400" dirty="0" smtClean="0">
              <a:solidFill>
                <a:schemeClr val="bg2">
                  <a:lumMod val="25000"/>
                </a:schemeClr>
              </a:solidFill>
              <a:ea typeface="+mn-ea"/>
            </a:endParaRPr>
          </a:p>
        </p:txBody>
      </p:sp>
      <p:pic>
        <p:nvPicPr>
          <p:cNvPr id="43011" name="Picture 2" descr="C:\Documents and Settings\varghesec\Desktop\AJHS\Biology\Unit 4 - Cells\Diffusion Osmosis\image00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2895600"/>
            <a:ext cx="4673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67000"/>
            <a:ext cx="28606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title"/>
          </p:nvPr>
        </p:nvSpPr>
        <p:spPr>
          <a:xfrm>
            <a:off x="457200" y="228600"/>
            <a:ext cx="7239000" cy="669925"/>
          </a:xfrm>
        </p:spPr>
        <p:txBody>
          <a:bodyPr rtlCol="0">
            <a:normAutofit fontScale="90000"/>
          </a:bodyPr>
          <a:lstStyle/>
          <a:p>
            <a:pPr eaLnBrk="1" fontAlgn="auto" hangingPunct="1">
              <a:spcAft>
                <a:spcPts val="0"/>
              </a:spcAft>
              <a:defRPr/>
            </a:pPr>
            <a:r>
              <a:rPr lang="en-US" dirty="0" smtClean="0">
                <a:ea typeface="+mj-ea"/>
                <a:cs typeface="+mj-cs"/>
              </a:rPr>
              <a:t>What is Concentration?</a:t>
            </a:r>
          </a:p>
        </p:txBody>
      </p:sp>
      <p:sp>
        <p:nvSpPr>
          <p:cNvPr id="5" name="Content Placeholder 2"/>
          <p:cNvSpPr txBox="1">
            <a:spLocks/>
          </p:cNvSpPr>
          <p:nvPr/>
        </p:nvSpPr>
        <p:spPr bwMode="auto">
          <a:xfrm>
            <a:off x="381000" y="914400"/>
            <a:ext cx="7620000" cy="2743200"/>
          </a:xfrm>
          <a:prstGeom prst="rect">
            <a:avLst/>
          </a:prstGeom>
          <a:noFill/>
          <a:ln w="9525">
            <a:noFill/>
            <a:miter lim="800000"/>
            <a:headEnd/>
            <a:tailEnd/>
          </a:ln>
        </p:spPr>
        <p:txBody>
          <a:bodyPr/>
          <a:lstStyle/>
          <a:p>
            <a:pPr marL="520700" lvl="1" indent="-228600">
              <a:spcBef>
                <a:spcPts val="500"/>
              </a:spcBef>
              <a:buClr>
                <a:srgbClr val="F9B639"/>
              </a:buClr>
              <a:buSzPct val="80000"/>
              <a:buFont typeface="Wingdings 2" pitchFamily="18" charset="2"/>
              <a:buChar char=""/>
              <a:defRPr/>
            </a:pPr>
            <a:r>
              <a:rPr lang="en-US" sz="2400" dirty="0">
                <a:solidFill>
                  <a:schemeClr val="accent1">
                    <a:lumMod val="75000"/>
                  </a:schemeClr>
                </a:solidFill>
                <a:latin typeface="+mn-lt"/>
                <a:ea typeface="+mn-ea"/>
              </a:rPr>
              <a:t>The number of particles in a solution.</a:t>
            </a:r>
          </a:p>
          <a:p>
            <a:pPr marL="520700" lvl="1" indent="-228600">
              <a:spcBef>
                <a:spcPts val="500"/>
              </a:spcBef>
              <a:buClr>
                <a:srgbClr val="F9B639"/>
              </a:buClr>
              <a:buSzPct val="80000"/>
              <a:buFont typeface="Wingdings 2" pitchFamily="18" charset="2"/>
              <a:buChar char=""/>
              <a:defRPr/>
            </a:pPr>
            <a:r>
              <a:rPr lang="en-US" sz="2400" dirty="0">
                <a:latin typeface="+mn-lt"/>
                <a:ea typeface="+mn-ea"/>
              </a:rPr>
              <a:t>Common solutes include sugar and salt.</a:t>
            </a:r>
          </a:p>
        </p:txBody>
      </p:sp>
      <p:pic>
        <p:nvPicPr>
          <p:cNvPr id="44036" name="Picture 4"/>
          <p:cNvPicPr>
            <a:picLocks noChangeAspect="1" noChangeArrowheads="1"/>
          </p:cNvPicPr>
          <p:nvPr/>
        </p:nvPicPr>
        <p:blipFill>
          <a:blip r:embed="rId4">
            <a:extLst>
              <a:ext uri="{28A0092B-C50C-407E-A947-70E740481C1C}">
                <a14:useLocalDpi xmlns:a14="http://schemas.microsoft.com/office/drawing/2010/main" val="0"/>
              </a:ext>
            </a:extLst>
          </a:blip>
          <a:srcRect l="5714" t="5544" r="5714" b="8333"/>
          <a:stretch>
            <a:fillRect/>
          </a:stretch>
        </p:blipFill>
        <p:spPr bwMode="auto">
          <a:xfrm>
            <a:off x="990600" y="2895600"/>
            <a:ext cx="23622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600200" y="6172200"/>
            <a:ext cx="1371600" cy="461963"/>
          </a:xfrm>
          <a:prstGeom prst="rect">
            <a:avLst/>
          </a:prstGeom>
          <a:noFill/>
        </p:spPr>
        <p:txBody>
          <a:bodyPr>
            <a:spAutoFit/>
          </a:bodyPr>
          <a:lstStyle/>
          <a:p>
            <a:pPr>
              <a:defRPr/>
            </a:pPr>
            <a:r>
              <a:rPr lang="en-US" sz="2400" dirty="0">
                <a:latin typeface="+mj-lt"/>
                <a:ea typeface="+mn-ea"/>
              </a:rPr>
              <a:t>Solution</a:t>
            </a:r>
          </a:p>
        </p:txBody>
      </p:sp>
      <p:pic>
        <p:nvPicPr>
          <p:cNvPr id="44038" name="Picture 9" descr="http://blog.compete.com/wp-content/uploads/2011/10/high-vs-low-concentr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267200"/>
            <a:ext cx="37798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altLang="en-US" smtClean="0"/>
              <a:t>Demonstration</a:t>
            </a:r>
          </a:p>
        </p:txBody>
      </p:sp>
      <p:sp>
        <p:nvSpPr>
          <p:cNvPr id="46082" name="Content Placeholder 2"/>
          <p:cNvSpPr>
            <a:spLocks noGrp="1"/>
          </p:cNvSpPr>
          <p:nvPr>
            <p:ph idx="1"/>
          </p:nvPr>
        </p:nvSpPr>
        <p:spPr/>
        <p:txBody>
          <a:bodyPr/>
          <a:lstStyle/>
          <a:p>
            <a:pPr eaLnBrk="1" hangingPunct="1"/>
            <a:r>
              <a:rPr lang="en-US" altLang="en-US" dirty="0" smtClean="0">
                <a:latin typeface="Trebuchet MS" panose="020B0603020202020204" pitchFamily="34" charset="0"/>
              </a:rPr>
              <a:t>Draw what happens on page </a:t>
            </a:r>
            <a:r>
              <a:rPr lang="en-US" altLang="en-US" dirty="0" smtClean="0">
                <a:latin typeface="Trebuchet MS" panose="020B0603020202020204" pitchFamily="34" charset="0"/>
              </a:rPr>
              <a:t> </a:t>
            </a:r>
            <a:endParaRPr lang="en-US" altLang="en-US" dirty="0" smtClean="0">
              <a:latin typeface="Trebuchet MS" panose="020B0603020202020204" pitchFamily="34" charset="0"/>
            </a:endParaRPr>
          </a:p>
        </p:txBody>
      </p:sp>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l="28125" t="21001" r="27499" b="14999"/>
          <a:stretch>
            <a:fillRect/>
          </a:stretch>
        </p:blipFill>
        <p:spPr bwMode="auto">
          <a:xfrm>
            <a:off x="1676400" y="2209800"/>
            <a:ext cx="47244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Ringer-complete on page in notebook</a:t>
            </a:r>
            <a:endParaRPr lang="en-US" dirty="0"/>
          </a:p>
        </p:txBody>
      </p:sp>
      <p:sp>
        <p:nvSpPr>
          <p:cNvPr id="3" name="Content Placeholder 2"/>
          <p:cNvSpPr>
            <a:spLocks noGrp="1"/>
          </p:cNvSpPr>
          <p:nvPr>
            <p:ph idx="1"/>
          </p:nvPr>
        </p:nvSpPr>
        <p:spPr/>
        <p:txBody>
          <a:bodyPr/>
          <a:lstStyle/>
          <a:p>
            <a:pPr marL="0" indent="0">
              <a:buNone/>
            </a:pPr>
            <a:r>
              <a:rPr lang="en-US" sz="4000" dirty="0"/>
              <a:t>Which type(s) of cells have genetic material that is contained in a nucleus?</a:t>
            </a:r>
          </a:p>
          <a:p>
            <a:pPr marL="0" indent="0">
              <a:buNone/>
            </a:pPr>
            <a:r>
              <a:rPr lang="en-US" sz="4000" b="1" dirty="0"/>
              <a:t>A. bacteria</a:t>
            </a:r>
            <a:endParaRPr lang="en-US" sz="4000" dirty="0"/>
          </a:p>
          <a:p>
            <a:pPr marL="0" indent="0">
              <a:buNone/>
            </a:pPr>
            <a:r>
              <a:rPr lang="en-US" sz="4000" b="1" dirty="0"/>
              <a:t>B. only animal cells</a:t>
            </a:r>
            <a:endParaRPr lang="en-US" sz="4000" dirty="0"/>
          </a:p>
          <a:p>
            <a:pPr marL="0" indent="0">
              <a:buNone/>
            </a:pPr>
            <a:r>
              <a:rPr lang="en-US" sz="4000" b="1" dirty="0"/>
              <a:t>C. </a:t>
            </a:r>
            <a:r>
              <a:rPr lang="en-US" sz="4000" b="1" dirty="0" err="1"/>
              <a:t>protists</a:t>
            </a:r>
            <a:endParaRPr lang="en-US" sz="4000" dirty="0"/>
          </a:p>
          <a:p>
            <a:pPr marL="0" indent="0">
              <a:buNone/>
            </a:pPr>
            <a:r>
              <a:rPr lang="en-US" sz="4000" b="1" dirty="0"/>
              <a:t>D. both plant and animal cells</a:t>
            </a:r>
            <a:endParaRPr lang="en-US" sz="4000" dirty="0"/>
          </a:p>
          <a:p>
            <a:pPr marL="0" indent="0">
              <a:buNone/>
            </a:pPr>
            <a:endParaRPr lang="en-US" sz="4000" dirty="0"/>
          </a:p>
        </p:txBody>
      </p:sp>
    </p:spTree>
    <p:extLst>
      <p:ext uri="{BB962C8B-B14F-4D97-AF65-F5344CB8AC3E}">
        <p14:creationId xmlns:p14="http://schemas.microsoft.com/office/powerpoint/2010/main" val="1606530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20675"/>
            <a:ext cx="7239000" cy="746125"/>
          </a:xfrm>
        </p:spPr>
        <p:txBody>
          <a:bodyPr rtlCol="0">
            <a:normAutofit fontScale="90000"/>
          </a:bodyPr>
          <a:lstStyle/>
          <a:p>
            <a:pPr eaLnBrk="1" fontAlgn="auto" hangingPunct="1">
              <a:spcAft>
                <a:spcPts val="0"/>
              </a:spcAft>
              <a:defRPr/>
            </a:pPr>
            <a:r>
              <a:rPr lang="en-US" dirty="0" smtClean="0">
                <a:ea typeface="+mj-ea"/>
                <a:cs typeface="+mj-cs"/>
              </a:rPr>
              <a:t>What is Dynamic Equilibrium?</a:t>
            </a:r>
          </a:p>
        </p:txBody>
      </p:sp>
      <p:sp>
        <p:nvSpPr>
          <p:cNvPr id="16387" name="Rectangle 3"/>
          <p:cNvSpPr>
            <a:spLocks noGrp="1" noChangeArrowheads="1"/>
          </p:cNvSpPr>
          <p:nvPr>
            <p:ph idx="1"/>
          </p:nvPr>
        </p:nvSpPr>
        <p:spPr>
          <a:xfrm>
            <a:off x="0" y="1219200"/>
            <a:ext cx="8077200" cy="4876800"/>
          </a:xfrm>
        </p:spPr>
        <p:txBody>
          <a:bodyPr rtlCol="0">
            <a:normAutofit/>
          </a:bodyPr>
          <a:lstStyle/>
          <a:p>
            <a:pPr eaLnBrk="1" fontAlgn="auto" hangingPunct="1">
              <a:spcAft>
                <a:spcPts val="0"/>
              </a:spcAft>
              <a:buFont typeface="Wingdings 2" pitchFamily="18" charset="2"/>
              <a:buChar char=""/>
              <a:defRPr/>
            </a:pPr>
            <a:r>
              <a:rPr lang="en-US" dirty="0" smtClean="0">
                <a:solidFill>
                  <a:schemeClr val="accent1">
                    <a:lumMod val="75000"/>
                  </a:schemeClr>
                </a:solidFill>
                <a:ea typeface="+mn-ea"/>
                <a:cs typeface="+mn-cs"/>
              </a:rPr>
              <a:t>A state that exists when the concentration of molecules is equal on both sides. The particles will keep moving but will remain equal. </a:t>
            </a:r>
          </a:p>
        </p:txBody>
      </p:sp>
      <p:pic>
        <p:nvPicPr>
          <p:cNvPr id="47107" name="Picture 4" descr="fif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76600"/>
            <a:ext cx="306228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5" descr="diffusi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200400"/>
            <a:ext cx="33528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28600" y="122238"/>
            <a:ext cx="7924800" cy="1782762"/>
          </a:xfrm>
        </p:spPr>
        <p:txBody>
          <a:bodyPr rtlCol="0">
            <a:normAutofit fontScale="90000"/>
          </a:bodyPr>
          <a:lstStyle/>
          <a:p>
            <a:pPr eaLnBrk="1" fontAlgn="auto" hangingPunct="1">
              <a:spcAft>
                <a:spcPts val="0"/>
              </a:spcAft>
              <a:defRPr/>
            </a:pPr>
            <a:r>
              <a:rPr lang="en-US" sz="3600" dirty="0" smtClean="0">
                <a:solidFill>
                  <a:srgbClr val="3333CC"/>
                </a:solidFill>
                <a:ea typeface="+mj-ea"/>
                <a:cs typeface="+mj-cs"/>
              </a:rPr>
              <a:t>Practice!!!</a:t>
            </a:r>
            <a:br>
              <a:rPr lang="en-US" sz="3600" dirty="0" smtClean="0">
                <a:solidFill>
                  <a:srgbClr val="3333CC"/>
                </a:solidFill>
                <a:ea typeface="+mj-ea"/>
                <a:cs typeface="+mj-cs"/>
              </a:rPr>
            </a:br>
            <a:r>
              <a:rPr lang="en-US" sz="2400" dirty="0" smtClean="0">
                <a:solidFill>
                  <a:srgbClr val="3333CC"/>
                </a:solidFill>
                <a:ea typeface="+mj-ea"/>
                <a:cs typeface="+mj-cs"/>
              </a:rPr>
              <a:t/>
            </a:r>
            <a:br>
              <a:rPr lang="en-US" sz="2400" dirty="0" smtClean="0">
                <a:solidFill>
                  <a:srgbClr val="3333CC"/>
                </a:solidFill>
                <a:ea typeface="+mj-ea"/>
                <a:cs typeface="+mj-cs"/>
              </a:rPr>
            </a:br>
            <a:r>
              <a:rPr lang="en-US" sz="2000" dirty="0" smtClean="0">
                <a:solidFill>
                  <a:srgbClr val="3333CC"/>
                </a:solidFill>
                <a:ea typeface="+mj-ea"/>
                <a:cs typeface="+mj-cs"/>
              </a:rPr>
              <a:t>Study the diagram below.  It represents a container that is divided by a semi permeable membrane.  A different solution in its initial state is shown on each side of the membrane.</a:t>
            </a:r>
          </a:p>
        </p:txBody>
      </p:sp>
      <p:graphicFrame>
        <p:nvGraphicFramePr>
          <p:cNvPr id="49154" name="Object 3"/>
          <p:cNvGraphicFramePr>
            <a:graphicFrameLocks noGrp="1" noChangeAspect="1"/>
          </p:cNvGraphicFramePr>
          <p:nvPr>
            <p:ph sz="half" idx="1"/>
          </p:nvPr>
        </p:nvGraphicFramePr>
        <p:xfrm>
          <a:off x="304800" y="2133600"/>
          <a:ext cx="4038600" cy="2306638"/>
        </p:xfrm>
        <a:graphic>
          <a:graphicData uri="http://schemas.openxmlformats.org/presentationml/2006/ole">
            <mc:AlternateContent xmlns:mc="http://schemas.openxmlformats.org/markup-compatibility/2006">
              <mc:Choice xmlns:v="urn:schemas-microsoft-com:vml" Requires="v">
                <p:oleObj spid="_x0000_s49163" name="Document" r:id="rId4" imgW="5892800" imgH="3365500" progId="Word.Document.8">
                  <p:embed/>
                </p:oleObj>
              </mc:Choice>
              <mc:Fallback>
                <p:oleObj name="Document" r:id="rId4" imgW="5892800" imgH="3365500" progId="Word.Documen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133600"/>
                        <a:ext cx="4038600" cy="230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155" name="Rectangle 6"/>
          <p:cNvSpPr>
            <a:spLocks noGrp="1" noChangeArrowheads="1"/>
          </p:cNvSpPr>
          <p:nvPr>
            <p:ph type="body" sz="half" idx="2"/>
          </p:nvPr>
        </p:nvSpPr>
        <p:spPr>
          <a:xfrm>
            <a:off x="4419600" y="2057400"/>
            <a:ext cx="3733800" cy="4800600"/>
          </a:xfrm>
        </p:spPr>
        <p:txBody>
          <a:bodyPr/>
          <a:lstStyle/>
          <a:p>
            <a:pPr marL="419100" indent="-419100" eaLnBrk="1" hangingPunct="1">
              <a:buFont typeface="Wingdings" panose="05000000000000000000" pitchFamily="2" charset="2"/>
              <a:buAutoNum type="arabicPeriod"/>
            </a:pPr>
            <a:r>
              <a:rPr lang="en-US" altLang="en-US" sz="2000" smtClean="0">
                <a:latin typeface="Trebuchet MS" panose="020B0603020202020204" pitchFamily="34" charset="0"/>
              </a:rPr>
              <a:t>Describe which molecule(s) will move through the membrane and which molecule(s) will not.</a:t>
            </a:r>
          </a:p>
          <a:p>
            <a:pPr marL="419100" indent="-419100" eaLnBrk="1" hangingPunct="1">
              <a:buFont typeface="Wingdings" panose="05000000000000000000" pitchFamily="2" charset="2"/>
              <a:buAutoNum type="arabicPeriod"/>
            </a:pPr>
            <a:r>
              <a:rPr lang="en-US" altLang="en-US" sz="2000" smtClean="0">
                <a:latin typeface="Trebuchet MS" panose="020B0603020202020204" pitchFamily="34" charset="0"/>
              </a:rPr>
              <a:t>Describe the relative rates at which the molecule(s) will move across the membrane.</a:t>
            </a:r>
          </a:p>
          <a:p>
            <a:pPr marL="419100" indent="-419100" eaLnBrk="1" hangingPunct="1">
              <a:buFont typeface="Wingdings" panose="05000000000000000000" pitchFamily="2" charset="2"/>
              <a:buAutoNum type="arabicPeriod"/>
            </a:pPr>
            <a:r>
              <a:rPr lang="en-US" altLang="en-US" sz="2000" smtClean="0">
                <a:latin typeface="Trebuchet MS" panose="020B0603020202020204" pitchFamily="34" charset="0"/>
              </a:rPr>
              <a:t>Describe in which direction the molecule(s) will move.</a:t>
            </a:r>
          </a:p>
          <a:p>
            <a:pPr marL="419100" indent="-419100" eaLnBrk="1" hangingPunct="1">
              <a:buFont typeface="Wingdings" panose="05000000000000000000" pitchFamily="2" charset="2"/>
              <a:buAutoNum type="arabicPeriod"/>
            </a:pPr>
            <a:r>
              <a:rPr lang="en-US" altLang="en-US" sz="2000" smtClean="0">
                <a:latin typeface="Trebuchet MS" panose="020B0603020202020204" pitchFamily="34" charset="0"/>
              </a:rPr>
              <a:t>Describe how long the molecule(s) will continue to move.</a:t>
            </a:r>
          </a:p>
          <a:p>
            <a:pPr marL="419100" indent="-419100" eaLnBrk="1" hangingPunct="1"/>
            <a:endParaRPr lang="en-US" altLang="en-US" sz="2400" smtClean="0">
              <a:latin typeface="Trebuchet MS" panose="020B0603020202020204" pitchFamily="34" charset="0"/>
            </a:endParaRPr>
          </a:p>
        </p:txBody>
      </p:sp>
      <p:sp>
        <p:nvSpPr>
          <p:cNvPr id="49156" name="TextBox 4"/>
          <p:cNvSpPr txBox="1">
            <a:spLocks noChangeArrowheads="1"/>
          </p:cNvSpPr>
          <p:nvPr/>
        </p:nvSpPr>
        <p:spPr bwMode="auto">
          <a:xfrm>
            <a:off x="228600" y="4648200"/>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rgbClr val="FF0000"/>
                </a:solidFill>
              </a:rPr>
              <a:t>**Answer these on page 25!</a:t>
            </a:r>
          </a:p>
        </p:txBody>
      </p:sp>
    </p:spTree>
  </p:cSld>
  <p:clrMapOvr>
    <a:masterClrMapping/>
  </p:clrMapOvr>
  <p:transition>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20675"/>
            <a:ext cx="7239000" cy="669925"/>
          </a:xfrm>
        </p:spPr>
        <p:txBody>
          <a:bodyPr rtlCol="0">
            <a:normAutofit fontScale="90000"/>
          </a:bodyPr>
          <a:lstStyle/>
          <a:p>
            <a:pPr eaLnBrk="1" fontAlgn="auto" hangingPunct="1">
              <a:spcAft>
                <a:spcPts val="0"/>
              </a:spcAft>
              <a:defRPr/>
            </a:pPr>
            <a:r>
              <a:rPr lang="en-US" dirty="0" smtClean="0">
                <a:solidFill>
                  <a:srgbClr val="7B9899"/>
                </a:solidFill>
                <a:ea typeface="+mj-ea"/>
                <a:cs typeface="+mj-cs"/>
              </a:rPr>
              <a:t>What is Osmosis?</a:t>
            </a:r>
          </a:p>
        </p:txBody>
      </p:sp>
      <p:sp>
        <p:nvSpPr>
          <p:cNvPr id="22531" name="Content Placeholder 2"/>
          <p:cNvSpPr>
            <a:spLocks noGrp="1"/>
          </p:cNvSpPr>
          <p:nvPr>
            <p:ph idx="1"/>
          </p:nvPr>
        </p:nvSpPr>
        <p:spPr>
          <a:xfrm>
            <a:off x="301625" y="1295400"/>
            <a:ext cx="8461375" cy="5026025"/>
          </a:xfrm>
        </p:spPr>
        <p:txBody>
          <a:bodyPr rtlCol="0">
            <a:normAutofit/>
          </a:bodyPr>
          <a:lstStyle/>
          <a:p>
            <a:pPr eaLnBrk="1" fontAlgn="auto" hangingPunct="1">
              <a:spcAft>
                <a:spcPts val="0"/>
              </a:spcAft>
              <a:buFont typeface="Wingdings 2" pitchFamily="18" charset="2"/>
              <a:buChar char=""/>
              <a:defRPr/>
            </a:pPr>
            <a:r>
              <a:rPr lang="en-US" sz="3600" dirty="0" smtClean="0">
                <a:solidFill>
                  <a:schemeClr val="accent1">
                    <a:lumMod val="75000"/>
                  </a:schemeClr>
                </a:solidFill>
                <a:ea typeface="+mn-ea"/>
                <a:cs typeface="+mn-cs"/>
              </a:rPr>
              <a:t>B) Osmosis-the diffusion of </a:t>
            </a:r>
            <a:r>
              <a:rPr lang="en-US" sz="3600" u="sng" dirty="0" smtClean="0">
                <a:solidFill>
                  <a:schemeClr val="accent1">
                    <a:lumMod val="75000"/>
                  </a:schemeClr>
                </a:solidFill>
                <a:ea typeface="+mn-ea"/>
                <a:cs typeface="+mn-cs"/>
              </a:rPr>
              <a:t>water</a:t>
            </a:r>
            <a:r>
              <a:rPr lang="en-US" sz="3600" dirty="0" smtClean="0">
                <a:solidFill>
                  <a:schemeClr val="accent1">
                    <a:lumMod val="75000"/>
                  </a:schemeClr>
                </a:solidFill>
                <a:ea typeface="+mn-ea"/>
                <a:cs typeface="+mn-cs"/>
              </a:rPr>
              <a:t> across a selectively permeable membrane.</a:t>
            </a:r>
          </a:p>
          <a:p>
            <a:pPr eaLnBrk="1" fontAlgn="auto" hangingPunct="1">
              <a:spcAft>
                <a:spcPts val="0"/>
              </a:spcAft>
              <a:buFont typeface="Wingdings 2" pitchFamily="18" charset="2"/>
              <a:buChar char=""/>
              <a:defRPr/>
            </a:pPr>
            <a:endParaRPr lang="en-US" sz="3600" dirty="0" smtClean="0">
              <a:ea typeface="+mn-ea"/>
              <a:cs typeface="+mn-cs"/>
            </a:endParaRPr>
          </a:p>
        </p:txBody>
      </p:sp>
      <p:pic>
        <p:nvPicPr>
          <p:cNvPr id="52227" name="Picture 5" descr="sf4x11"/>
          <p:cNvPicPr>
            <a:picLocks noChangeAspect="1" noChangeArrowheads="1"/>
          </p:cNvPicPr>
          <p:nvPr/>
        </p:nvPicPr>
        <p:blipFill>
          <a:blip r:embed="rId2">
            <a:extLst>
              <a:ext uri="{28A0092B-C50C-407E-A947-70E740481C1C}">
                <a14:useLocalDpi xmlns:a14="http://schemas.microsoft.com/office/drawing/2010/main" val="0"/>
              </a:ext>
            </a:extLst>
          </a:blip>
          <a:srcRect l="3288" t="5440" r="47397" b="52220"/>
          <a:stretch>
            <a:fillRect/>
          </a:stretch>
        </p:blipFill>
        <p:spPr bwMode="auto">
          <a:xfrm>
            <a:off x="533400" y="32766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5" descr="sf4x11"/>
          <p:cNvPicPr>
            <a:picLocks noChangeAspect="1" noChangeArrowheads="1"/>
          </p:cNvPicPr>
          <p:nvPr/>
        </p:nvPicPr>
        <p:blipFill>
          <a:blip r:embed="rId2">
            <a:extLst>
              <a:ext uri="{28A0092B-C50C-407E-A947-70E740481C1C}">
                <a14:useLocalDpi xmlns:a14="http://schemas.microsoft.com/office/drawing/2010/main" val="0"/>
              </a:ext>
            </a:extLst>
          </a:blip>
          <a:srcRect l="3288" t="54836" r="45753" b="2823"/>
          <a:stretch>
            <a:fillRect/>
          </a:stretch>
        </p:blipFill>
        <p:spPr bwMode="auto">
          <a:xfrm>
            <a:off x="4724400" y="3276600"/>
            <a:ext cx="3048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a:off x="3733800" y="4343400"/>
            <a:ext cx="990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Content Placeholder 3" descr="C:\Documents and Settings\varghesec\Desktop\AJHS\Biology\Unit 4 - Cells\Diffusion Osmosis\06 Osmosi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981200"/>
            <a:ext cx="7772400" cy="3822700"/>
          </a:xfrm>
          <a:noFill/>
        </p:spPr>
      </p:pic>
      <p:sp>
        <p:nvSpPr>
          <p:cNvPr id="53250" name="Content Placeholder 2"/>
          <p:cNvSpPr txBox="1">
            <a:spLocks/>
          </p:cNvSpPr>
          <p:nvPr/>
        </p:nvSpPr>
        <p:spPr bwMode="auto">
          <a:xfrm>
            <a:off x="228600" y="1066800"/>
            <a:ext cx="84613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30250" indent="-2730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spcBef>
                <a:spcPct val="20000"/>
              </a:spcBef>
              <a:buClr>
                <a:schemeClr val="accent1"/>
              </a:buClr>
              <a:buSzPct val="85000"/>
              <a:buFont typeface="Wingdings 2" panose="05020102010507070707" pitchFamily="18" charset="2"/>
              <a:buChar char=""/>
            </a:pPr>
            <a:r>
              <a:rPr lang="en-US" altLang="en-US" sz="2700">
                <a:solidFill>
                  <a:srgbClr val="0070C0"/>
                </a:solidFill>
                <a:latin typeface="Georgia" panose="02040502050405020303" pitchFamily="18" charset="0"/>
              </a:rPr>
              <a:t>Water will always follow the solute!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609600"/>
            <a:ext cx="8229600" cy="669925"/>
          </a:xfrm>
        </p:spPr>
        <p:txBody>
          <a:bodyPr rtlCol="0">
            <a:normAutofit fontScale="90000"/>
          </a:bodyPr>
          <a:lstStyle/>
          <a:p>
            <a:pPr eaLnBrk="1" fontAlgn="auto" hangingPunct="1">
              <a:spcAft>
                <a:spcPts val="0"/>
              </a:spcAft>
              <a:defRPr/>
            </a:pPr>
            <a:r>
              <a:rPr lang="en-US" dirty="0" smtClean="0">
                <a:solidFill>
                  <a:srgbClr val="7B9899"/>
                </a:solidFill>
                <a:ea typeface="+mj-ea"/>
                <a:cs typeface="+mj-cs"/>
              </a:rPr>
              <a:t>What is the difference between osmosis and Diffusion?</a:t>
            </a:r>
          </a:p>
        </p:txBody>
      </p:sp>
      <p:sp>
        <p:nvSpPr>
          <p:cNvPr id="54274" name="Content Placeholder 2"/>
          <p:cNvSpPr>
            <a:spLocks noGrp="1"/>
          </p:cNvSpPr>
          <p:nvPr>
            <p:ph idx="1"/>
          </p:nvPr>
        </p:nvSpPr>
        <p:spPr>
          <a:xfrm>
            <a:off x="609600" y="1371600"/>
            <a:ext cx="7391400" cy="3810000"/>
          </a:xfrm>
        </p:spPr>
        <p:txBody>
          <a:bodyPr/>
          <a:lstStyle/>
          <a:p>
            <a:pPr eaLnBrk="1" hangingPunct="1"/>
            <a:r>
              <a:rPr lang="en-US" altLang="en-US" u="sng" smtClean="0">
                <a:latin typeface="Trebuchet MS" panose="020B0603020202020204" pitchFamily="34" charset="0"/>
              </a:rPr>
              <a:t>Diffusion</a:t>
            </a:r>
            <a:r>
              <a:rPr lang="en-US" altLang="en-US" smtClean="0">
                <a:latin typeface="Trebuchet MS" panose="020B0603020202020204" pitchFamily="34" charset="0"/>
              </a:rPr>
              <a:t> is the movement of particles from a high to low concentration with </a:t>
            </a:r>
            <a:r>
              <a:rPr lang="en-US" altLang="en-US" u="sng" smtClean="0">
                <a:latin typeface="Trebuchet MS" panose="020B0603020202020204" pitchFamily="34" charset="0"/>
              </a:rPr>
              <a:t>no</a:t>
            </a:r>
            <a:r>
              <a:rPr lang="en-US" altLang="en-US" smtClean="0">
                <a:latin typeface="Trebuchet MS" panose="020B0603020202020204" pitchFamily="34" charset="0"/>
              </a:rPr>
              <a:t> energy.</a:t>
            </a:r>
          </a:p>
          <a:p>
            <a:pPr eaLnBrk="1" hangingPunct="1"/>
            <a:r>
              <a:rPr lang="en-US" altLang="en-US" u="sng" smtClean="0">
                <a:latin typeface="Trebuchet MS" panose="020B0603020202020204" pitchFamily="34" charset="0"/>
              </a:rPr>
              <a:t>Osmosis</a:t>
            </a:r>
            <a:r>
              <a:rPr lang="en-US" altLang="en-US" smtClean="0">
                <a:latin typeface="Trebuchet MS" panose="020B0603020202020204" pitchFamily="34" charset="0"/>
              </a:rPr>
              <a:t> is the movement of </a:t>
            </a:r>
            <a:r>
              <a:rPr lang="en-US" altLang="en-US" i="1" smtClean="0">
                <a:latin typeface="Trebuchet MS" panose="020B0603020202020204" pitchFamily="34" charset="0"/>
              </a:rPr>
              <a:t>water</a:t>
            </a:r>
            <a:r>
              <a:rPr lang="en-US" altLang="en-US" smtClean="0">
                <a:latin typeface="Trebuchet MS" panose="020B0603020202020204" pitchFamily="34" charset="0"/>
              </a:rPr>
              <a:t> across a permeable membrane. </a:t>
            </a:r>
          </a:p>
        </p:txBody>
      </p:sp>
      <p:pic>
        <p:nvPicPr>
          <p:cNvPr id="54275" name="Picture 5" descr="http://www.behindthevoiceactors.com/_img/chars/char_36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038600"/>
            <a:ext cx="230505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a:xfrm>
            <a:off x="3810000" y="4038600"/>
            <a:ext cx="3276600" cy="2819400"/>
          </a:xfrm>
          <a:prstGeom prst="wedgeEllipseCallout">
            <a:avLst>
              <a:gd name="adj1" fmla="val -108581"/>
              <a:gd name="adj2" fmla="val -2103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77" name="TextBox 5"/>
          <p:cNvSpPr txBox="1">
            <a:spLocks noChangeArrowheads="1"/>
          </p:cNvSpPr>
          <p:nvPr/>
        </p:nvSpPr>
        <p:spPr bwMode="auto">
          <a:xfrm>
            <a:off x="4191000" y="4419600"/>
            <a:ext cx="2819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t>I</a:t>
            </a:r>
            <a:r>
              <a:rPr lang="ja-JP" altLang="en-US"/>
              <a:t>’</a:t>
            </a:r>
            <a:r>
              <a:rPr lang="en-US" altLang="ja-JP"/>
              <a:t>m blue just like water. Maybe that</a:t>
            </a:r>
            <a:r>
              <a:rPr lang="ja-JP" altLang="en-US"/>
              <a:t>’</a:t>
            </a:r>
            <a:r>
              <a:rPr lang="en-US" altLang="ja-JP"/>
              <a:t>s where I get my name!</a:t>
            </a:r>
          </a:p>
          <a:p>
            <a:pPr eaLnBrk="1" hangingPunct="1"/>
            <a:r>
              <a:rPr lang="en-US" altLang="en-US"/>
              <a:t>-Osmosis Jones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465263"/>
            <a:ext cx="3886200" cy="5000625"/>
          </a:xfrm>
          <a:noFill/>
        </p:spPr>
      </p:pic>
      <p:sp>
        <p:nvSpPr>
          <p:cNvPr id="55298" name="TextBox 5"/>
          <p:cNvSpPr txBox="1">
            <a:spLocks noChangeArrowheads="1"/>
          </p:cNvSpPr>
          <p:nvPr/>
        </p:nvSpPr>
        <p:spPr bwMode="auto">
          <a:xfrm>
            <a:off x="4114800" y="334963"/>
            <a:ext cx="4114800"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Tx/>
              <a:buAutoNum type="arabicPeriod"/>
            </a:pPr>
            <a:r>
              <a:rPr lang="en-US" altLang="en-US">
                <a:latin typeface="Georgia" panose="02040502050405020303" pitchFamily="18" charset="0"/>
              </a:rPr>
              <a:t>Which side has more solute?</a:t>
            </a:r>
          </a:p>
          <a:p>
            <a:pPr eaLnBrk="1" hangingPunct="1">
              <a:buFontTx/>
              <a:buAutoNum type="arabicPeriod"/>
            </a:pPr>
            <a:endParaRPr lang="en-US" altLang="en-US">
              <a:latin typeface="Georgia" panose="02040502050405020303" pitchFamily="18" charset="0"/>
            </a:endParaRPr>
          </a:p>
          <a:p>
            <a:pPr eaLnBrk="1" hangingPunct="1">
              <a:buFontTx/>
              <a:buAutoNum type="arabicPeriod"/>
            </a:pPr>
            <a:r>
              <a:rPr lang="en-US" altLang="en-US">
                <a:latin typeface="Georgia" panose="02040502050405020303" pitchFamily="18" charset="0"/>
              </a:rPr>
              <a:t>Which side has more water?</a:t>
            </a:r>
          </a:p>
          <a:p>
            <a:pPr eaLnBrk="1" hangingPunct="1">
              <a:buFontTx/>
              <a:buAutoNum type="arabicPeriod"/>
            </a:pPr>
            <a:endParaRPr lang="en-US" altLang="en-US">
              <a:latin typeface="Georgia" panose="02040502050405020303" pitchFamily="18" charset="0"/>
            </a:endParaRPr>
          </a:p>
          <a:p>
            <a:pPr eaLnBrk="1" hangingPunct="1">
              <a:buFontTx/>
              <a:buAutoNum type="arabicPeriod"/>
            </a:pPr>
            <a:r>
              <a:rPr lang="en-US" altLang="en-US">
                <a:latin typeface="Georgia" panose="02040502050405020303" pitchFamily="18" charset="0"/>
              </a:rPr>
              <a:t>If the membrane is permeable to solute, in which direction will the particles move? </a:t>
            </a:r>
          </a:p>
          <a:p>
            <a:pPr eaLnBrk="1" hangingPunct="1"/>
            <a:r>
              <a:rPr lang="en-US" altLang="en-US">
                <a:latin typeface="Georgia" panose="02040502050405020303" pitchFamily="18" charset="0"/>
              </a:rPr>
              <a:t>           (A </a:t>
            </a:r>
            <a:r>
              <a:rPr lang="en-US" altLang="en-US">
                <a:latin typeface="Georgia" panose="02040502050405020303" pitchFamily="18" charset="0"/>
                <a:sym typeface="Wingdings" panose="05000000000000000000" pitchFamily="2" charset="2"/>
              </a:rPr>
              <a:t> B or  B  A)</a:t>
            </a:r>
            <a:endParaRPr lang="en-US" altLang="en-US">
              <a:latin typeface="Georgia" panose="02040502050405020303" pitchFamily="18" charset="0"/>
            </a:endParaRPr>
          </a:p>
          <a:p>
            <a:pPr eaLnBrk="1" hangingPunct="1">
              <a:buFontTx/>
              <a:buAutoNum type="arabicPeriod"/>
            </a:pPr>
            <a:endParaRPr lang="en-US" altLang="en-US">
              <a:latin typeface="Georgia" panose="02040502050405020303" pitchFamily="18" charset="0"/>
            </a:endParaRPr>
          </a:p>
          <a:p>
            <a:pPr eaLnBrk="1" hangingPunct="1">
              <a:buFontTx/>
              <a:buAutoNum type="arabicPeriod" startAt="4"/>
            </a:pPr>
            <a:r>
              <a:rPr lang="en-US" altLang="en-US">
                <a:latin typeface="Georgia" panose="02040502050405020303" pitchFamily="18" charset="0"/>
              </a:rPr>
              <a:t>If the membrane is permeable to water, in which direction will the water move?</a:t>
            </a:r>
          </a:p>
          <a:p>
            <a:pPr eaLnBrk="1" hangingPunct="1"/>
            <a:r>
              <a:rPr lang="en-US" altLang="en-US">
                <a:latin typeface="Georgia" panose="02040502050405020303" pitchFamily="18" charset="0"/>
              </a:rPr>
              <a:t>          (A </a:t>
            </a:r>
            <a:r>
              <a:rPr lang="en-US" altLang="en-US">
                <a:latin typeface="Georgia" panose="02040502050405020303" pitchFamily="18" charset="0"/>
                <a:sym typeface="Wingdings" panose="05000000000000000000" pitchFamily="2" charset="2"/>
              </a:rPr>
              <a:t> B or  B  A)</a:t>
            </a:r>
            <a:endParaRPr lang="en-US" altLang="en-US">
              <a:latin typeface="Georgia" panose="02040502050405020303" pitchFamily="18" charset="0"/>
            </a:endParaRPr>
          </a:p>
        </p:txBody>
      </p:sp>
      <p:sp>
        <p:nvSpPr>
          <p:cNvPr id="7" name="Rectangle 6"/>
          <p:cNvSpPr/>
          <p:nvPr/>
        </p:nvSpPr>
        <p:spPr>
          <a:xfrm>
            <a:off x="0" y="2362200"/>
            <a:ext cx="1225254" cy="1200329"/>
          </a:xfrm>
          <a:prstGeom prst="rect">
            <a:avLst/>
          </a:prstGeom>
          <a:noFill/>
        </p:spPr>
        <p:txBody>
          <a:bodyPr>
            <a:spAutoFit/>
          </a:bodyPr>
          <a:lstStyle/>
          <a:p>
            <a:pPr algn="ctr" fontAlgn="auto">
              <a:spcBef>
                <a:spcPts val="0"/>
              </a:spcBef>
              <a:spcAft>
                <a:spcPts val="0"/>
              </a:spcAft>
              <a:defRPr/>
            </a:pPr>
            <a:r>
              <a:rPr lang="en-US" sz="72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n-lt"/>
                <a:ea typeface="+mn-ea"/>
              </a:rPr>
              <a:t>A</a:t>
            </a:r>
          </a:p>
        </p:txBody>
      </p:sp>
      <p:sp>
        <p:nvSpPr>
          <p:cNvPr id="9" name="Rectangle 8"/>
          <p:cNvSpPr/>
          <p:nvPr/>
        </p:nvSpPr>
        <p:spPr>
          <a:xfrm>
            <a:off x="2819400" y="2438400"/>
            <a:ext cx="1225254" cy="1200329"/>
          </a:xfrm>
          <a:prstGeom prst="rect">
            <a:avLst/>
          </a:prstGeom>
          <a:noFill/>
        </p:spPr>
        <p:txBody>
          <a:bodyPr>
            <a:spAutoFit/>
          </a:bodyPr>
          <a:lstStyle/>
          <a:p>
            <a:pPr algn="ctr" fontAlgn="auto">
              <a:spcBef>
                <a:spcPts val="0"/>
              </a:spcBef>
              <a:spcAft>
                <a:spcPts val="0"/>
              </a:spcAft>
              <a:defRPr/>
            </a:pPr>
            <a:r>
              <a:rPr lang="en-US" sz="72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n-lt"/>
                <a:ea typeface="+mn-ea"/>
              </a:rPr>
              <a:t>B</a:t>
            </a:r>
          </a:p>
        </p:txBody>
      </p:sp>
      <p:sp>
        <p:nvSpPr>
          <p:cNvPr id="55301" name="TextBox 9"/>
          <p:cNvSpPr txBox="1">
            <a:spLocks noChangeArrowheads="1"/>
          </p:cNvSpPr>
          <p:nvPr/>
        </p:nvSpPr>
        <p:spPr bwMode="auto">
          <a:xfrm>
            <a:off x="2743200" y="64008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latin typeface="Georgia" panose="02040502050405020303" pitchFamily="18" charset="0"/>
              </a:rPr>
              <a:t>membrane</a:t>
            </a:r>
          </a:p>
        </p:txBody>
      </p:sp>
      <p:sp>
        <p:nvSpPr>
          <p:cNvPr id="15" name="Left Arrow 14"/>
          <p:cNvSpPr/>
          <p:nvPr/>
        </p:nvSpPr>
        <p:spPr>
          <a:xfrm rot="2826714">
            <a:off x="1846263" y="6119813"/>
            <a:ext cx="1020762" cy="2841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5"/>
          <p:cNvSpPr txBox="1"/>
          <p:nvPr/>
        </p:nvSpPr>
        <p:spPr>
          <a:xfrm>
            <a:off x="0" y="304800"/>
            <a:ext cx="4267200" cy="584200"/>
          </a:xfrm>
          <a:prstGeom prst="rect">
            <a:avLst/>
          </a:prstGeom>
          <a:noFill/>
        </p:spPr>
        <p:txBody>
          <a:bodyPr>
            <a:spAutoFit/>
          </a:bodyPr>
          <a:lstStyle/>
          <a:p>
            <a:pPr algn="ctr" fontAlgn="auto">
              <a:spcBef>
                <a:spcPts val="0"/>
              </a:spcBef>
              <a:spcAft>
                <a:spcPts val="0"/>
              </a:spcAft>
              <a:defRPr/>
            </a:pPr>
            <a:r>
              <a:rPr lang="en-US" sz="3200" dirty="0">
                <a:solidFill>
                  <a:schemeClr val="tx2">
                    <a:lumMod val="75000"/>
                  </a:schemeClr>
                </a:solidFill>
                <a:latin typeface="+mn-lt"/>
                <a:ea typeface="+mn-ea"/>
              </a:rPr>
              <a:t>Warm-up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320675"/>
            <a:ext cx="7696200" cy="669925"/>
          </a:xfrm>
        </p:spPr>
        <p:txBody>
          <a:bodyPr rtlCol="0">
            <a:normAutofit fontScale="90000"/>
          </a:bodyPr>
          <a:lstStyle/>
          <a:p>
            <a:pPr eaLnBrk="1" fontAlgn="auto" hangingPunct="1">
              <a:spcAft>
                <a:spcPts val="0"/>
              </a:spcAft>
              <a:defRPr/>
            </a:pPr>
            <a:r>
              <a:rPr lang="en-US" dirty="0" smtClean="0">
                <a:solidFill>
                  <a:srgbClr val="7B9899"/>
                </a:solidFill>
                <a:ea typeface="+mj-ea"/>
                <a:cs typeface="+mj-cs"/>
              </a:rPr>
              <a:t>How does Osmosis effect cells?</a:t>
            </a:r>
          </a:p>
        </p:txBody>
      </p:sp>
      <p:sp>
        <p:nvSpPr>
          <p:cNvPr id="3" name="Content Placeholder 2"/>
          <p:cNvSpPr>
            <a:spLocks noGrp="1"/>
          </p:cNvSpPr>
          <p:nvPr>
            <p:ph idx="1"/>
          </p:nvPr>
        </p:nvSpPr>
        <p:spPr>
          <a:xfrm>
            <a:off x="454025" y="1066800"/>
            <a:ext cx="7623175" cy="2282825"/>
          </a:xfrm>
        </p:spPr>
        <p:txBody>
          <a:bodyPr rtlCol="0">
            <a:normAutofit/>
          </a:bodyPr>
          <a:lstStyle/>
          <a:p>
            <a:pPr marL="274320" indent="-274320" eaLnBrk="1" fontAlgn="auto" hangingPunct="1">
              <a:spcAft>
                <a:spcPts val="0"/>
              </a:spcAft>
              <a:buFont typeface="Wingdings 2"/>
              <a:buChar char=""/>
              <a:defRPr/>
            </a:pPr>
            <a:r>
              <a:rPr lang="en-US" dirty="0" smtClean="0">
                <a:ea typeface="+mn-ea"/>
                <a:cs typeface="+mn-cs"/>
              </a:rPr>
              <a:t>Water moving in and out of the cell can have a HUGE impact on the survival of the cell.</a:t>
            </a:r>
          </a:p>
          <a:p>
            <a:pPr marL="274320" indent="-274320" eaLnBrk="1" fontAlgn="auto" hangingPunct="1">
              <a:spcAft>
                <a:spcPts val="0"/>
              </a:spcAft>
              <a:buFont typeface="Wingdings 2"/>
              <a:buChar char=""/>
              <a:defRPr/>
            </a:pPr>
            <a:endParaRPr lang="en-US" sz="2400" dirty="0">
              <a:solidFill>
                <a:schemeClr val="tx2">
                  <a:lumMod val="75000"/>
                </a:schemeClr>
              </a:solidFill>
              <a:ea typeface="+mn-ea"/>
              <a:cs typeface="+mn-cs"/>
            </a:endParaRPr>
          </a:p>
        </p:txBody>
      </p:sp>
      <p:sp>
        <p:nvSpPr>
          <p:cNvPr id="6" name="Content Placeholder 2"/>
          <p:cNvSpPr txBox="1">
            <a:spLocks/>
          </p:cNvSpPr>
          <p:nvPr/>
        </p:nvSpPr>
        <p:spPr bwMode="auto">
          <a:xfrm>
            <a:off x="630382" y="2514600"/>
            <a:ext cx="7467600" cy="3505200"/>
          </a:xfrm>
          <a:prstGeom prst="rect">
            <a:avLst/>
          </a:prstGeom>
          <a:noFill/>
          <a:ln w="9525">
            <a:noFill/>
            <a:miter lim="800000"/>
            <a:headEnd/>
            <a:tailEnd/>
          </a:ln>
        </p:spPr>
        <p:txBody>
          <a:bodyPr>
            <a:normAutofit/>
          </a:bodyPr>
          <a:lstStyle/>
          <a:p>
            <a:pPr marL="914400" lvl="4" indent="-273050" fontAlgn="auto">
              <a:spcBef>
                <a:spcPts val="600"/>
              </a:spcBef>
              <a:spcAft>
                <a:spcPts val="0"/>
              </a:spcAft>
              <a:buClr>
                <a:schemeClr val="tx2"/>
              </a:buClr>
              <a:buSzPct val="73000"/>
              <a:defRPr/>
            </a:pPr>
            <a:r>
              <a:rPr lang="en-US" sz="2400" dirty="0">
                <a:latin typeface="+mn-lt"/>
                <a:ea typeface="+mn-ea"/>
              </a:rPr>
              <a:t>There are three situations: </a:t>
            </a:r>
          </a:p>
          <a:p>
            <a:pPr marL="1387475" lvl="5" indent="-273050">
              <a:spcBef>
                <a:spcPts val="600"/>
              </a:spcBef>
              <a:buClr>
                <a:schemeClr val="tx2"/>
              </a:buClr>
              <a:buSzPct val="73000"/>
              <a:defRPr/>
            </a:pPr>
            <a:r>
              <a:rPr lang="en-US" sz="2400" dirty="0">
                <a:latin typeface="+mn-lt"/>
                <a:ea typeface="+mn-ea"/>
              </a:rPr>
              <a:t>1.Hypertonic</a:t>
            </a:r>
          </a:p>
          <a:p>
            <a:pPr marL="1387475" lvl="5" indent="-273050">
              <a:spcBef>
                <a:spcPts val="600"/>
              </a:spcBef>
              <a:buClr>
                <a:schemeClr val="tx2"/>
              </a:buClr>
              <a:buSzPct val="73000"/>
              <a:defRPr/>
            </a:pPr>
            <a:r>
              <a:rPr lang="en-US" sz="2400" dirty="0">
                <a:latin typeface="+mn-lt"/>
                <a:ea typeface="+mn-ea"/>
              </a:rPr>
              <a:t>2. Hypotonic</a:t>
            </a:r>
          </a:p>
          <a:p>
            <a:pPr marL="1387475" lvl="5" indent="-273050">
              <a:spcBef>
                <a:spcPts val="600"/>
              </a:spcBef>
              <a:buClr>
                <a:schemeClr val="tx2"/>
              </a:buClr>
              <a:buSzPct val="73000"/>
              <a:defRPr/>
            </a:pPr>
            <a:r>
              <a:rPr lang="en-US" sz="2400" dirty="0">
                <a:latin typeface="+mn-lt"/>
                <a:ea typeface="+mn-ea"/>
              </a:rPr>
              <a:t>3. Isotonic</a:t>
            </a:r>
            <a:endParaRPr lang="en-US" sz="2400" dirty="0">
              <a:solidFill>
                <a:schemeClr val="tx2">
                  <a:lumMod val="75000"/>
                </a:schemeClr>
              </a:solidFill>
              <a:latin typeface="+mn-lt"/>
              <a:ea typeface="+mn-ea"/>
            </a:endParaRPr>
          </a:p>
          <a:p>
            <a:pPr marL="731520" lvl="1" indent="-274320" fontAlgn="auto">
              <a:spcBef>
                <a:spcPts val="600"/>
              </a:spcBef>
              <a:spcAft>
                <a:spcPts val="0"/>
              </a:spcAft>
              <a:buClr>
                <a:schemeClr val="tx2"/>
              </a:buClr>
              <a:buSzPct val="73000"/>
              <a:defRPr/>
            </a:pPr>
            <a:endParaRPr lang="en-US" sz="2400" dirty="0">
              <a:solidFill>
                <a:schemeClr val="tx2">
                  <a:lumMod val="75000"/>
                </a:schemeClr>
              </a:solidFill>
              <a:latin typeface="+mn-lt"/>
              <a:ea typeface="+mn-ea"/>
            </a:endParaRPr>
          </a:p>
          <a:p>
            <a:pPr marL="731520" lvl="1" indent="-274320" fontAlgn="auto">
              <a:spcBef>
                <a:spcPts val="600"/>
              </a:spcBef>
              <a:spcAft>
                <a:spcPts val="0"/>
              </a:spcAft>
              <a:buClr>
                <a:schemeClr val="tx2"/>
              </a:buClr>
              <a:buSzPct val="73000"/>
              <a:defRPr/>
            </a:pPr>
            <a:endParaRPr lang="en-US" sz="2400" dirty="0">
              <a:solidFill>
                <a:schemeClr val="tx2">
                  <a:lumMod val="75000"/>
                </a:schemeClr>
              </a:solidFill>
              <a:latin typeface="+mn-lt"/>
              <a:ea typeface="+mn-ea"/>
            </a:endParaRPr>
          </a:p>
          <a:p>
            <a:pPr marL="731520" lvl="1" indent="-274320" fontAlgn="auto">
              <a:spcBef>
                <a:spcPts val="600"/>
              </a:spcBef>
              <a:spcAft>
                <a:spcPts val="0"/>
              </a:spcAft>
              <a:buClr>
                <a:schemeClr val="tx2"/>
              </a:buClr>
              <a:buSzPct val="73000"/>
              <a:defRPr/>
            </a:pPr>
            <a:endParaRPr lang="en-US" sz="2400" dirty="0">
              <a:solidFill>
                <a:schemeClr val="tx2">
                  <a:lumMod val="75000"/>
                </a:schemeClr>
              </a:solidFill>
              <a:latin typeface="+mn-lt"/>
              <a:ea typeface="+mn-ea"/>
            </a:endParaRPr>
          </a:p>
          <a:p>
            <a:pPr marL="274320" indent="-274320" fontAlgn="auto">
              <a:spcBef>
                <a:spcPts val="600"/>
              </a:spcBef>
              <a:spcAft>
                <a:spcPts val="0"/>
              </a:spcAft>
              <a:buClr>
                <a:schemeClr val="tx2"/>
              </a:buClr>
              <a:buSzPct val="73000"/>
              <a:buFont typeface="Wingdings 2"/>
              <a:buChar char=""/>
              <a:defRPr/>
            </a:pPr>
            <a:endParaRPr lang="en-US" sz="2400" dirty="0">
              <a:solidFill>
                <a:schemeClr val="tx2">
                  <a:lumMod val="75000"/>
                </a:schemeClr>
              </a:solidFill>
              <a:latin typeface="+mn-lt"/>
              <a:ea typeface="+mn-e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731520" lvl="1" indent="-274320" eaLnBrk="1" fontAlgn="auto" hangingPunct="1">
              <a:spcBef>
                <a:spcPts val="600"/>
              </a:spcBef>
              <a:spcAft>
                <a:spcPts val="0"/>
              </a:spcAft>
              <a:buClr>
                <a:schemeClr val="tx2"/>
              </a:buClr>
              <a:buSzPct val="73000"/>
              <a:buFont typeface="Wingdings 2" pitchFamily="18" charset="2"/>
              <a:buChar char=""/>
              <a:defRPr/>
            </a:pPr>
            <a:r>
              <a:rPr lang="en-US" sz="3200" dirty="0" smtClean="0">
                <a:solidFill>
                  <a:schemeClr val="tx2">
                    <a:lumMod val="75000"/>
                  </a:schemeClr>
                </a:solidFill>
                <a:ea typeface="+mn-ea"/>
              </a:rPr>
              <a:t>Tonic=Means solution</a:t>
            </a:r>
          </a:p>
          <a:p>
            <a:pPr marL="731520" lvl="1" indent="-274320" eaLnBrk="1" fontAlgn="auto" hangingPunct="1">
              <a:spcBef>
                <a:spcPts val="600"/>
              </a:spcBef>
              <a:spcAft>
                <a:spcPts val="0"/>
              </a:spcAft>
              <a:buClr>
                <a:schemeClr val="tx2"/>
              </a:buClr>
              <a:buSzPct val="73000"/>
              <a:buFont typeface="Wingdings 2" pitchFamily="18" charset="2"/>
              <a:buChar char=""/>
              <a:defRPr/>
            </a:pPr>
            <a:r>
              <a:rPr lang="en-US" sz="3200" dirty="0" smtClean="0">
                <a:solidFill>
                  <a:schemeClr val="tx2">
                    <a:lumMod val="75000"/>
                  </a:schemeClr>
                </a:solidFill>
                <a:ea typeface="+mn-ea"/>
              </a:rPr>
              <a:t>Hyper = above</a:t>
            </a:r>
          </a:p>
          <a:p>
            <a:pPr marL="731520" lvl="1" indent="-274320" eaLnBrk="1" fontAlgn="auto" hangingPunct="1">
              <a:spcBef>
                <a:spcPts val="600"/>
              </a:spcBef>
              <a:spcAft>
                <a:spcPts val="0"/>
              </a:spcAft>
              <a:buClr>
                <a:schemeClr val="tx2"/>
              </a:buClr>
              <a:buSzPct val="73000"/>
              <a:buFont typeface="Wingdings 2" pitchFamily="18" charset="2"/>
              <a:buChar char=""/>
              <a:defRPr/>
            </a:pPr>
            <a:r>
              <a:rPr lang="en-US" sz="3200" dirty="0" smtClean="0">
                <a:solidFill>
                  <a:schemeClr val="tx2">
                    <a:lumMod val="75000"/>
                  </a:schemeClr>
                </a:solidFill>
                <a:ea typeface="+mn-ea"/>
              </a:rPr>
              <a:t>Hypo= below </a:t>
            </a:r>
          </a:p>
          <a:p>
            <a:pPr marL="731520" lvl="1" indent="-274320" eaLnBrk="1" fontAlgn="auto" hangingPunct="1">
              <a:spcBef>
                <a:spcPts val="600"/>
              </a:spcBef>
              <a:spcAft>
                <a:spcPts val="0"/>
              </a:spcAft>
              <a:buClr>
                <a:schemeClr val="tx2"/>
              </a:buClr>
              <a:buSzPct val="73000"/>
              <a:buFont typeface="Wingdings 2" pitchFamily="18" charset="2"/>
              <a:buChar char=""/>
              <a:defRPr/>
            </a:pPr>
            <a:r>
              <a:rPr lang="en-US" sz="3200" dirty="0" err="1" smtClean="0">
                <a:solidFill>
                  <a:schemeClr val="tx2">
                    <a:lumMod val="75000"/>
                  </a:schemeClr>
                </a:solidFill>
                <a:ea typeface="+mn-ea"/>
              </a:rPr>
              <a:t>Iso</a:t>
            </a:r>
            <a:r>
              <a:rPr lang="en-US" sz="3200" dirty="0" smtClean="0">
                <a:solidFill>
                  <a:schemeClr val="tx2">
                    <a:lumMod val="75000"/>
                  </a:schemeClr>
                </a:solidFill>
                <a:ea typeface="+mn-ea"/>
              </a:rPr>
              <a:t> = same</a:t>
            </a:r>
          </a:p>
          <a:p>
            <a:pPr marL="731520" lvl="1" indent="-274320" eaLnBrk="1" fontAlgn="auto" hangingPunct="1">
              <a:spcBef>
                <a:spcPts val="600"/>
              </a:spcBef>
              <a:spcAft>
                <a:spcPts val="0"/>
              </a:spcAft>
              <a:buClr>
                <a:schemeClr val="tx2"/>
              </a:buClr>
              <a:buSzPct val="73000"/>
              <a:buFont typeface="Wingdings 2" pitchFamily="18" charset="2"/>
              <a:buChar char=""/>
              <a:defRPr/>
            </a:pPr>
            <a:r>
              <a:rPr lang="en-US" sz="3200" dirty="0" smtClean="0">
                <a:solidFill>
                  <a:schemeClr val="tx2">
                    <a:lumMod val="75000"/>
                  </a:schemeClr>
                </a:solidFill>
                <a:ea typeface="+mn-ea"/>
              </a:rPr>
              <a:t>* Remember the name describes the </a:t>
            </a:r>
            <a:r>
              <a:rPr lang="en-US" sz="3200" u="sng" dirty="0" smtClean="0">
                <a:solidFill>
                  <a:schemeClr val="tx2">
                    <a:lumMod val="75000"/>
                  </a:schemeClr>
                </a:solidFill>
                <a:ea typeface="+mn-ea"/>
              </a:rPr>
              <a:t>solution</a:t>
            </a:r>
            <a:r>
              <a:rPr lang="en-US" sz="3200" dirty="0" smtClean="0">
                <a:solidFill>
                  <a:schemeClr val="tx2">
                    <a:lumMod val="75000"/>
                  </a:schemeClr>
                </a:solidFill>
                <a:ea typeface="+mn-ea"/>
              </a:rPr>
              <a:t> outside the cell</a:t>
            </a:r>
          </a:p>
          <a:p>
            <a:pPr eaLnBrk="1" fontAlgn="auto" hangingPunct="1">
              <a:spcAft>
                <a:spcPts val="0"/>
              </a:spcAft>
              <a:buFont typeface="Wingdings 2" pitchFamily="18" charset="2"/>
              <a:buChar char=""/>
              <a:defRPr/>
            </a:pPr>
            <a:endParaRPr lang="en-US" dirty="0">
              <a:ea typeface="+mn-ea"/>
              <a:cs typeface="+mn-cs"/>
            </a:endParaRPr>
          </a:p>
        </p:txBody>
      </p:sp>
      <p:sp>
        <p:nvSpPr>
          <p:cNvPr id="4" name="Right Arrow 3"/>
          <p:cNvSpPr/>
          <p:nvPr/>
        </p:nvSpPr>
        <p:spPr>
          <a:xfrm rot="16200000">
            <a:off x="4267200" y="22098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Arrow 4"/>
          <p:cNvSpPr/>
          <p:nvPr/>
        </p:nvSpPr>
        <p:spPr>
          <a:xfrm rot="5400000">
            <a:off x="3810000" y="2895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Equal 5"/>
          <p:cNvSpPr/>
          <p:nvPr/>
        </p:nvSpPr>
        <p:spPr>
          <a:xfrm>
            <a:off x="3200400" y="3352800"/>
            <a:ext cx="6096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What happens in a Hypertonic solution?</a:t>
            </a:r>
            <a:endParaRPr lang="en-US" dirty="0">
              <a:ea typeface="+mj-ea"/>
              <a:cs typeface="+mj-cs"/>
            </a:endParaRPr>
          </a:p>
        </p:txBody>
      </p:sp>
      <p:sp>
        <p:nvSpPr>
          <p:cNvPr id="3" name="Content Placeholder 2"/>
          <p:cNvSpPr>
            <a:spLocks noGrp="1"/>
          </p:cNvSpPr>
          <p:nvPr>
            <p:ph idx="1"/>
          </p:nvPr>
        </p:nvSpPr>
        <p:spPr>
          <a:xfrm>
            <a:off x="457200" y="1609725"/>
            <a:ext cx="4191000" cy="4846638"/>
          </a:xfrm>
        </p:spPr>
        <p:txBody>
          <a:bodyPr rtlCol="0">
            <a:normAutofit/>
          </a:bodyPr>
          <a:lstStyle/>
          <a:p>
            <a:pPr eaLnBrk="1" fontAlgn="auto" hangingPunct="1">
              <a:spcAft>
                <a:spcPts val="0"/>
              </a:spcAft>
              <a:buFont typeface="Wingdings 2" pitchFamily="18" charset="2"/>
              <a:buChar char=""/>
              <a:defRPr/>
            </a:pPr>
            <a:r>
              <a:rPr lang="en-US" sz="2800" dirty="0" smtClean="0">
                <a:solidFill>
                  <a:srgbClr val="0070C0"/>
                </a:solidFill>
                <a:ea typeface="+mn-ea"/>
                <a:cs typeface="+mn-cs"/>
              </a:rPr>
              <a:t>If there is </a:t>
            </a:r>
            <a:r>
              <a:rPr lang="en-US" sz="2800" u="sng" dirty="0" smtClean="0">
                <a:solidFill>
                  <a:srgbClr val="0070C0"/>
                </a:solidFill>
                <a:ea typeface="+mn-ea"/>
                <a:cs typeface="+mn-cs"/>
              </a:rPr>
              <a:t>more</a:t>
            </a:r>
            <a:r>
              <a:rPr lang="en-US" sz="2800" dirty="0" smtClean="0">
                <a:solidFill>
                  <a:srgbClr val="0070C0"/>
                </a:solidFill>
                <a:ea typeface="+mn-ea"/>
                <a:cs typeface="+mn-cs"/>
              </a:rPr>
              <a:t> solute outside the cell then the water inside the cell will move out. </a:t>
            </a:r>
            <a:r>
              <a:rPr lang="en-US" b="1" dirty="0" smtClean="0">
                <a:solidFill>
                  <a:srgbClr val="0070C0"/>
                </a:solidFill>
                <a:ea typeface="+mn-ea"/>
                <a:cs typeface="+mn-cs"/>
              </a:rPr>
              <a:t>=shrivel.</a:t>
            </a:r>
            <a:endParaRPr lang="en-US" sz="2800" b="1" dirty="0" smtClean="0">
              <a:solidFill>
                <a:srgbClr val="0070C0"/>
              </a:solidFill>
              <a:ea typeface="+mn-ea"/>
              <a:cs typeface="+mn-cs"/>
            </a:endParaRPr>
          </a:p>
          <a:p>
            <a:pPr eaLnBrk="1" fontAlgn="auto" hangingPunct="1">
              <a:spcAft>
                <a:spcPts val="0"/>
              </a:spcAft>
              <a:buFont typeface="Wingdings 2" pitchFamily="18" charset="2"/>
              <a:buChar char=""/>
              <a:defRPr/>
            </a:pPr>
            <a:r>
              <a:rPr lang="en-US" sz="2800" dirty="0" smtClean="0">
                <a:ea typeface="+mn-ea"/>
                <a:cs typeface="+mn-cs"/>
              </a:rPr>
              <a:t>(Like a hyper kid has more energy)</a:t>
            </a:r>
          </a:p>
          <a:p>
            <a:pPr eaLnBrk="1" fontAlgn="auto" hangingPunct="1">
              <a:spcAft>
                <a:spcPts val="0"/>
              </a:spcAft>
              <a:buFont typeface="Wingdings 2" pitchFamily="18" charset="2"/>
              <a:buChar char=""/>
              <a:defRPr/>
            </a:pPr>
            <a:endParaRPr lang="en-US" sz="2800" dirty="0" smtClean="0">
              <a:ea typeface="+mn-ea"/>
              <a:cs typeface="+mn-cs"/>
            </a:endParaRPr>
          </a:p>
          <a:p>
            <a:pPr eaLnBrk="1" fontAlgn="auto" hangingPunct="1">
              <a:spcAft>
                <a:spcPts val="0"/>
              </a:spcAft>
              <a:buFont typeface="Wingdings 2" pitchFamily="18" charset="2"/>
              <a:buChar char=""/>
              <a:defRPr/>
            </a:pPr>
            <a:endParaRPr lang="en-US" sz="2800" dirty="0" smtClean="0">
              <a:solidFill>
                <a:schemeClr val="tx2">
                  <a:lumMod val="75000"/>
                </a:schemeClr>
              </a:solidFill>
              <a:ea typeface="+mn-ea"/>
              <a:cs typeface="+mn-cs"/>
            </a:endParaRPr>
          </a:p>
          <a:p>
            <a:pPr eaLnBrk="1" fontAlgn="auto" hangingPunct="1">
              <a:spcAft>
                <a:spcPts val="0"/>
              </a:spcAft>
              <a:buFont typeface="Wingdings 2" pitchFamily="18" charset="2"/>
              <a:buChar char=""/>
              <a:defRPr/>
            </a:pPr>
            <a:endParaRPr lang="en-US" dirty="0">
              <a:ea typeface="+mn-ea"/>
              <a:cs typeface="+mn-cs"/>
            </a:endParaRPr>
          </a:p>
        </p:txBody>
      </p:sp>
      <p:pic>
        <p:nvPicPr>
          <p:cNvPr id="59395" name="Picture 5"/>
          <p:cNvPicPr>
            <a:picLocks noChangeAspect="1" noChangeArrowheads="1"/>
          </p:cNvPicPr>
          <p:nvPr/>
        </p:nvPicPr>
        <p:blipFill>
          <a:blip r:embed="rId2">
            <a:extLst>
              <a:ext uri="{28A0092B-C50C-407E-A947-70E740481C1C}">
                <a14:useLocalDpi xmlns:a14="http://schemas.microsoft.com/office/drawing/2010/main" val="0"/>
              </a:ext>
            </a:extLst>
          </a:blip>
          <a:srcRect r="65913"/>
          <a:stretch>
            <a:fillRect/>
          </a:stretch>
        </p:blipFill>
        <p:spPr bwMode="auto">
          <a:xfrm>
            <a:off x="4724400" y="1600200"/>
            <a:ext cx="3094038"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257800" y="5029200"/>
            <a:ext cx="2133600" cy="14478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Arrow Connector 6"/>
          <p:cNvCxnSpPr>
            <a:cxnSpLocks noChangeShapeType="1"/>
          </p:cNvCxnSpPr>
          <p:nvPr/>
        </p:nvCxnSpPr>
        <p:spPr bwMode="auto">
          <a:xfrm>
            <a:off x="3733800" y="5334000"/>
            <a:ext cx="1447800" cy="382588"/>
          </a:xfrm>
          <a:prstGeom prst="straightConnector1">
            <a:avLst/>
          </a:prstGeom>
          <a:noFill/>
          <a:ln w="31800">
            <a:solidFill>
              <a:schemeClr val="tx1"/>
            </a:solidFill>
            <a:round/>
            <a:headEnd/>
            <a:tailEnd type="arrow" w="med" len="med"/>
          </a:ln>
          <a:effectLst>
            <a:outerShdw blurRad="63500" dist="26940" dir="5400000" rotWithShape="0">
              <a:srgbClr val="000000">
                <a:alpha val="82999"/>
              </a:srgbClr>
            </a:outerShdw>
          </a:effectLst>
          <a:extLst>
            <a:ext uri="{909E8E84-426E-40dd-AFC4-6F175D3DCCD1}">
              <a14:hiddenFill xmlns:a14="http://schemas.microsoft.com/office/drawing/2010/main" xmlns="">
                <a:noFill/>
              </a14:hiddenFill>
            </a:ext>
          </a:extLst>
        </p:spPr>
      </p:cxnSp>
      <p:sp>
        <p:nvSpPr>
          <p:cNvPr id="59398" name="TextBox 9"/>
          <p:cNvSpPr txBox="1">
            <a:spLocks noChangeArrowheads="1"/>
          </p:cNvSpPr>
          <p:nvPr/>
        </p:nvSpPr>
        <p:spPr bwMode="auto">
          <a:xfrm>
            <a:off x="2209800" y="50292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t>Draw this</a:t>
            </a:r>
          </a:p>
        </p:txBody>
      </p:sp>
      <p:pic>
        <p:nvPicPr>
          <p:cNvPr id="59399" name="Picture 9" descr="http://www.adhdportal.net/wp-content/uploads/2011/05/hyperactive-ch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29175"/>
            <a:ext cx="21145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altLang="en-US" smtClean="0"/>
              <a:t>Hypotonic</a:t>
            </a:r>
          </a:p>
        </p:txBody>
      </p:sp>
      <p:sp>
        <p:nvSpPr>
          <p:cNvPr id="3" name="Content Placeholder 2"/>
          <p:cNvSpPr>
            <a:spLocks noGrp="1"/>
          </p:cNvSpPr>
          <p:nvPr>
            <p:ph idx="1"/>
          </p:nvPr>
        </p:nvSpPr>
        <p:spPr>
          <a:xfrm>
            <a:off x="457200" y="1609725"/>
            <a:ext cx="4191000" cy="4846638"/>
          </a:xfrm>
        </p:spPr>
        <p:txBody>
          <a:bodyPr rtlCol="0">
            <a:normAutofit/>
          </a:bodyPr>
          <a:lstStyle/>
          <a:p>
            <a:pPr eaLnBrk="1" fontAlgn="auto" hangingPunct="1">
              <a:spcAft>
                <a:spcPts val="0"/>
              </a:spcAft>
              <a:buFont typeface="Wingdings 2" pitchFamily="18" charset="2"/>
              <a:buChar char=""/>
              <a:defRPr/>
            </a:pPr>
            <a:r>
              <a:rPr lang="en-US" sz="2800" dirty="0" smtClean="0">
                <a:solidFill>
                  <a:srgbClr val="0070C0"/>
                </a:solidFill>
                <a:ea typeface="+mn-ea"/>
                <a:cs typeface="+mn-cs"/>
              </a:rPr>
              <a:t>If there is </a:t>
            </a:r>
            <a:r>
              <a:rPr lang="en-US" sz="2800" u="sng" dirty="0" smtClean="0">
                <a:solidFill>
                  <a:srgbClr val="0070C0"/>
                </a:solidFill>
                <a:ea typeface="+mn-ea"/>
                <a:cs typeface="+mn-cs"/>
              </a:rPr>
              <a:t>lower</a:t>
            </a:r>
            <a:r>
              <a:rPr lang="en-US" sz="2800" dirty="0" smtClean="0">
                <a:solidFill>
                  <a:srgbClr val="0070C0"/>
                </a:solidFill>
                <a:ea typeface="+mn-ea"/>
                <a:cs typeface="+mn-cs"/>
              </a:rPr>
              <a:t> solute concentration outside the cell then the water in the cell will move in = </a:t>
            </a:r>
            <a:r>
              <a:rPr lang="en-US" b="1" dirty="0" smtClean="0">
                <a:solidFill>
                  <a:srgbClr val="0070C0"/>
                </a:solidFill>
                <a:ea typeface="+mn-ea"/>
                <a:cs typeface="+mn-cs"/>
              </a:rPr>
              <a:t>burst!</a:t>
            </a:r>
            <a:endParaRPr lang="en-US" sz="2800" b="1" dirty="0" smtClean="0">
              <a:solidFill>
                <a:srgbClr val="0070C0"/>
              </a:solidFill>
              <a:ea typeface="+mn-ea"/>
              <a:cs typeface="+mn-cs"/>
            </a:endParaRPr>
          </a:p>
          <a:p>
            <a:pPr eaLnBrk="1" fontAlgn="auto" hangingPunct="1">
              <a:spcAft>
                <a:spcPts val="0"/>
              </a:spcAft>
              <a:buFont typeface="Wingdings 2" pitchFamily="18" charset="2"/>
              <a:buChar char=""/>
              <a:defRPr/>
            </a:pPr>
            <a:r>
              <a:rPr lang="en-US" sz="2800" dirty="0" smtClean="0">
                <a:solidFill>
                  <a:schemeClr val="tx2">
                    <a:lumMod val="75000"/>
                  </a:schemeClr>
                </a:solidFill>
                <a:ea typeface="+mn-ea"/>
                <a:cs typeface="+mn-cs"/>
              </a:rPr>
              <a:t>Like a hippo!</a:t>
            </a:r>
          </a:p>
          <a:p>
            <a:pPr eaLnBrk="1" fontAlgn="auto" hangingPunct="1">
              <a:spcAft>
                <a:spcPts val="0"/>
              </a:spcAft>
              <a:buFont typeface="Wingdings 2" pitchFamily="18" charset="2"/>
              <a:buChar char=""/>
              <a:defRPr/>
            </a:pPr>
            <a:endParaRPr lang="en-US" dirty="0">
              <a:ea typeface="+mn-ea"/>
              <a:cs typeface="+mn-cs"/>
            </a:endParaRPr>
          </a:p>
        </p:txBody>
      </p:sp>
      <p:pic>
        <p:nvPicPr>
          <p:cNvPr id="60419" name="Picture 5"/>
          <p:cNvPicPr>
            <a:picLocks noChangeAspect="1" noChangeArrowheads="1"/>
          </p:cNvPicPr>
          <p:nvPr/>
        </p:nvPicPr>
        <p:blipFill>
          <a:blip r:embed="rId2">
            <a:extLst>
              <a:ext uri="{28A0092B-C50C-407E-A947-70E740481C1C}">
                <a14:useLocalDpi xmlns:a14="http://schemas.microsoft.com/office/drawing/2010/main" val="0"/>
              </a:ext>
            </a:extLst>
          </a:blip>
          <a:srcRect l="66327" r="-751"/>
          <a:stretch>
            <a:fillRect/>
          </a:stretch>
        </p:blipFill>
        <p:spPr bwMode="auto">
          <a:xfrm>
            <a:off x="4724400" y="1219200"/>
            <a:ext cx="31242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181600" y="4572000"/>
            <a:ext cx="2133600" cy="14478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a:cxnSpLocks noChangeShapeType="1"/>
          </p:cNvCxnSpPr>
          <p:nvPr/>
        </p:nvCxnSpPr>
        <p:spPr bwMode="auto">
          <a:xfrm>
            <a:off x="4343400" y="4114800"/>
            <a:ext cx="762000" cy="1144588"/>
          </a:xfrm>
          <a:prstGeom prst="straightConnector1">
            <a:avLst/>
          </a:prstGeom>
          <a:noFill/>
          <a:ln w="31800">
            <a:solidFill>
              <a:schemeClr val="tx1"/>
            </a:solidFill>
            <a:round/>
            <a:headEnd/>
            <a:tailEnd type="arrow" w="med" len="med"/>
          </a:ln>
          <a:effectLst>
            <a:outerShdw blurRad="63500" dist="26940" dir="5400000" rotWithShape="0">
              <a:srgbClr val="000000">
                <a:alpha val="82999"/>
              </a:srgbClr>
            </a:outerShdw>
          </a:effectLst>
          <a:extLst>
            <a:ext uri="{909E8E84-426E-40dd-AFC4-6F175D3DCCD1}">
              <a14:hiddenFill xmlns:a14="http://schemas.microsoft.com/office/drawing/2010/main" xmlns="">
                <a:noFill/>
              </a14:hiddenFill>
            </a:ext>
          </a:extLst>
        </p:spPr>
      </p:cxnSp>
      <p:sp>
        <p:nvSpPr>
          <p:cNvPr id="60422" name="TextBox 6"/>
          <p:cNvSpPr txBox="1">
            <a:spLocks noChangeArrowheads="1"/>
          </p:cNvSpPr>
          <p:nvPr/>
        </p:nvSpPr>
        <p:spPr bwMode="auto">
          <a:xfrm>
            <a:off x="2895600" y="38100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t>Draw this</a:t>
            </a:r>
          </a:p>
        </p:txBody>
      </p:sp>
      <p:pic>
        <p:nvPicPr>
          <p:cNvPr id="60423" name="Picture 9" descr="http://mcaaron.files.wordpress.com/2008/11/hippo_4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40238"/>
            <a:ext cx="3352800"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0178" name="Picture 2" descr="Image result for ballo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641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altLang="en-US" smtClean="0"/>
              <a:t>Isotonic</a:t>
            </a:r>
          </a:p>
        </p:txBody>
      </p:sp>
      <p:sp>
        <p:nvSpPr>
          <p:cNvPr id="61442" name="Content Placeholder 2"/>
          <p:cNvSpPr>
            <a:spLocks noGrp="1"/>
          </p:cNvSpPr>
          <p:nvPr>
            <p:ph idx="1"/>
          </p:nvPr>
        </p:nvSpPr>
        <p:spPr>
          <a:xfrm>
            <a:off x="457200" y="1609725"/>
            <a:ext cx="4191000" cy="4846638"/>
          </a:xfrm>
        </p:spPr>
        <p:txBody>
          <a:bodyPr/>
          <a:lstStyle/>
          <a:p>
            <a:pPr eaLnBrk="1" hangingPunct="1"/>
            <a:r>
              <a:rPr lang="en-US" altLang="en-US" sz="2800" smtClean="0">
                <a:solidFill>
                  <a:srgbClr val="0070C0"/>
                </a:solidFill>
                <a:latin typeface="Trebuchet MS" panose="020B0603020202020204" pitchFamily="34" charset="0"/>
              </a:rPr>
              <a:t>If there is the same solute concentration outside the cell then the water stay the same.</a:t>
            </a:r>
          </a:p>
          <a:p>
            <a:pPr eaLnBrk="1" hangingPunct="1"/>
            <a:r>
              <a:rPr lang="ja-JP" altLang="en-US" sz="2800" smtClean="0">
                <a:solidFill>
                  <a:srgbClr val="0070C0"/>
                </a:solidFill>
                <a:latin typeface="Trebuchet MS" panose="020B0603020202020204" pitchFamily="34" charset="0"/>
              </a:rPr>
              <a:t>“</a:t>
            </a:r>
            <a:r>
              <a:rPr lang="en-US" altLang="ja-JP" sz="2800" smtClean="0">
                <a:solidFill>
                  <a:srgbClr val="0070C0"/>
                </a:solidFill>
                <a:latin typeface="Trebuchet MS" panose="020B0603020202020204" pitchFamily="34" charset="0"/>
              </a:rPr>
              <a:t>I so equal!</a:t>
            </a:r>
            <a:r>
              <a:rPr lang="ja-JP" altLang="en-US" sz="2800" smtClean="0">
                <a:solidFill>
                  <a:srgbClr val="0070C0"/>
                </a:solidFill>
                <a:latin typeface="Trebuchet MS" panose="020B0603020202020204" pitchFamily="34" charset="0"/>
              </a:rPr>
              <a:t>”</a:t>
            </a:r>
            <a:endParaRPr lang="en-US" altLang="ja-JP" sz="2800" smtClean="0">
              <a:solidFill>
                <a:srgbClr val="0070C0"/>
              </a:solidFill>
              <a:latin typeface="Trebuchet MS" panose="020B0603020202020204" pitchFamily="34" charset="0"/>
            </a:endParaRPr>
          </a:p>
          <a:p>
            <a:pPr eaLnBrk="1" hangingPunct="1"/>
            <a:endParaRPr lang="en-US" altLang="en-US" sz="2800" smtClean="0">
              <a:solidFill>
                <a:srgbClr val="03495C"/>
              </a:solidFill>
              <a:latin typeface="Trebuchet MS" panose="020B0603020202020204" pitchFamily="34" charset="0"/>
            </a:endParaRPr>
          </a:p>
          <a:p>
            <a:pPr eaLnBrk="1" hangingPunct="1"/>
            <a:endParaRPr lang="en-US" altLang="en-US" smtClean="0">
              <a:latin typeface="Trebuchet MS" panose="020B0603020202020204" pitchFamily="34" charset="0"/>
            </a:endParaRPr>
          </a:p>
        </p:txBody>
      </p:sp>
      <p:pic>
        <p:nvPicPr>
          <p:cNvPr id="61443" name="Picture 5"/>
          <p:cNvPicPr>
            <a:picLocks noChangeAspect="1" noChangeArrowheads="1"/>
          </p:cNvPicPr>
          <p:nvPr/>
        </p:nvPicPr>
        <p:blipFill>
          <a:blip r:embed="rId2">
            <a:extLst>
              <a:ext uri="{28A0092B-C50C-407E-A947-70E740481C1C}">
                <a14:useLocalDpi xmlns:a14="http://schemas.microsoft.com/office/drawing/2010/main" val="0"/>
              </a:ext>
            </a:extLst>
          </a:blip>
          <a:srcRect l="33583" r="31995"/>
          <a:stretch>
            <a:fillRect/>
          </a:stretch>
        </p:blipFill>
        <p:spPr bwMode="auto">
          <a:xfrm>
            <a:off x="4876800" y="1336675"/>
            <a:ext cx="31242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181600" y="4572000"/>
            <a:ext cx="2209800" cy="16002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a:cxnSpLocks noChangeShapeType="1"/>
          </p:cNvCxnSpPr>
          <p:nvPr/>
        </p:nvCxnSpPr>
        <p:spPr bwMode="auto">
          <a:xfrm>
            <a:off x="4343400" y="4114800"/>
            <a:ext cx="762000" cy="1144588"/>
          </a:xfrm>
          <a:prstGeom prst="straightConnector1">
            <a:avLst/>
          </a:prstGeom>
          <a:noFill/>
          <a:ln w="31800">
            <a:solidFill>
              <a:schemeClr val="tx1"/>
            </a:solidFill>
            <a:round/>
            <a:headEnd/>
            <a:tailEnd type="arrow" w="med" len="med"/>
          </a:ln>
          <a:effectLst>
            <a:outerShdw blurRad="63500" dist="26940" dir="5400000" rotWithShape="0">
              <a:srgbClr val="000000">
                <a:alpha val="82999"/>
              </a:srgbClr>
            </a:outerShdw>
          </a:effectLst>
          <a:extLst>
            <a:ext uri="{909E8E84-426E-40dd-AFC4-6F175D3DCCD1}">
              <a14:hiddenFill xmlns:a14="http://schemas.microsoft.com/office/drawing/2010/main" xmlns="">
                <a:noFill/>
              </a14:hiddenFill>
            </a:ext>
          </a:extLst>
        </p:spPr>
      </p:cxnSp>
      <p:sp>
        <p:nvSpPr>
          <p:cNvPr id="61446" name="TextBox 6"/>
          <p:cNvSpPr txBox="1">
            <a:spLocks noChangeArrowheads="1"/>
          </p:cNvSpPr>
          <p:nvPr/>
        </p:nvSpPr>
        <p:spPr bwMode="auto">
          <a:xfrm>
            <a:off x="2895600" y="38862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t>Draw this</a:t>
            </a:r>
          </a:p>
        </p:txBody>
      </p:sp>
      <p:pic>
        <p:nvPicPr>
          <p:cNvPr id="61447" name="Picture 9" descr="http://wwwdelivery.superstock.com/WI/223/1647/PreviewComp/SuperStock_1647R-397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343400"/>
            <a:ext cx="33337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1066800" y="-152400"/>
            <a:ext cx="7239000" cy="1143000"/>
          </a:xfrm>
        </p:spPr>
        <p:txBody>
          <a:bodyPr/>
          <a:lstStyle/>
          <a:p>
            <a:pPr eaLnBrk="1" hangingPunct="1"/>
            <a:endParaRPr lang="en-US" altLang="en-US" dirty="0" smtClean="0"/>
          </a:p>
        </p:txBody>
      </p:sp>
      <p:sp>
        <p:nvSpPr>
          <p:cNvPr id="52226" name="Content Placeholder 2"/>
          <p:cNvSpPr>
            <a:spLocks noGrp="1"/>
          </p:cNvSpPr>
          <p:nvPr>
            <p:ph idx="1"/>
          </p:nvPr>
        </p:nvSpPr>
        <p:spPr>
          <a:xfrm>
            <a:off x="76200" y="1981200"/>
            <a:ext cx="2286000" cy="533400"/>
          </a:xfrm>
        </p:spPr>
        <p:txBody>
          <a:bodyPr rtlCol="0">
            <a:normAutofit fontScale="62500" lnSpcReduction="20000"/>
          </a:bodyPr>
          <a:lstStyle/>
          <a:p>
            <a:pPr eaLnBrk="1" fontAlgn="auto" hangingPunct="1">
              <a:spcAft>
                <a:spcPts val="0"/>
              </a:spcAft>
              <a:buFont typeface="Wingdings 2" charset="0"/>
              <a:buNone/>
              <a:defRPr/>
            </a:pPr>
            <a:r>
              <a:rPr lang="en-US" sz="2400" smtClean="0">
                <a:latin typeface="Trebuchet MS" charset="0"/>
                <a:ea typeface="+mn-ea"/>
                <a:cs typeface="+mn-cs"/>
              </a:rPr>
              <a:t>Label Each Type of Cell</a:t>
            </a:r>
          </a:p>
          <a:p>
            <a:pPr eaLnBrk="1" fontAlgn="auto" hangingPunct="1">
              <a:spcAft>
                <a:spcPts val="0"/>
              </a:spcAft>
              <a:buFont typeface="Wingdings 2" charset="0"/>
              <a:buNone/>
              <a:defRPr/>
            </a:pPr>
            <a:r>
              <a:rPr lang="en-US" sz="2400" smtClean="0">
                <a:latin typeface="Trebuchet MS" charset="0"/>
                <a:ea typeface="+mn-ea"/>
                <a:cs typeface="+mn-cs"/>
              </a:rPr>
              <a:t>(plant/Animal)</a:t>
            </a:r>
          </a:p>
        </p:txBody>
      </p:sp>
      <p:pic>
        <p:nvPicPr>
          <p:cNvPr id="62467" name="Picture 2" descr="http://2.bp.blogspot.com/_10M5kCPMTYM/S-1kTAlmmrI/AAAAAAAAABc/Duc-LSzYgyU/s1600/Bio+hypotonic,+Isotonic,+Hypertonic.gif"/>
          <p:cNvPicPr>
            <a:picLocks noChangeAspect="1" noChangeArrowheads="1"/>
          </p:cNvPicPr>
          <p:nvPr/>
        </p:nvPicPr>
        <p:blipFill>
          <a:blip r:embed="rId2">
            <a:extLst>
              <a:ext uri="{28A0092B-C50C-407E-A947-70E740481C1C}">
                <a14:useLocalDpi xmlns:a14="http://schemas.microsoft.com/office/drawing/2010/main" val="0"/>
              </a:ext>
            </a:extLst>
          </a:blip>
          <a:srcRect t="4898" r="14999" b="11836"/>
          <a:stretch>
            <a:fillRect/>
          </a:stretch>
        </p:blipFill>
        <p:spPr bwMode="auto">
          <a:xfrm>
            <a:off x="2743200" y="1371600"/>
            <a:ext cx="419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Box 4"/>
          <p:cNvSpPr txBox="1">
            <a:spLocks noChangeArrowheads="1"/>
          </p:cNvSpPr>
          <p:nvPr/>
        </p:nvSpPr>
        <p:spPr bwMode="auto">
          <a:xfrm>
            <a:off x="3352800" y="53340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t>Label Each Solution</a:t>
            </a:r>
          </a:p>
        </p:txBody>
      </p:sp>
      <p:sp>
        <p:nvSpPr>
          <p:cNvPr id="62469" name="TextBox 6"/>
          <p:cNvSpPr txBox="1">
            <a:spLocks noChangeArrowheads="1"/>
          </p:cNvSpPr>
          <p:nvPr/>
        </p:nvSpPr>
        <p:spPr bwMode="auto">
          <a:xfrm>
            <a:off x="533400" y="4038600"/>
            <a:ext cx="7315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Tx/>
              <a:buAutoNum type="arabicParenR"/>
            </a:pPr>
            <a:r>
              <a:rPr lang="en-US" altLang="en-US"/>
              <a:t>What is the main difference between the plant and animal cell reactions?</a:t>
            </a:r>
          </a:p>
          <a:p>
            <a:pPr eaLnBrk="1" hangingPunct="1">
              <a:buFontTx/>
              <a:buAutoNum type="arabicParenR"/>
            </a:pPr>
            <a:r>
              <a:rPr lang="en-US" altLang="en-US"/>
              <a:t>What has happened to the hypotonic animal cell? How could this hurt an organism?</a:t>
            </a:r>
          </a:p>
          <a:p>
            <a:pPr eaLnBrk="1" hangingPunct="1">
              <a:buFontTx/>
              <a:buAutoNum type="arabicParenR"/>
            </a:pPr>
            <a:r>
              <a:rPr lang="en-US" altLang="en-US"/>
              <a:t>Thinking further- Why do your fingers become wrinkled in the ocean or swimming pool?</a:t>
            </a:r>
          </a:p>
          <a:p>
            <a:pPr eaLnBrk="1" hangingPunct="1">
              <a:buFontTx/>
              <a:buAutoNum type="arabicParenR"/>
            </a:pPr>
            <a:endParaRPr lang="en-US" altLang="en-US" sz="1800"/>
          </a:p>
        </p:txBody>
      </p:sp>
      <p:sp>
        <p:nvSpPr>
          <p:cNvPr id="62470" name="TextBox 6"/>
          <p:cNvSpPr txBox="1">
            <a:spLocks noChangeArrowheads="1"/>
          </p:cNvSpPr>
          <p:nvPr/>
        </p:nvSpPr>
        <p:spPr bwMode="auto">
          <a:xfrm>
            <a:off x="2743200" y="10668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1________</a:t>
            </a:r>
          </a:p>
        </p:txBody>
      </p:sp>
      <p:sp>
        <p:nvSpPr>
          <p:cNvPr id="62471" name="TextBox 7"/>
          <p:cNvSpPr txBox="1">
            <a:spLocks noChangeArrowheads="1"/>
          </p:cNvSpPr>
          <p:nvPr/>
        </p:nvSpPr>
        <p:spPr bwMode="auto">
          <a:xfrm>
            <a:off x="4038600" y="10668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2_________</a:t>
            </a:r>
          </a:p>
        </p:txBody>
      </p:sp>
      <p:sp>
        <p:nvSpPr>
          <p:cNvPr id="62472" name="TextBox 8"/>
          <p:cNvSpPr txBox="1">
            <a:spLocks noChangeArrowheads="1"/>
          </p:cNvSpPr>
          <p:nvPr/>
        </p:nvSpPr>
        <p:spPr bwMode="auto">
          <a:xfrm>
            <a:off x="5562600" y="10668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3________</a:t>
            </a:r>
          </a:p>
        </p:txBody>
      </p:sp>
      <p:sp>
        <p:nvSpPr>
          <p:cNvPr id="62473" name="TextBox 9"/>
          <p:cNvSpPr txBox="1">
            <a:spLocks noChangeArrowheads="1"/>
          </p:cNvSpPr>
          <p:nvPr/>
        </p:nvSpPr>
        <p:spPr bwMode="auto">
          <a:xfrm>
            <a:off x="1600200" y="17526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A________</a:t>
            </a:r>
          </a:p>
        </p:txBody>
      </p:sp>
      <p:sp>
        <p:nvSpPr>
          <p:cNvPr id="62474" name="TextBox 10"/>
          <p:cNvSpPr txBox="1">
            <a:spLocks noChangeArrowheads="1"/>
          </p:cNvSpPr>
          <p:nvPr/>
        </p:nvSpPr>
        <p:spPr bwMode="auto">
          <a:xfrm>
            <a:off x="1524000" y="32766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B________</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altLang="en-US" smtClean="0">
                <a:solidFill>
                  <a:srgbClr val="7B9899"/>
                </a:solidFill>
              </a:rPr>
              <a:t>What is Facilitated Diffusion?</a:t>
            </a:r>
          </a:p>
        </p:txBody>
      </p:sp>
      <p:sp>
        <p:nvSpPr>
          <p:cNvPr id="53250" name="Content Placeholder 2"/>
          <p:cNvSpPr>
            <a:spLocks noGrp="1"/>
          </p:cNvSpPr>
          <p:nvPr>
            <p:ph idx="1"/>
          </p:nvPr>
        </p:nvSpPr>
        <p:spPr>
          <a:xfrm>
            <a:off x="301625" y="1527175"/>
            <a:ext cx="8504238" cy="1063625"/>
          </a:xfrm>
        </p:spPr>
        <p:txBody>
          <a:bodyPr>
            <a:normAutofit/>
          </a:bodyPr>
          <a:lstStyle/>
          <a:p>
            <a:pPr eaLnBrk="1" hangingPunct="1">
              <a:lnSpc>
                <a:spcPct val="80000"/>
              </a:lnSpc>
            </a:pPr>
            <a:r>
              <a:rPr lang="en-US" altLang="en-US" sz="2500" b="1" smtClean="0">
                <a:solidFill>
                  <a:srgbClr val="0070C0"/>
                </a:solidFill>
                <a:latin typeface="Trebuchet MS" panose="020B0603020202020204" pitchFamily="34" charset="0"/>
              </a:rPr>
              <a:t>Facilitated Diffusion </a:t>
            </a:r>
            <a:r>
              <a:rPr lang="en-US" altLang="en-US" sz="2500" smtClean="0">
                <a:solidFill>
                  <a:srgbClr val="0070C0"/>
                </a:solidFill>
                <a:latin typeface="Trebuchet MS" panose="020B0603020202020204" pitchFamily="34" charset="0"/>
              </a:rPr>
              <a:t>– the movement of particles across a membrane with the help of a protein channel.</a:t>
            </a:r>
          </a:p>
        </p:txBody>
      </p:sp>
      <p:pic>
        <p:nvPicPr>
          <p:cNvPr id="63491" name="Picture 4" descr="http://www.succeed.ufl.edu/content/abe2062/lect/lect_06/4_20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60007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Box 7"/>
          <p:cNvSpPr txBox="1">
            <a:spLocks noChangeArrowheads="1"/>
          </p:cNvSpPr>
          <p:nvPr/>
        </p:nvSpPr>
        <p:spPr bwMode="auto">
          <a:xfrm>
            <a:off x="6324600" y="2743200"/>
            <a:ext cx="2133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i="1">
                <a:latin typeface="Georgia" panose="02040502050405020303" pitchFamily="18" charset="0"/>
              </a:rPr>
              <a:t>(this occurs because some particles are too big or have charges and cannot pass through the membrane by themselves)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altLang="en-US" smtClean="0">
                <a:solidFill>
                  <a:srgbClr val="7B9899"/>
                </a:solidFill>
              </a:rPr>
              <a:t>Active Transport</a:t>
            </a:r>
          </a:p>
        </p:txBody>
      </p:sp>
      <p:sp>
        <p:nvSpPr>
          <p:cNvPr id="64514" name="Content Placeholder 2"/>
          <p:cNvSpPr>
            <a:spLocks noGrp="1"/>
          </p:cNvSpPr>
          <p:nvPr>
            <p:ph idx="1"/>
          </p:nvPr>
        </p:nvSpPr>
        <p:spPr>
          <a:xfrm>
            <a:off x="301625" y="1527175"/>
            <a:ext cx="7699375" cy="4035425"/>
          </a:xfrm>
        </p:spPr>
        <p:txBody>
          <a:bodyPr/>
          <a:lstStyle/>
          <a:p>
            <a:pPr eaLnBrk="1" hangingPunct="1"/>
            <a:r>
              <a:rPr lang="en-US" altLang="en-US" b="1" smtClean="0">
                <a:solidFill>
                  <a:srgbClr val="0070C0"/>
                </a:solidFill>
                <a:latin typeface="Trebuchet MS" panose="020B0603020202020204" pitchFamily="34" charset="0"/>
              </a:rPr>
              <a:t>Active Transport </a:t>
            </a:r>
            <a:r>
              <a:rPr lang="en-US" altLang="en-US" smtClean="0">
                <a:solidFill>
                  <a:srgbClr val="0070C0"/>
                </a:solidFill>
                <a:latin typeface="Trebuchet MS" panose="020B0603020202020204" pitchFamily="34" charset="0"/>
              </a:rPr>
              <a:t>– the movement or particles across a membrane with the input of energy (called ATP) and a protein pump.</a:t>
            </a:r>
            <a:endParaRPr lang="en-US" altLang="en-US" sz="1100" smtClean="0">
              <a:solidFill>
                <a:srgbClr val="0070C0"/>
              </a:solidFill>
              <a:latin typeface="Trebuchet MS" panose="020B0603020202020204" pitchFamily="34" charset="0"/>
            </a:endParaRPr>
          </a:p>
          <a:p>
            <a:pPr lvl="1" eaLnBrk="1" hangingPunct="1"/>
            <a:r>
              <a:rPr lang="en-US" altLang="en-US" sz="2400" smtClean="0">
                <a:solidFill>
                  <a:srgbClr val="0070C0"/>
                </a:solidFill>
                <a:latin typeface="Trebuchet MS" panose="020B0603020202020204" pitchFamily="34" charset="0"/>
              </a:rPr>
              <a:t>Particles are moving from </a:t>
            </a:r>
          </a:p>
          <a:p>
            <a:pPr lvl="1" eaLnBrk="1" hangingPunct="1">
              <a:buFont typeface="Wingdings" panose="05000000000000000000" pitchFamily="2" charset="2"/>
              <a:buNone/>
            </a:pPr>
            <a:r>
              <a:rPr lang="en-US" altLang="en-US" sz="2400" smtClean="0">
                <a:solidFill>
                  <a:srgbClr val="0070C0"/>
                </a:solidFill>
                <a:latin typeface="Trebuchet MS" panose="020B0603020202020204" pitchFamily="34" charset="0"/>
              </a:rPr>
              <a:t>	LOW concentration to </a:t>
            </a:r>
          </a:p>
          <a:p>
            <a:pPr lvl="1" eaLnBrk="1" hangingPunct="1">
              <a:buFont typeface="Wingdings" panose="05000000000000000000" pitchFamily="2" charset="2"/>
              <a:buNone/>
            </a:pPr>
            <a:r>
              <a:rPr lang="en-US" altLang="en-US" sz="2400" smtClean="0">
                <a:solidFill>
                  <a:srgbClr val="0070C0"/>
                </a:solidFill>
                <a:latin typeface="Trebuchet MS" panose="020B0603020202020204" pitchFamily="34" charset="0"/>
              </a:rPr>
              <a:t>	HIGH concentration </a:t>
            </a:r>
          </a:p>
        </p:txBody>
      </p:sp>
      <p:sp>
        <p:nvSpPr>
          <p:cNvPr id="64515" name="AutoShape 2" descr="http://www.daviddarling.info/images/active_transport.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Georgia" panose="02040502050405020303" pitchFamily="18" charset="0"/>
            </a:endParaRPr>
          </a:p>
        </p:txBody>
      </p:sp>
      <p:sp>
        <p:nvSpPr>
          <p:cNvPr id="64516" name="AutoShape 4" descr="http://www.daviddarling.info/images/active_transport.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Georgia" panose="02040502050405020303" pitchFamily="18" charset="0"/>
            </a:endParaRPr>
          </a:p>
        </p:txBody>
      </p:sp>
      <p:sp>
        <p:nvSpPr>
          <p:cNvPr id="64517" name="AutoShape 6" descr="http://www.daviddarling.info/images/active_transport.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Georgia" panose="02040502050405020303" pitchFamily="18" charset="0"/>
            </a:endParaRPr>
          </a:p>
        </p:txBody>
      </p:sp>
      <p:sp>
        <p:nvSpPr>
          <p:cNvPr id="64518" name="AutoShape 8" descr="http://www.daviddarling.info/images/active_transport.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Georgia" panose="02040502050405020303" pitchFamily="18" charset="0"/>
            </a:endParaRPr>
          </a:p>
        </p:txBody>
      </p:sp>
      <p:sp>
        <p:nvSpPr>
          <p:cNvPr id="64519" name="AutoShape 10" descr="http://www.daviddarling.info/images/active_transport.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Georgia" panose="02040502050405020303" pitchFamily="18" charset="0"/>
            </a:endParaRPr>
          </a:p>
        </p:txBody>
      </p:sp>
      <p:sp>
        <p:nvSpPr>
          <p:cNvPr id="64520" name="AutoShape 12" descr="http://www.daviddarling.info/images/active_transport.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Georgia" panose="02040502050405020303" pitchFamily="18" charset="0"/>
            </a:endParaRPr>
          </a:p>
        </p:txBody>
      </p:sp>
      <p:sp>
        <p:nvSpPr>
          <p:cNvPr id="64521" name="AutoShape 14" descr="http://www.daviddarling.info/images/active_transport.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Georgia" panose="02040502050405020303" pitchFamily="18" charset="0"/>
            </a:endParaRPr>
          </a:p>
        </p:txBody>
      </p:sp>
      <p:sp>
        <p:nvSpPr>
          <p:cNvPr id="64522" name="AutoShape 16" descr="http://www.daviddarling.info/images/active_transport.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Georgia" panose="02040502050405020303" pitchFamily="18" charset="0"/>
            </a:endParaRPr>
          </a:p>
        </p:txBody>
      </p:sp>
      <p:sp>
        <p:nvSpPr>
          <p:cNvPr id="64523" name="AutoShape 18" descr="http://www.daviddarling.info/images/active_transport.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Georgia" panose="02040502050405020303" pitchFamily="18" charset="0"/>
            </a:endParaRPr>
          </a:p>
        </p:txBody>
      </p:sp>
      <p:pic>
        <p:nvPicPr>
          <p:cNvPr id="64524" name="Picture 19" descr="C:\Documents and Settings\varghesec\Desktop\AJHS\Biology\Unit 4 - Cells\Diffusion Osmosis\active_transp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546475"/>
            <a:ext cx="43434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Grp="1" noChangeArrowheads="1"/>
          </p:cNvSpPr>
          <p:nvPr>
            <p:ph type="title"/>
          </p:nvPr>
        </p:nvSpPr>
        <p:spPr>
          <a:xfrm>
            <a:off x="304800" y="304800"/>
            <a:ext cx="8229600" cy="2743200"/>
          </a:xfrm>
        </p:spPr>
        <p:txBody>
          <a:bodyPr>
            <a:noAutofit/>
          </a:bodyPr>
          <a:lstStyle/>
          <a:p>
            <a:pPr eaLnBrk="1" hangingPunct="1"/>
            <a:r>
              <a:rPr lang="en-US" altLang="en-US" sz="2400" smtClean="0"/>
              <a:t>1. Which diagram best represents active transport?</a:t>
            </a:r>
            <a:br>
              <a:rPr lang="en-US" altLang="en-US" sz="2400" smtClean="0"/>
            </a:br>
            <a:r>
              <a:rPr lang="en-US" altLang="en-US" sz="2400" smtClean="0"/>
              <a:t>2. What molecule supplies active transport with energy?</a:t>
            </a:r>
            <a:br>
              <a:rPr lang="en-US" altLang="en-US" sz="2400" smtClean="0"/>
            </a:br>
            <a:r>
              <a:rPr lang="en-US" altLang="en-US" sz="2400" smtClean="0"/>
              <a:t>3. Which diagram best represents facilitated diffusion?</a:t>
            </a:r>
            <a:br>
              <a:rPr lang="en-US" altLang="en-US" sz="2400" smtClean="0"/>
            </a:br>
            <a:r>
              <a:rPr lang="en-US" altLang="en-US" sz="2400" smtClean="0"/>
              <a:t>4. Explain what happens during facilitated diffusion?</a:t>
            </a:r>
            <a:br>
              <a:rPr lang="en-US" altLang="en-US" sz="2400" smtClean="0"/>
            </a:br>
            <a:r>
              <a:rPr lang="en-US" altLang="en-US" sz="2400" smtClean="0"/>
              <a:t>5. Which diagram best represents diffusion?</a:t>
            </a:r>
            <a:br>
              <a:rPr lang="en-US" altLang="en-US" sz="2400" smtClean="0"/>
            </a:br>
            <a:r>
              <a:rPr lang="en-US" altLang="en-US" sz="2400" smtClean="0"/>
              <a:t>6. Explain the difference between passive and active transport.</a:t>
            </a:r>
          </a:p>
        </p:txBody>
      </p:sp>
      <p:pic>
        <p:nvPicPr>
          <p:cNvPr id="65538" name="Picture 4" descr="comparison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505" b="5505"/>
          <a:stretch>
            <a:fillRect/>
          </a:stretch>
        </p:blipFill>
        <p:spPr>
          <a:xfrm>
            <a:off x="457200" y="2133600"/>
            <a:ext cx="8229600" cy="4297363"/>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altLang="en-US" smtClean="0"/>
              <a:t>How to solve solution problems: </a:t>
            </a:r>
          </a:p>
        </p:txBody>
      </p:sp>
      <p:sp>
        <p:nvSpPr>
          <p:cNvPr id="56322" name="Content Placeholder 2"/>
          <p:cNvSpPr>
            <a:spLocks noGrp="1"/>
          </p:cNvSpPr>
          <p:nvPr>
            <p:ph idx="1"/>
          </p:nvPr>
        </p:nvSpPr>
        <p:spPr/>
        <p:txBody>
          <a:bodyPr>
            <a:normAutofit/>
          </a:bodyPr>
          <a:lstStyle/>
          <a:p>
            <a:pPr eaLnBrk="1" hangingPunct="1">
              <a:lnSpc>
                <a:spcPct val="80000"/>
              </a:lnSpc>
              <a:buFont typeface="Wingdings 2" panose="05020102010507070707" pitchFamily="18" charset="2"/>
              <a:buNone/>
            </a:pPr>
            <a:r>
              <a:rPr lang="en-US" altLang="en-US" sz="3000" smtClean="0">
                <a:latin typeface="Trebuchet MS" panose="020B0603020202020204" pitchFamily="34" charset="0"/>
              </a:rPr>
              <a:t>Steps to determine if a solution is hypertonic, hypotonic, or isotonic.</a:t>
            </a:r>
          </a:p>
          <a:p>
            <a:pPr eaLnBrk="1" hangingPunct="1">
              <a:lnSpc>
                <a:spcPct val="80000"/>
              </a:lnSpc>
            </a:pPr>
            <a:endParaRPr lang="en-US" altLang="en-US" sz="3000" smtClean="0">
              <a:latin typeface="Trebuchet MS" panose="020B0603020202020204" pitchFamily="34" charset="0"/>
            </a:endParaRPr>
          </a:p>
          <a:p>
            <a:pPr eaLnBrk="1" hangingPunct="1">
              <a:lnSpc>
                <a:spcPct val="80000"/>
              </a:lnSpc>
              <a:buFont typeface="Trebuchet MS" panose="020B0603020202020204" pitchFamily="34" charset="0"/>
              <a:buAutoNum type="arabicPeriod"/>
            </a:pPr>
            <a:r>
              <a:rPr lang="en-US" altLang="en-US" sz="3000" smtClean="0">
                <a:latin typeface="Trebuchet MS" panose="020B0603020202020204" pitchFamily="34" charset="0"/>
              </a:rPr>
              <a:t>Calculate the water content inside the cell and outside the cell.</a:t>
            </a:r>
          </a:p>
          <a:p>
            <a:pPr eaLnBrk="1" hangingPunct="1">
              <a:lnSpc>
                <a:spcPct val="80000"/>
              </a:lnSpc>
              <a:buFont typeface="Trebuchet MS" panose="020B0603020202020204" pitchFamily="34" charset="0"/>
              <a:buAutoNum type="arabicPeriod"/>
            </a:pPr>
            <a:r>
              <a:rPr lang="en-US" altLang="en-US" sz="3000" smtClean="0">
                <a:latin typeface="Trebuchet MS" panose="020B0603020202020204" pitchFamily="34" charset="0"/>
              </a:rPr>
              <a:t>Determine which direction the water is going to diffuse (high to low).</a:t>
            </a:r>
          </a:p>
          <a:p>
            <a:pPr eaLnBrk="1" hangingPunct="1">
              <a:lnSpc>
                <a:spcPct val="80000"/>
              </a:lnSpc>
              <a:buFont typeface="Trebuchet MS" panose="020B0603020202020204" pitchFamily="34" charset="0"/>
              <a:buAutoNum type="arabicPeriod"/>
            </a:pPr>
            <a:r>
              <a:rPr lang="en-US" altLang="en-US" sz="3000" smtClean="0">
                <a:latin typeface="Trebuchet MS" panose="020B0603020202020204" pitchFamily="34" charset="0"/>
              </a:rPr>
              <a:t>If the water is going into the cell it is hypotonic (swells); if it</a:t>
            </a:r>
            <a:r>
              <a:rPr lang="ja-JP" altLang="en-US" sz="3000" smtClean="0">
                <a:latin typeface="Trebuchet MS" panose="020B0603020202020204" pitchFamily="34" charset="0"/>
              </a:rPr>
              <a:t>’</a:t>
            </a:r>
            <a:r>
              <a:rPr lang="en-US" altLang="ja-JP" sz="3000" smtClean="0">
                <a:latin typeface="Trebuchet MS" panose="020B0603020202020204" pitchFamily="34" charset="0"/>
              </a:rPr>
              <a:t>s leaving it</a:t>
            </a:r>
            <a:r>
              <a:rPr lang="ja-JP" altLang="en-US" sz="3000" smtClean="0">
                <a:latin typeface="Trebuchet MS" panose="020B0603020202020204" pitchFamily="34" charset="0"/>
              </a:rPr>
              <a:t>’</a:t>
            </a:r>
            <a:r>
              <a:rPr lang="en-US" altLang="ja-JP" sz="3000" smtClean="0">
                <a:latin typeface="Trebuchet MS" panose="020B0603020202020204" pitchFamily="34" charset="0"/>
              </a:rPr>
              <a:t>s hypertonic (shrivels), and if it remains the same it</a:t>
            </a:r>
            <a:r>
              <a:rPr lang="ja-JP" altLang="en-US" sz="3000" smtClean="0">
                <a:latin typeface="Trebuchet MS" panose="020B0603020202020204" pitchFamily="34" charset="0"/>
              </a:rPr>
              <a:t>’</a:t>
            </a:r>
            <a:r>
              <a:rPr lang="en-US" altLang="ja-JP" sz="3000" smtClean="0">
                <a:latin typeface="Trebuchet MS" panose="020B0603020202020204" pitchFamily="34" charset="0"/>
              </a:rPr>
              <a:t>s isotonic.</a:t>
            </a:r>
            <a:endParaRPr lang="en-US" altLang="en-US" sz="3000" smtClean="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5"/>
          <p:cNvSpPr>
            <a:spLocks noGrp="1" noChangeArrowheads="1"/>
          </p:cNvSpPr>
          <p:nvPr>
            <p:ph type="title"/>
          </p:nvPr>
        </p:nvSpPr>
        <p:spPr>
          <a:xfrm>
            <a:off x="381000" y="3429000"/>
            <a:ext cx="8229600" cy="2392363"/>
          </a:xfrm>
        </p:spPr>
        <p:txBody>
          <a:bodyPr/>
          <a:lstStyle/>
          <a:p>
            <a:pPr eaLnBrk="1" hangingPunct="1"/>
            <a:r>
              <a:rPr lang="en-US" altLang="en-US" sz="2400" smtClean="0"/>
              <a:t>1. Looking at Diagram B, will the cell gain or lose water, or will the water concentrations stay the same?  What is this called?</a:t>
            </a:r>
            <a:br>
              <a:rPr lang="en-US" altLang="en-US" sz="2400" smtClean="0"/>
            </a:br>
            <a:r>
              <a:rPr lang="en-US" altLang="en-US" sz="2400" smtClean="0"/>
              <a:t/>
            </a:r>
            <a:br>
              <a:rPr lang="en-US" altLang="en-US" sz="2400" smtClean="0"/>
            </a:br>
            <a:r>
              <a:rPr lang="en-US" altLang="en-US" sz="2400" smtClean="0"/>
              <a:t>2. Looking at Diagram C, will the cell gain or lose water, or will the water move equally in and out at the same rates?</a:t>
            </a:r>
          </a:p>
        </p:txBody>
      </p:sp>
      <p:pic>
        <p:nvPicPr>
          <p:cNvPr id="67586" name="Picture 4" descr="osmo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244600"/>
            <a:ext cx="8534400" cy="2260600"/>
          </a:xfrm>
        </p:spPr>
      </p:pic>
      <p:sp>
        <p:nvSpPr>
          <p:cNvPr id="67587" name="TextBox 4"/>
          <p:cNvSpPr txBox="1">
            <a:spLocks noChangeArrowheads="1"/>
          </p:cNvSpPr>
          <p:nvPr/>
        </p:nvSpPr>
        <p:spPr bwMode="auto">
          <a:xfrm>
            <a:off x="228600" y="895350"/>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                </a:t>
            </a:r>
            <a:r>
              <a:rPr lang="en-US" altLang="en-US" sz="2000" b="1"/>
              <a:t>A                                          B                                       C</a:t>
            </a:r>
            <a:endParaRPr lang="en-US" altLang="en-US" sz="1800" b="1"/>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sp>
        <p:nvSpPr>
          <p:cNvPr id="3" name="Content Placeholder 2"/>
          <p:cNvSpPr>
            <a:spLocks noGrp="1"/>
          </p:cNvSpPr>
          <p:nvPr>
            <p:ph idx="1"/>
          </p:nvPr>
        </p:nvSpPr>
        <p:spPr/>
        <p:txBody>
          <a:bodyPr/>
          <a:lstStyle/>
          <a:p>
            <a:r>
              <a:rPr lang="en-US" dirty="0" smtClean="0"/>
              <a:t>Osmosis Worksheet</a:t>
            </a:r>
          </a:p>
          <a:p>
            <a:r>
              <a:rPr lang="en-US" dirty="0" smtClean="0"/>
              <a:t>Pre-lab questions and discussion</a:t>
            </a:r>
          </a:p>
          <a:p>
            <a:r>
              <a:rPr lang="en-US" dirty="0" smtClean="0"/>
              <a:t>Exit ticket</a:t>
            </a:r>
          </a:p>
          <a:p>
            <a:endParaRPr lang="en-US" dirty="0"/>
          </a:p>
          <a:p>
            <a:r>
              <a:rPr lang="en-US" dirty="0" smtClean="0"/>
              <a:t>Home Learning: osmosis worksheet complete</a:t>
            </a:r>
            <a:endParaRPr lang="en-US" dirty="0"/>
          </a:p>
        </p:txBody>
      </p:sp>
    </p:spTree>
    <p:extLst>
      <p:ext uri="{BB962C8B-B14F-4D97-AF65-F5344CB8AC3E}">
        <p14:creationId xmlns:p14="http://schemas.microsoft.com/office/powerpoint/2010/main" val="3680747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0268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Ringer-complete on page in notebook</a:t>
            </a:r>
            <a:endParaRPr lang="en-US" dirty="0"/>
          </a:p>
        </p:txBody>
      </p:sp>
      <p:sp>
        <p:nvSpPr>
          <p:cNvPr id="3" name="Content Placeholder 2"/>
          <p:cNvSpPr>
            <a:spLocks noGrp="1"/>
          </p:cNvSpPr>
          <p:nvPr>
            <p:ph idx="1"/>
          </p:nvPr>
        </p:nvSpPr>
        <p:spPr/>
        <p:txBody>
          <a:bodyPr/>
          <a:lstStyle/>
          <a:p>
            <a:pPr marL="0" indent="0">
              <a:buNone/>
            </a:pPr>
            <a:r>
              <a:rPr lang="en-US" sz="3600" dirty="0"/>
              <a:t>A sugar, a phosphate group, and a nitrogen base form the building blocks of which organic compound?</a:t>
            </a:r>
          </a:p>
          <a:p>
            <a:pPr marL="0" indent="0">
              <a:buNone/>
            </a:pPr>
            <a:r>
              <a:rPr lang="en-US" sz="3600" b="1" dirty="0"/>
              <a:t>A. carbohydrates</a:t>
            </a:r>
            <a:endParaRPr lang="en-US" sz="3600" dirty="0"/>
          </a:p>
          <a:p>
            <a:pPr marL="0" indent="0">
              <a:buNone/>
            </a:pPr>
            <a:r>
              <a:rPr lang="en-US" sz="3600" b="1" dirty="0"/>
              <a:t>B. lipids</a:t>
            </a:r>
            <a:endParaRPr lang="en-US" sz="3600" dirty="0"/>
          </a:p>
          <a:p>
            <a:pPr marL="0" indent="0">
              <a:buNone/>
            </a:pPr>
            <a:r>
              <a:rPr lang="en-US" sz="3600" b="1" dirty="0"/>
              <a:t>C. nucleic acids</a:t>
            </a:r>
            <a:endParaRPr lang="en-US" sz="3600" dirty="0"/>
          </a:p>
          <a:p>
            <a:pPr marL="0" indent="0">
              <a:buNone/>
            </a:pPr>
            <a:r>
              <a:rPr lang="en-US" sz="3600" b="1" dirty="0"/>
              <a:t>D. proteins</a:t>
            </a:r>
            <a:endParaRPr lang="en-US" sz="3600" dirty="0"/>
          </a:p>
          <a:p>
            <a:pPr marL="0" indent="0">
              <a:buNone/>
            </a:pPr>
            <a:endParaRPr lang="en-US" sz="3600" dirty="0"/>
          </a:p>
        </p:txBody>
      </p:sp>
    </p:spTree>
    <p:extLst>
      <p:ext uri="{BB962C8B-B14F-4D97-AF65-F5344CB8AC3E}">
        <p14:creationId xmlns:p14="http://schemas.microsoft.com/office/powerpoint/2010/main" val="61837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02931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Plasmolysis Lab</a:t>
            </a:r>
            <a:endParaRPr lang="en-US" dirty="0"/>
          </a:p>
        </p:txBody>
      </p:sp>
      <p:pic>
        <p:nvPicPr>
          <p:cNvPr id="53250" name="Picture 2" descr="Image result for plasmoly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586" y="1736293"/>
            <a:ext cx="8414614" cy="420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301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Learning</a:t>
            </a:r>
            <a:endParaRPr lang="en-US" dirty="0"/>
          </a:p>
        </p:txBody>
      </p:sp>
      <p:sp>
        <p:nvSpPr>
          <p:cNvPr id="3" name="Content Placeholder 2"/>
          <p:cNvSpPr>
            <a:spLocks noGrp="1"/>
          </p:cNvSpPr>
          <p:nvPr>
            <p:ph idx="1"/>
          </p:nvPr>
        </p:nvSpPr>
        <p:spPr/>
        <p:txBody>
          <a:bodyPr/>
          <a:lstStyle/>
          <a:p>
            <a:r>
              <a:rPr lang="en-US" dirty="0" smtClean="0"/>
              <a:t>Complete questions from lab</a:t>
            </a:r>
            <a:endParaRPr lang="en-US" dirty="0"/>
          </a:p>
        </p:txBody>
      </p:sp>
    </p:spTree>
    <p:extLst>
      <p:ext uri="{BB962C8B-B14F-4D97-AF65-F5344CB8AC3E}">
        <p14:creationId xmlns:p14="http://schemas.microsoft.com/office/powerpoint/2010/main" val="326068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tLang="en-US" smtClean="0"/>
              <a:t>Key Points</a:t>
            </a:r>
          </a:p>
        </p:txBody>
      </p:sp>
      <p:sp>
        <p:nvSpPr>
          <p:cNvPr id="21506" name="Content Placeholder 2"/>
          <p:cNvSpPr>
            <a:spLocks noGrp="1"/>
          </p:cNvSpPr>
          <p:nvPr>
            <p:ph idx="1"/>
          </p:nvPr>
        </p:nvSpPr>
        <p:spPr/>
        <p:txBody>
          <a:bodyPr/>
          <a:lstStyle/>
          <a:p>
            <a:pPr marL="514350" indent="-514350" eaLnBrk="1" hangingPunct="1">
              <a:buFont typeface="Trebuchet MS" panose="020B0603020202020204" pitchFamily="34" charset="0"/>
              <a:buAutoNum type="arabicPeriod"/>
            </a:pPr>
            <a:r>
              <a:rPr lang="en-US" altLang="en-US" smtClean="0">
                <a:latin typeface="Trebuchet MS" panose="020B0603020202020204" pitchFamily="34" charset="0"/>
              </a:rPr>
              <a:t>The cell membrane protects the cell while still allowing it to respond to its environment.</a:t>
            </a:r>
          </a:p>
          <a:p>
            <a:pPr marL="514350" indent="-514350" eaLnBrk="1" hangingPunct="1">
              <a:buFont typeface="Trebuchet MS" panose="020B0603020202020204" pitchFamily="34" charset="0"/>
              <a:buAutoNum type="arabicPeriod"/>
            </a:pPr>
            <a:r>
              <a:rPr lang="en-US" altLang="en-US" smtClean="0">
                <a:latin typeface="Trebuchet MS" panose="020B0603020202020204" pitchFamily="34" charset="0"/>
              </a:rPr>
              <a:t>The special structure of the cell membrane allows it to perform these special functions.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mj-ea"/>
                <a:cs typeface="+mj-cs"/>
              </a:rPr>
              <a:t>The Cell Membrane: Phospholipid Bilayer</a:t>
            </a:r>
          </a:p>
        </p:txBody>
      </p:sp>
      <p:grpSp>
        <p:nvGrpSpPr>
          <p:cNvPr id="22530" name="Group 5"/>
          <p:cNvGrpSpPr>
            <a:grpSpLocks/>
          </p:cNvGrpSpPr>
          <p:nvPr/>
        </p:nvGrpSpPr>
        <p:grpSpPr bwMode="auto">
          <a:xfrm>
            <a:off x="700088" y="2489200"/>
            <a:ext cx="7834312" cy="3759200"/>
            <a:chOff x="268" y="1124"/>
            <a:chExt cx="4935" cy="2156"/>
          </a:xfrm>
        </p:grpSpPr>
        <p:pic>
          <p:nvPicPr>
            <p:cNvPr id="22532" name="Picture 6" descr="sb4834a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 y="1272"/>
              <a:ext cx="4647"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7"/>
            <p:cNvSpPr txBox="1">
              <a:spLocks noChangeArrowheads="1"/>
            </p:cNvSpPr>
            <p:nvPr/>
          </p:nvSpPr>
          <p:spPr bwMode="auto">
            <a:xfrm>
              <a:off x="334" y="1124"/>
              <a:ext cx="652"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80000"/>
                </a:lnSpc>
              </a:pPr>
              <a:r>
                <a:rPr lang="en-US" altLang="en-US" sz="1800" b="1">
                  <a:latin typeface="Trebuchet MS" panose="020B0603020202020204" pitchFamily="34" charset="0"/>
                </a:rPr>
                <a:t>Outside</a:t>
              </a:r>
            </a:p>
            <a:p>
              <a:pPr>
                <a:lnSpc>
                  <a:spcPct val="80000"/>
                </a:lnSpc>
              </a:pPr>
              <a:r>
                <a:rPr lang="en-US" altLang="en-US" sz="1800" b="1">
                  <a:latin typeface="Trebuchet MS" panose="020B0603020202020204" pitchFamily="34" charset="0"/>
                </a:rPr>
                <a:t>of cell</a:t>
              </a:r>
            </a:p>
          </p:txBody>
        </p:sp>
        <p:sp>
          <p:nvSpPr>
            <p:cNvPr id="22534" name="Text Box 8"/>
            <p:cNvSpPr txBox="1">
              <a:spLocks noChangeArrowheads="1"/>
            </p:cNvSpPr>
            <p:nvPr/>
          </p:nvSpPr>
          <p:spPr bwMode="auto">
            <a:xfrm>
              <a:off x="358" y="2732"/>
              <a:ext cx="924"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80000"/>
                </a:lnSpc>
              </a:pPr>
              <a:r>
                <a:rPr lang="en-US" altLang="en-US" sz="1800" b="1">
                  <a:latin typeface="Trebuchet MS" panose="020B0603020202020204" pitchFamily="34" charset="0"/>
                </a:rPr>
                <a:t>Inside</a:t>
              </a:r>
            </a:p>
            <a:p>
              <a:pPr>
                <a:lnSpc>
                  <a:spcPct val="80000"/>
                </a:lnSpc>
              </a:pPr>
              <a:r>
                <a:rPr lang="en-US" altLang="en-US" sz="1800" b="1">
                  <a:latin typeface="Trebuchet MS" panose="020B0603020202020204" pitchFamily="34" charset="0"/>
                </a:rPr>
                <a:t>of cell</a:t>
              </a:r>
            </a:p>
            <a:p>
              <a:pPr>
                <a:lnSpc>
                  <a:spcPct val="80000"/>
                </a:lnSpc>
              </a:pPr>
              <a:r>
                <a:rPr lang="en-US" altLang="en-US" sz="1800" b="1">
                  <a:latin typeface="Trebuchet MS" panose="020B0603020202020204" pitchFamily="34" charset="0"/>
                </a:rPr>
                <a:t>(cytoplasm)</a:t>
              </a:r>
            </a:p>
          </p:txBody>
        </p:sp>
        <p:sp>
          <p:nvSpPr>
            <p:cNvPr id="22535" name="Text Box 9"/>
            <p:cNvSpPr txBox="1">
              <a:spLocks noChangeArrowheads="1"/>
            </p:cNvSpPr>
            <p:nvPr/>
          </p:nvSpPr>
          <p:spPr bwMode="auto">
            <a:xfrm>
              <a:off x="268" y="1997"/>
              <a:ext cx="728"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80000"/>
                </a:lnSpc>
              </a:pPr>
              <a:r>
                <a:rPr lang="en-US" altLang="en-US" sz="1800">
                  <a:latin typeface="Trebuchet MS" panose="020B0603020202020204" pitchFamily="34" charset="0"/>
                </a:rPr>
                <a:t>Cell</a:t>
              </a:r>
            </a:p>
            <a:p>
              <a:pPr>
                <a:lnSpc>
                  <a:spcPct val="80000"/>
                </a:lnSpc>
              </a:pPr>
              <a:r>
                <a:rPr lang="en-US" altLang="en-US" sz="1800">
                  <a:latin typeface="Trebuchet MS" panose="020B0603020202020204" pitchFamily="34" charset="0"/>
                </a:rPr>
                <a:t>membrane</a:t>
              </a:r>
            </a:p>
          </p:txBody>
        </p:sp>
        <p:sp>
          <p:nvSpPr>
            <p:cNvPr id="22536" name="Text Box 10"/>
            <p:cNvSpPr txBox="1">
              <a:spLocks noChangeArrowheads="1"/>
            </p:cNvSpPr>
            <p:nvPr/>
          </p:nvSpPr>
          <p:spPr bwMode="auto">
            <a:xfrm>
              <a:off x="2826" y="1763"/>
              <a:ext cx="5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80000"/>
                </a:lnSpc>
              </a:pPr>
              <a:r>
                <a:rPr lang="en-US" altLang="en-US" sz="1800">
                  <a:latin typeface="Trebuchet MS" panose="020B0603020202020204" pitchFamily="34" charset="0"/>
                </a:rPr>
                <a:t>Proteins</a:t>
              </a:r>
            </a:p>
          </p:txBody>
        </p:sp>
        <p:sp>
          <p:nvSpPr>
            <p:cNvPr id="22537" name="Text Box 11"/>
            <p:cNvSpPr txBox="1">
              <a:spLocks noChangeArrowheads="1"/>
            </p:cNvSpPr>
            <p:nvPr/>
          </p:nvSpPr>
          <p:spPr bwMode="auto">
            <a:xfrm>
              <a:off x="1598" y="2899"/>
              <a:ext cx="563"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80000"/>
                </a:lnSpc>
              </a:pPr>
              <a:r>
                <a:rPr lang="en-US" altLang="en-US" sz="1800">
                  <a:latin typeface="Trebuchet MS" panose="020B0603020202020204" pitchFamily="34" charset="0"/>
                </a:rPr>
                <a:t>Protein</a:t>
              </a:r>
            </a:p>
            <a:p>
              <a:pPr>
                <a:lnSpc>
                  <a:spcPct val="80000"/>
                </a:lnSpc>
              </a:pPr>
              <a:r>
                <a:rPr lang="en-US" altLang="en-US" sz="1800">
                  <a:latin typeface="Trebuchet MS" panose="020B0603020202020204" pitchFamily="34" charset="0"/>
                </a:rPr>
                <a:t>channel</a:t>
              </a:r>
            </a:p>
          </p:txBody>
        </p:sp>
        <p:sp>
          <p:nvSpPr>
            <p:cNvPr id="22538" name="Text Box 12"/>
            <p:cNvSpPr txBox="1">
              <a:spLocks noChangeArrowheads="1"/>
            </p:cNvSpPr>
            <p:nvPr/>
          </p:nvSpPr>
          <p:spPr bwMode="auto">
            <a:xfrm>
              <a:off x="3832" y="2983"/>
              <a:ext cx="79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80000"/>
                </a:lnSpc>
              </a:pPr>
              <a:r>
                <a:rPr lang="en-US" altLang="en-US" sz="1800">
                  <a:latin typeface="Trebuchet MS" panose="020B0603020202020204" pitchFamily="34" charset="0"/>
                </a:rPr>
                <a:t>Lipid bilayer</a:t>
              </a:r>
            </a:p>
          </p:txBody>
        </p:sp>
        <p:sp>
          <p:nvSpPr>
            <p:cNvPr id="22539" name="Text Box 13"/>
            <p:cNvSpPr txBox="1">
              <a:spLocks noChangeArrowheads="1"/>
            </p:cNvSpPr>
            <p:nvPr/>
          </p:nvSpPr>
          <p:spPr bwMode="auto">
            <a:xfrm>
              <a:off x="4248" y="1561"/>
              <a:ext cx="891"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80000"/>
                </a:lnSpc>
              </a:pPr>
              <a:r>
                <a:rPr lang="en-US" altLang="en-US" sz="1800">
                  <a:latin typeface="Trebuchet MS" panose="020B0603020202020204" pitchFamily="34" charset="0"/>
                </a:rPr>
                <a:t>Carbohydrate</a:t>
              </a:r>
            </a:p>
            <a:p>
              <a:pPr>
                <a:lnSpc>
                  <a:spcPct val="80000"/>
                </a:lnSpc>
              </a:pPr>
              <a:r>
                <a:rPr lang="en-US" altLang="en-US" sz="1800">
                  <a:latin typeface="Trebuchet MS" panose="020B0603020202020204" pitchFamily="34" charset="0"/>
                </a:rPr>
                <a:t>chains</a:t>
              </a:r>
            </a:p>
          </p:txBody>
        </p:sp>
      </p:grpSp>
      <p:pic>
        <p:nvPicPr>
          <p:cNvPr id="22531" name="Picture 2" descr="lipos.gif (450×3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838" y="914400"/>
            <a:ext cx="23923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altLang="en-US" smtClean="0"/>
              <a:t>What’s a cell membrane made of?</a:t>
            </a:r>
          </a:p>
        </p:txBody>
      </p:sp>
      <p:sp>
        <p:nvSpPr>
          <p:cNvPr id="23554" name="Content Placeholder 2"/>
          <p:cNvSpPr>
            <a:spLocks noGrp="1"/>
          </p:cNvSpPr>
          <p:nvPr>
            <p:ph idx="1"/>
          </p:nvPr>
        </p:nvSpPr>
        <p:spPr>
          <a:xfrm>
            <a:off x="457200" y="1295400"/>
            <a:ext cx="8229600" cy="4830763"/>
          </a:xfrm>
        </p:spPr>
        <p:txBody>
          <a:bodyPr/>
          <a:lstStyle/>
          <a:p>
            <a:pPr eaLnBrk="1" hangingPunct="1"/>
            <a:r>
              <a:rPr lang="en-US" altLang="en-US" smtClean="0">
                <a:latin typeface="Trebuchet MS" panose="020B0603020202020204" pitchFamily="34" charset="0"/>
              </a:rPr>
              <a:t>The cell membrane is composed of a </a:t>
            </a:r>
            <a:r>
              <a:rPr lang="en-US" altLang="en-US" u="sng" smtClean="0">
                <a:latin typeface="Trebuchet MS" panose="020B0603020202020204" pitchFamily="34" charset="0"/>
              </a:rPr>
              <a:t>Phospholipid Bilayer</a:t>
            </a:r>
            <a:r>
              <a:rPr lang="en-US" altLang="en-US" smtClean="0">
                <a:latin typeface="Trebuchet MS" panose="020B0603020202020204" pitchFamily="34" charset="0"/>
              </a:rPr>
              <a:t>. </a:t>
            </a:r>
            <a:r>
              <a:rPr lang="en-US" altLang="en-US" smtClean="0">
                <a:latin typeface="Trebuchet MS" panose="020B0603020202020204" pitchFamily="34" charset="0"/>
                <a:hlinkClick r:id="rId2"/>
              </a:rPr>
              <a:t>https://www.youtube.com/watch?v=qcumEy6nhgY</a:t>
            </a:r>
            <a:r>
              <a:rPr lang="en-US" altLang="en-US" smtClean="0">
                <a:latin typeface="Trebuchet MS" panose="020B0603020202020204" pitchFamily="34" charset="0"/>
              </a:rPr>
              <a:t> </a:t>
            </a:r>
          </a:p>
          <a:p>
            <a:pPr eaLnBrk="1" hangingPunct="1"/>
            <a:endParaRPr lang="en-US" altLang="en-US" sz="3600" smtClean="0">
              <a:latin typeface="Trebuchet MS" panose="020B0603020202020204" pitchFamily="34" charset="0"/>
            </a:endParaRPr>
          </a:p>
          <a:p>
            <a:pPr eaLnBrk="1" hangingPunct="1"/>
            <a:r>
              <a:rPr lang="en-US" altLang="en-US" sz="3600" smtClean="0">
                <a:latin typeface="Trebuchet MS" panose="020B0603020202020204" pitchFamily="34" charset="0"/>
              </a:rPr>
              <a:t>Phospho = 	 ______________</a:t>
            </a:r>
          </a:p>
          <a:p>
            <a:pPr eaLnBrk="1" hangingPunct="1"/>
            <a:r>
              <a:rPr lang="en-US" altLang="en-US" sz="3600" smtClean="0">
                <a:latin typeface="Trebuchet MS" panose="020B0603020202020204" pitchFamily="34" charset="0"/>
              </a:rPr>
              <a:t>Lipid =	 	 ______________</a:t>
            </a:r>
          </a:p>
          <a:p>
            <a:pPr eaLnBrk="1" hangingPunct="1"/>
            <a:r>
              <a:rPr lang="en-US" altLang="en-US" sz="3600" smtClean="0">
                <a:latin typeface="Trebuchet MS" panose="020B0603020202020204" pitchFamily="34" charset="0"/>
              </a:rPr>
              <a:t>Bi =		 ______________</a:t>
            </a:r>
          </a:p>
          <a:p>
            <a:pPr eaLnBrk="1" hangingPunct="1"/>
            <a:r>
              <a:rPr lang="en-US" altLang="en-US" sz="3600" smtClean="0">
                <a:latin typeface="Trebuchet MS" panose="020B0603020202020204" pitchFamily="34" charset="0"/>
              </a:rPr>
              <a:t>Layer=		 ______________</a:t>
            </a:r>
          </a:p>
          <a:p>
            <a:pPr eaLnBrk="1" hangingPunct="1">
              <a:buFont typeface="Wingdings 2" panose="05020102010507070707" pitchFamily="18" charset="2"/>
              <a:buNone/>
            </a:pPr>
            <a:endParaRPr lang="en-US" altLang="en-US" sz="3600" smtClean="0">
              <a:latin typeface="Trebuchet MS" panose="020B0603020202020204" pitchFamily="34" charset="0"/>
            </a:endParaRPr>
          </a:p>
        </p:txBody>
      </p:sp>
      <p:sp>
        <p:nvSpPr>
          <p:cNvPr id="4" name="TextBox 3"/>
          <p:cNvSpPr txBox="1"/>
          <p:nvPr/>
        </p:nvSpPr>
        <p:spPr>
          <a:xfrm>
            <a:off x="4114800" y="4038600"/>
            <a:ext cx="1676400" cy="461963"/>
          </a:xfrm>
          <a:prstGeom prst="rect">
            <a:avLst/>
          </a:prstGeom>
          <a:noFill/>
        </p:spPr>
        <p:txBody>
          <a:bodyPr>
            <a:spAutoFit/>
          </a:bodyPr>
          <a:lstStyle/>
          <a:p>
            <a:pPr>
              <a:defRPr/>
            </a:pPr>
            <a:r>
              <a:rPr lang="en-US" sz="2400" dirty="0">
                <a:solidFill>
                  <a:schemeClr val="accent1">
                    <a:lumMod val="75000"/>
                  </a:schemeClr>
                </a:solidFill>
                <a:latin typeface="Arial" charset="0"/>
                <a:ea typeface="+mn-ea"/>
              </a:rPr>
              <a:t>Phosphate</a:t>
            </a:r>
          </a:p>
        </p:txBody>
      </p:sp>
      <p:sp>
        <p:nvSpPr>
          <p:cNvPr id="5" name="TextBox 4"/>
          <p:cNvSpPr txBox="1"/>
          <p:nvPr/>
        </p:nvSpPr>
        <p:spPr>
          <a:xfrm>
            <a:off x="3429000" y="4795838"/>
            <a:ext cx="3505200" cy="461962"/>
          </a:xfrm>
          <a:prstGeom prst="rect">
            <a:avLst/>
          </a:prstGeom>
          <a:noFill/>
        </p:spPr>
        <p:txBody>
          <a:bodyPr>
            <a:spAutoFit/>
          </a:bodyPr>
          <a:lstStyle/>
          <a:p>
            <a:pPr>
              <a:defRPr/>
            </a:pPr>
            <a:r>
              <a:rPr lang="en-US" sz="2400" dirty="0">
                <a:solidFill>
                  <a:schemeClr val="accent1">
                    <a:lumMod val="75000"/>
                  </a:schemeClr>
                </a:solidFill>
                <a:latin typeface="Arial" charset="0"/>
                <a:ea typeface="+mn-ea"/>
              </a:rPr>
              <a:t> Glycerol and fatty acids</a:t>
            </a:r>
          </a:p>
        </p:txBody>
      </p:sp>
      <p:sp>
        <p:nvSpPr>
          <p:cNvPr id="6" name="TextBox 5"/>
          <p:cNvSpPr txBox="1"/>
          <p:nvPr/>
        </p:nvSpPr>
        <p:spPr>
          <a:xfrm>
            <a:off x="4419600" y="5481638"/>
            <a:ext cx="990600" cy="461962"/>
          </a:xfrm>
          <a:prstGeom prst="rect">
            <a:avLst/>
          </a:prstGeom>
          <a:noFill/>
        </p:spPr>
        <p:txBody>
          <a:bodyPr>
            <a:spAutoFit/>
          </a:bodyPr>
          <a:lstStyle/>
          <a:p>
            <a:pPr>
              <a:defRPr/>
            </a:pPr>
            <a:r>
              <a:rPr lang="en-US" sz="2400" dirty="0">
                <a:solidFill>
                  <a:schemeClr val="accent1">
                    <a:lumMod val="75000"/>
                  </a:schemeClr>
                </a:solidFill>
                <a:latin typeface="Arial" charset="0"/>
                <a:ea typeface="+mn-ea"/>
              </a:rPr>
              <a:t>Two</a:t>
            </a:r>
          </a:p>
        </p:txBody>
      </p:sp>
      <p:sp>
        <p:nvSpPr>
          <p:cNvPr id="7" name="TextBox 6"/>
          <p:cNvSpPr txBox="1"/>
          <p:nvPr/>
        </p:nvSpPr>
        <p:spPr>
          <a:xfrm>
            <a:off x="4419600" y="6167438"/>
            <a:ext cx="990600" cy="461962"/>
          </a:xfrm>
          <a:prstGeom prst="rect">
            <a:avLst/>
          </a:prstGeom>
          <a:noFill/>
        </p:spPr>
        <p:txBody>
          <a:bodyPr>
            <a:spAutoFit/>
          </a:bodyPr>
          <a:lstStyle/>
          <a:p>
            <a:pPr>
              <a:defRPr/>
            </a:pPr>
            <a:r>
              <a:rPr lang="en-US" sz="2400" dirty="0">
                <a:solidFill>
                  <a:schemeClr val="accent1">
                    <a:lumMod val="75000"/>
                  </a:schemeClr>
                </a:solidFill>
                <a:latin typeface="Arial" charset="0"/>
                <a:ea typeface="+mn-ea"/>
              </a:rPr>
              <a:t>Level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ltLang="en-US" smtClean="0"/>
              <a:t>What are the phospholipid parts?</a:t>
            </a:r>
          </a:p>
        </p:txBody>
      </p:sp>
      <p:sp>
        <p:nvSpPr>
          <p:cNvPr id="24578" name="Content Placeholder 15"/>
          <p:cNvSpPr>
            <a:spLocks noGrp="1"/>
          </p:cNvSpPr>
          <p:nvPr>
            <p:ph idx="1"/>
          </p:nvPr>
        </p:nvSpPr>
        <p:spPr>
          <a:xfrm>
            <a:off x="381000" y="1600200"/>
            <a:ext cx="8305800" cy="5029200"/>
          </a:xfrm>
        </p:spPr>
        <p:txBody>
          <a:bodyPr/>
          <a:lstStyle/>
          <a:p>
            <a:pPr eaLnBrk="1" hangingPunct="1"/>
            <a:r>
              <a:rPr lang="en-US" altLang="en-US" sz="2800" dirty="0" smtClean="0">
                <a:latin typeface="Trebuchet MS" panose="020B0603020202020204" pitchFamily="34" charset="0"/>
              </a:rPr>
              <a:t>Each phospholipid has 2 parts:</a:t>
            </a:r>
          </a:p>
          <a:p>
            <a:pPr eaLnBrk="1" hangingPunct="1"/>
            <a:endParaRPr lang="en-US" altLang="en-US" sz="2800" dirty="0" smtClean="0">
              <a:latin typeface="Trebuchet MS" panose="020B0603020202020204" pitchFamily="34" charset="0"/>
            </a:endParaRPr>
          </a:p>
          <a:p>
            <a:pPr eaLnBrk="1" hangingPunct="1"/>
            <a:endParaRPr lang="en-US" altLang="en-US" sz="2800" dirty="0" smtClean="0">
              <a:latin typeface="Trebuchet MS" panose="020B0603020202020204" pitchFamily="34" charset="0"/>
            </a:endParaRPr>
          </a:p>
          <a:p>
            <a:pPr eaLnBrk="1" hangingPunct="1"/>
            <a:endParaRPr lang="en-US" altLang="en-US" sz="2800" dirty="0" smtClean="0">
              <a:latin typeface="Trebuchet MS" panose="020B0603020202020204" pitchFamily="34" charset="0"/>
            </a:endParaRPr>
          </a:p>
          <a:p>
            <a:pPr eaLnBrk="1" hangingPunct="1"/>
            <a:endParaRPr lang="en-US" altLang="en-US" sz="2800" dirty="0" smtClean="0">
              <a:latin typeface="Trebuchet MS" panose="020B0603020202020204" pitchFamily="34" charset="0"/>
            </a:endParaRPr>
          </a:p>
          <a:p>
            <a:pPr lvl="4" eaLnBrk="1" hangingPunct="1">
              <a:buFont typeface="Wingdings" panose="05000000000000000000" pitchFamily="2" charset="2"/>
              <a:buNone/>
            </a:pPr>
            <a:r>
              <a:rPr lang="en-US" altLang="en-US" dirty="0" smtClean="0">
                <a:latin typeface="Trebuchet MS" panose="020B0603020202020204" pitchFamily="34" charset="0"/>
              </a:rPr>
              <a:t>                                </a:t>
            </a:r>
            <a:r>
              <a:rPr lang="en-US" altLang="en-US" sz="2400" dirty="0" smtClean="0">
                <a:solidFill>
                  <a:srgbClr val="FF0000"/>
                </a:solidFill>
                <a:latin typeface="Trebuchet MS" panose="020B0603020202020204" pitchFamily="34" charset="0"/>
              </a:rPr>
              <a:t>Draw and label this in your                        			notes!</a:t>
            </a:r>
          </a:p>
          <a:p>
            <a:pPr lvl="4" eaLnBrk="1" hangingPunct="1">
              <a:buFont typeface="Wingdings" panose="05000000000000000000" pitchFamily="2" charset="2"/>
              <a:buNone/>
            </a:pPr>
            <a:r>
              <a:rPr lang="en-US" altLang="en-US" sz="2400" dirty="0" smtClean="0">
                <a:latin typeface="Trebuchet MS" panose="020B0603020202020204" pitchFamily="34" charset="0"/>
              </a:rPr>
              <a:t>                        Q :Why are water molecules 		      		unable to get though the 	 	      							membrane?</a:t>
            </a:r>
            <a:endParaRPr lang="en-US" altLang="en-US" dirty="0" smtClean="0">
              <a:latin typeface="Trebuchet MS" panose="020B0603020202020204" pitchFamily="34" charset="0"/>
            </a:endParaRPr>
          </a:p>
        </p:txBody>
      </p:sp>
      <p:sp>
        <p:nvSpPr>
          <p:cNvPr id="6" name="TextBox 5"/>
          <p:cNvSpPr txBox="1"/>
          <p:nvPr/>
        </p:nvSpPr>
        <p:spPr>
          <a:xfrm>
            <a:off x="1143000" y="1524000"/>
            <a:ext cx="4648200" cy="738188"/>
          </a:xfrm>
          <a:prstGeom prst="rect">
            <a:avLst/>
          </a:prstGeom>
          <a:noFill/>
        </p:spPr>
        <p:txBody>
          <a:bodyPr>
            <a:spAutoFit/>
          </a:bodyPr>
          <a:lstStyle/>
          <a:p>
            <a:pPr>
              <a:defRPr/>
            </a:pPr>
            <a:endParaRPr lang="en-US" sz="2400" dirty="0">
              <a:latin typeface="+mn-lt"/>
              <a:ea typeface="+mn-ea"/>
            </a:endParaRPr>
          </a:p>
          <a:p>
            <a:pPr>
              <a:defRPr/>
            </a:pPr>
            <a:endParaRPr lang="en-US" dirty="0">
              <a:latin typeface="Arial" charset="0"/>
              <a:ea typeface="+mn-ea"/>
            </a:endParaRPr>
          </a:p>
        </p:txBody>
      </p:sp>
      <p:pic>
        <p:nvPicPr>
          <p:cNvPr id="24580" name="Picture 6" descr="sb4834a04"/>
          <p:cNvPicPr>
            <a:picLocks noChangeAspect="1" noChangeArrowheads="1"/>
          </p:cNvPicPr>
          <p:nvPr/>
        </p:nvPicPr>
        <p:blipFill>
          <a:blip r:embed="rId2">
            <a:extLst>
              <a:ext uri="{28A0092B-C50C-407E-A947-70E740481C1C}">
                <a14:useLocalDpi xmlns:a14="http://schemas.microsoft.com/office/drawing/2010/main" val="0"/>
              </a:ext>
            </a:extLst>
          </a:blip>
          <a:srcRect l="50420" t="45589" r="37186" b="13058"/>
          <a:stretch>
            <a:fillRect/>
          </a:stretch>
        </p:blipFill>
        <p:spPr bwMode="auto">
          <a:xfrm>
            <a:off x="457200" y="2165350"/>
            <a:ext cx="28194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3810000" y="23622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solidFill>
                  <a:srgbClr val="0B5395"/>
                </a:solidFill>
              </a:rPr>
              <a:t>1) Hydrophilic </a:t>
            </a:r>
            <a:r>
              <a:rPr lang="ja-JP" altLang="en-US">
                <a:solidFill>
                  <a:srgbClr val="0B5395"/>
                </a:solidFill>
              </a:rPr>
              <a:t>“</a:t>
            </a:r>
            <a:r>
              <a:rPr lang="en-US" altLang="ja-JP">
                <a:solidFill>
                  <a:srgbClr val="0B5395"/>
                </a:solidFill>
              </a:rPr>
              <a:t>head</a:t>
            </a:r>
            <a:r>
              <a:rPr lang="ja-JP" altLang="en-US">
                <a:solidFill>
                  <a:srgbClr val="0B5395"/>
                </a:solidFill>
              </a:rPr>
              <a:t>”</a:t>
            </a:r>
            <a:endParaRPr lang="en-US" altLang="en-US">
              <a:solidFill>
                <a:srgbClr val="0B5395"/>
              </a:solidFill>
            </a:endParaRPr>
          </a:p>
        </p:txBody>
      </p:sp>
      <p:sp>
        <p:nvSpPr>
          <p:cNvPr id="18" name="TextBox 17"/>
          <p:cNvSpPr txBox="1">
            <a:spLocks noChangeArrowheads="1"/>
          </p:cNvSpPr>
          <p:nvPr/>
        </p:nvSpPr>
        <p:spPr bwMode="auto">
          <a:xfrm>
            <a:off x="4038600" y="3124200"/>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solidFill>
                  <a:srgbClr val="0B5395"/>
                </a:solidFill>
              </a:rPr>
              <a:t>2) Hydrophobic </a:t>
            </a:r>
            <a:r>
              <a:rPr lang="ja-JP" altLang="en-US">
                <a:solidFill>
                  <a:srgbClr val="0B5395"/>
                </a:solidFill>
              </a:rPr>
              <a:t>“</a:t>
            </a:r>
            <a:r>
              <a:rPr lang="en-US" altLang="ja-JP">
                <a:solidFill>
                  <a:srgbClr val="0B5395"/>
                </a:solidFill>
              </a:rPr>
              <a:t>tail</a:t>
            </a:r>
            <a:r>
              <a:rPr lang="ja-JP" altLang="en-US">
                <a:solidFill>
                  <a:srgbClr val="0B5395"/>
                </a:solidFill>
              </a:rPr>
              <a:t>”</a:t>
            </a:r>
            <a:endParaRPr lang="en-US" altLang="en-US">
              <a:solidFill>
                <a:srgbClr val="0B5395"/>
              </a:solidFill>
            </a:endParaRPr>
          </a:p>
        </p:txBody>
      </p:sp>
      <p:cxnSp>
        <p:nvCxnSpPr>
          <p:cNvPr id="20" name="Straight Arrow Connector 19"/>
          <p:cNvCxnSpPr>
            <a:stCxn id="17" idx="1"/>
          </p:cNvCxnSpPr>
          <p:nvPr/>
        </p:nvCxnSpPr>
        <p:spPr>
          <a:xfrm rot="10800000" flipV="1">
            <a:off x="2971800" y="2592388"/>
            <a:ext cx="838200" cy="760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3124200" y="35052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16887</TotalTime>
  <Words>1475</Words>
  <Application>Microsoft Office PowerPoint</Application>
  <PresentationFormat>On-screen Show (4:3)</PresentationFormat>
  <Paragraphs>254</Paragraphs>
  <Slides>51</Slides>
  <Notes>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3" baseType="lpstr">
      <vt:lpstr>MS PGothic</vt:lpstr>
      <vt:lpstr>MS PGothic</vt:lpstr>
      <vt:lpstr>Arial</vt:lpstr>
      <vt:lpstr>Arial Black</vt:lpstr>
      <vt:lpstr>Calibri</vt:lpstr>
      <vt:lpstr>Georgia</vt:lpstr>
      <vt:lpstr>Times</vt:lpstr>
      <vt:lpstr>Trebuchet MS</vt:lpstr>
      <vt:lpstr>Wingdings</vt:lpstr>
      <vt:lpstr>Wingdings 2</vt:lpstr>
      <vt:lpstr>Office Theme</vt:lpstr>
      <vt:lpstr>Document</vt:lpstr>
      <vt:lpstr>Transport Across a Membrane</vt:lpstr>
      <vt:lpstr>Day 1</vt:lpstr>
      <vt:lpstr>Bell Ringer-complete on page in notebook</vt:lpstr>
      <vt:lpstr>PowerPoint Presentation</vt:lpstr>
      <vt:lpstr>PowerPoint Presentation</vt:lpstr>
      <vt:lpstr>Key Points</vt:lpstr>
      <vt:lpstr>The Cell Membrane: Phospholipid Bilayer</vt:lpstr>
      <vt:lpstr>What’s a cell membrane made of?</vt:lpstr>
      <vt:lpstr>What are the phospholipid parts?</vt:lpstr>
      <vt:lpstr>What does hydrophobic and hydrophilic mean?</vt:lpstr>
      <vt:lpstr>What is selectively Permeable?</vt:lpstr>
      <vt:lpstr>What is a protein channel?</vt:lpstr>
      <vt:lpstr>How can the membrane break and rejoin?</vt:lpstr>
      <vt:lpstr>Types of Cellular Transport</vt:lpstr>
      <vt:lpstr>Types of Cellular Transport</vt:lpstr>
      <vt:lpstr>Types of Cellular Transport</vt:lpstr>
      <vt:lpstr>Practice Problems</vt:lpstr>
      <vt:lpstr>1. What part of the phospholipid that makes up the membrane is represented by part A?   2. Is “A” hydrophobic or hydrophyllic?  3. In the phospholipid molecules shown below, identify what part B is.   4. Determine whether part B is hydrophyllic or hydrophobic. </vt:lpstr>
      <vt:lpstr>Let’s Practice…</vt:lpstr>
      <vt:lpstr>Exit Ticket</vt:lpstr>
      <vt:lpstr>Day 2</vt:lpstr>
      <vt:lpstr>Bell ringer-complete on page in notebook</vt:lpstr>
      <vt:lpstr>PowerPoint Presentation</vt:lpstr>
      <vt:lpstr>Osmosis and Diffusion</vt:lpstr>
      <vt:lpstr>What are the types of Transport?</vt:lpstr>
      <vt:lpstr>Passive Transport</vt:lpstr>
      <vt:lpstr>What is Diffusion?</vt:lpstr>
      <vt:lpstr>What is Concentration?</vt:lpstr>
      <vt:lpstr>Demonstration</vt:lpstr>
      <vt:lpstr>What is Dynamic Equilibrium?</vt:lpstr>
      <vt:lpstr>Practice!!!  Study the diagram below.  It represents a container that is divided by a semi permeable membrane.  A different solution in its initial state is shown on each side of the membrane.</vt:lpstr>
      <vt:lpstr>What is Osmosis?</vt:lpstr>
      <vt:lpstr>PowerPoint Presentation</vt:lpstr>
      <vt:lpstr>What is the difference between osmosis and Diffusion?</vt:lpstr>
      <vt:lpstr>PowerPoint Presentation</vt:lpstr>
      <vt:lpstr>How does Osmosis effect cells?</vt:lpstr>
      <vt:lpstr>PowerPoint Presentation</vt:lpstr>
      <vt:lpstr>What happens in a Hypertonic solution?</vt:lpstr>
      <vt:lpstr>Hypotonic</vt:lpstr>
      <vt:lpstr>Isotonic</vt:lpstr>
      <vt:lpstr>PowerPoint Presentation</vt:lpstr>
      <vt:lpstr>What is Facilitated Diffusion?</vt:lpstr>
      <vt:lpstr>Active Transport</vt:lpstr>
      <vt:lpstr>1. Which diagram best represents active transport? 2. What molecule supplies active transport with energy? 3. Which diagram best represents facilitated diffusion? 4. Explain what happens during facilitated diffusion? 5. Which diagram best represents diffusion? 6. Explain the difference between passive and active transport.</vt:lpstr>
      <vt:lpstr>How to solve solution problems: </vt:lpstr>
      <vt:lpstr>1. Looking at Diagram B, will the cell gain or lose water, or will the water concentrations stay the same?  What is this called?  2. Looking at Diagram C, will the cell gain or lose water, or will the water move equally in and out at the same rates?</vt:lpstr>
      <vt:lpstr>Let’s Practice</vt:lpstr>
      <vt:lpstr>Day 3</vt:lpstr>
      <vt:lpstr>Bell Ringer-complete on page in notebook</vt:lpstr>
      <vt:lpstr>Plasmolysis Lab</vt:lpstr>
      <vt:lpstr>Home Learning</vt:lpstr>
    </vt:vector>
  </TitlesOfParts>
  <Company>Duval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thompsone1</dc:creator>
  <cp:lastModifiedBy>Speers, Anastasia N.</cp:lastModifiedBy>
  <cp:revision>299</cp:revision>
  <cp:lastPrinted>2014-10-21T18:14:22Z</cp:lastPrinted>
  <dcterms:created xsi:type="dcterms:W3CDTF">2010-09-24T14:19:27Z</dcterms:created>
  <dcterms:modified xsi:type="dcterms:W3CDTF">2017-07-30T17:02:58Z</dcterms:modified>
</cp:coreProperties>
</file>