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75"/>
  </p:notesMasterIdLst>
  <p:sldIdLst>
    <p:sldId id="423" r:id="rId2"/>
    <p:sldId id="422" r:id="rId3"/>
    <p:sldId id="266" r:id="rId4"/>
    <p:sldId id="387" r:id="rId5"/>
    <p:sldId id="388" r:id="rId6"/>
    <p:sldId id="389" r:id="rId7"/>
    <p:sldId id="390" r:id="rId8"/>
    <p:sldId id="391" r:id="rId9"/>
    <p:sldId id="392" r:id="rId10"/>
    <p:sldId id="393" r:id="rId11"/>
    <p:sldId id="349" r:id="rId12"/>
    <p:sldId id="413" r:id="rId13"/>
    <p:sldId id="343" r:id="rId14"/>
    <p:sldId id="345" r:id="rId15"/>
    <p:sldId id="346" r:id="rId16"/>
    <p:sldId id="395" r:id="rId17"/>
    <p:sldId id="397" r:id="rId18"/>
    <p:sldId id="398" r:id="rId19"/>
    <p:sldId id="379" r:id="rId20"/>
    <p:sldId id="399" r:id="rId21"/>
    <p:sldId id="400" r:id="rId22"/>
    <p:sldId id="401" r:id="rId23"/>
    <p:sldId id="402" r:id="rId24"/>
    <p:sldId id="406" r:id="rId25"/>
    <p:sldId id="404" r:id="rId26"/>
    <p:sldId id="409" r:id="rId27"/>
    <p:sldId id="426" r:id="rId28"/>
    <p:sldId id="427" r:id="rId29"/>
    <p:sldId id="428" r:id="rId30"/>
    <p:sldId id="424" r:id="rId31"/>
    <p:sldId id="429" r:id="rId32"/>
    <p:sldId id="331" r:id="rId33"/>
    <p:sldId id="332" r:id="rId34"/>
    <p:sldId id="333" r:id="rId35"/>
    <p:sldId id="381" r:id="rId36"/>
    <p:sldId id="340" r:id="rId37"/>
    <p:sldId id="383" r:id="rId38"/>
    <p:sldId id="421" r:id="rId39"/>
    <p:sldId id="384" r:id="rId40"/>
    <p:sldId id="382" r:id="rId41"/>
    <p:sldId id="385" r:id="rId42"/>
    <p:sldId id="386" r:id="rId43"/>
    <p:sldId id="341" r:id="rId44"/>
    <p:sldId id="430" r:id="rId45"/>
    <p:sldId id="431" r:id="rId46"/>
    <p:sldId id="432" r:id="rId47"/>
    <p:sldId id="425" r:id="rId48"/>
    <p:sldId id="350" r:id="rId49"/>
    <p:sldId id="352" r:id="rId50"/>
    <p:sldId id="359" r:id="rId51"/>
    <p:sldId id="361" r:id="rId52"/>
    <p:sldId id="362" r:id="rId53"/>
    <p:sldId id="363" r:id="rId54"/>
    <p:sldId id="364" r:id="rId55"/>
    <p:sldId id="365" r:id="rId56"/>
    <p:sldId id="366" r:id="rId57"/>
    <p:sldId id="367" r:id="rId58"/>
    <p:sldId id="368" r:id="rId59"/>
    <p:sldId id="369" r:id="rId60"/>
    <p:sldId id="370" r:id="rId61"/>
    <p:sldId id="371" r:id="rId62"/>
    <p:sldId id="433" r:id="rId63"/>
    <p:sldId id="434" r:id="rId64"/>
    <p:sldId id="435" r:id="rId65"/>
    <p:sldId id="436" r:id="rId66"/>
    <p:sldId id="372" r:id="rId67"/>
    <p:sldId id="437" r:id="rId68"/>
    <p:sldId id="438" r:id="rId69"/>
    <p:sldId id="373" r:id="rId70"/>
    <p:sldId id="374" r:id="rId71"/>
    <p:sldId id="375" r:id="rId72"/>
    <p:sldId id="376" r:id="rId73"/>
    <p:sldId id="377"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800080"/>
    <a:srgbClr val="009999"/>
    <a:srgbClr val="33CC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6913" autoAdjust="0"/>
  </p:normalViewPr>
  <p:slideViewPr>
    <p:cSldViewPr>
      <p:cViewPr varScale="1">
        <p:scale>
          <a:sx n="67" d="100"/>
          <a:sy n="67" d="100"/>
        </p:scale>
        <p:origin x="13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C3B6402-7746-4F94-9F88-8C0DB8267283}" type="slidenum">
              <a:rPr lang="en-US"/>
              <a:pPr>
                <a:defRPr/>
              </a:pPr>
              <a:t>‹#›</a:t>
            </a:fld>
            <a:endParaRPr lang="en-US"/>
          </a:p>
        </p:txBody>
      </p:sp>
    </p:spTree>
    <p:extLst>
      <p:ext uri="{BB962C8B-B14F-4D97-AF65-F5344CB8AC3E}">
        <p14:creationId xmlns:p14="http://schemas.microsoft.com/office/powerpoint/2010/main" val="1309696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534FC-F79E-4082-95B9-9B798A165C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72C6A-4E1E-43D3-9928-515ACF3E90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BC197-1210-4717-B075-9763631A74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79AA76BE-B22D-480A-AD0F-E08254F2F1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30AA9-C012-404D-A647-E2E394199B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DB8BCC-DC1A-4D12-AC82-605A88571F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1E058E-2FCB-4C42-A9CC-5D3DB74B44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75F40F-1C85-4DFB-AF39-21165F324A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3E5469-A00F-403D-A4A0-9874E479A8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82C9F6-1254-4EB5-85FD-EB7FB047DA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0D05B8-002E-41A5-8B7A-E1688DB9A0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D1EFFE-9F6C-4411-9B3F-DACFB34E6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 charset="0"/>
              </a:defRPr>
            </a:lvl1pPr>
          </a:lstStyle>
          <a:p>
            <a:pPr>
              <a:defRPr/>
            </a:pPr>
            <a:fld id="{B7FD3AE4-5BC8-4579-8D89-997D214BA8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www.sunipix.com/food/Fried%20Chicken%20Leg-1.jpg&amp;imgrefurl=http://www.sunipix.com/food/food01.htm&amp;usg=__Mcmje0YgEYeoYDBfl73aDFqFmHY=&amp;h=450&amp;w=600&amp;sz=118&amp;hl=en&amp;start=8&amp;sig2=J1KzMdV5vmN-6a5l45zwrw&amp;zoom=1&amp;tbnid=KARaWi6lVD4JxM:&amp;tbnh=101&amp;tbnw=135&amp;ei=8gPmTpX2OIHLtgeT3-SuBQ&amp;prev=/search?q=chicken+leg&amp;um=1&amp;hl=en&amp;safe=active&amp;sa=N&amp;rlz=1G1GGLQ_ENUS360&amp;tbm=isch&amp;um=1&amp;itbs=1"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google.com/imgres?imgurl=http://rlv.zcache.com/charged_battery_solar_hybrid_electric_card-p137261464495353506z85p0_400.jpg&amp;imgrefurl=http://www.zazzle.com/charged_battery_solar_hybrid_electric_card-137261464495353506&amp;usg=__9wbtdVxTNgk6NUcP0VcAeRVkKyo=&amp;h=400&amp;w=400&amp;sz=13&amp;hl=en&amp;start=1&amp;sig2=-b9M8V1Y5aQtSa0KYSejvQ&amp;zoom=1&amp;tbnid=42ABdjAkNhPlIM:&amp;tbnh=124&amp;tbnw=124&amp;ei=PQTmTqC-BZCDtgelxbDvBA&amp;prev=/search?q=charged+battery&amp;um=1&amp;hl=en&amp;safe=active&amp;sa=N&amp;rlz=1G1GGLQ_ENUS360&amp;tbm=isch&amp;um=1&amp;itbs=1"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983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438400" y="381000"/>
            <a:ext cx="8229600" cy="1143000"/>
          </a:xfrm>
        </p:spPr>
        <p:txBody>
          <a:bodyPr/>
          <a:lstStyle/>
          <a:p>
            <a:pPr eaLnBrk="1" hangingPunct="1"/>
            <a:r>
              <a:rPr lang="en-US" smtClean="0"/>
              <a:t>Question</a:t>
            </a:r>
          </a:p>
        </p:txBody>
      </p:sp>
      <p:sp>
        <p:nvSpPr>
          <p:cNvPr id="10243" name="Content Placeholder 2"/>
          <p:cNvSpPr>
            <a:spLocks noGrp="1"/>
          </p:cNvSpPr>
          <p:nvPr>
            <p:ph idx="1"/>
          </p:nvPr>
        </p:nvSpPr>
        <p:spPr>
          <a:xfrm>
            <a:off x="457200" y="2895600"/>
            <a:ext cx="3429000" cy="4495800"/>
          </a:xfrm>
        </p:spPr>
        <p:txBody>
          <a:bodyPr/>
          <a:lstStyle/>
          <a:p>
            <a:pPr algn="ctr" eaLnBrk="1" hangingPunct="1">
              <a:buFont typeface="Arial" pitchFamily="34" charset="0"/>
              <a:buNone/>
            </a:pPr>
            <a:r>
              <a:rPr lang="en-US" smtClean="0"/>
              <a:t>How can I get energy from these </a:t>
            </a:r>
            <a:r>
              <a:rPr lang="ja-JP" altLang="en-US" smtClean="0"/>
              <a:t>‘</a:t>
            </a:r>
            <a:r>
              <a:rPr lang="en-US" altLang="ja-JP" smtClean="0"/>
              <a:t>bonds</a:t>
            </a:r>
            <a:r>
              <a:rPr lang="ja-JP" altLang="en-US" smtClean="0"/>
              <a:t>’</a:t>
            </a:r>
            <a:r>
              <a:rPr lang="en-US" altLang="ja-JP" smtClean="0"/>
              <a:t>? </a:t>
            </a:r>
          </a:p>
          <a:p>
            <a:pPr eaLnBrk="1" hangingPunct="1">
              <a:buFont typeface="Arial" pitchFamily="34" charset="0"/>
              <a:buNone/>
            </a:pPr>
            <a:endParaRPr lang="en-US" smtClean="0"/>
          </a:p>
          <a:p>
            <a:pPr eaLnBrk="1" hangingPunct="1">
              <a:buFont typeface="Arial" pitchFamily="34" charset="0"/>
              <a:buNone/>
            </a:pPr>
            <a:endParaRPr lang="en-US" smtClean="0"/>
          </a:p>
        </p:txBody>
      </p:sp>
      <p:cxnSp>
        <p:nvCxnSpPr>
          <p:cNvPr id="5" name="Straight Connector 4"/>
          <p:cNvCxnSpPr/>
          <p:nvPr/>
        </p:nvCxnSpPr>
        <p:spPr>
          <a:xfrm>
            <a:off x="4191000" y="15240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609600"/>
            <a:ext cx="4038600" cy="769938"/>
          </a:xfrm>
          <a:prstGeom prst="rect">
            <a:avLst/>
          </a:prstGeom>
          <a:noFill/>
        </p:spPr>
        <p:txBody>
          <a:bodyPr>
            <a:spAutoFit/>
          </a:bodyPr>
          <a:lstStyle/>
          <a:p>
            <a:pPr fontAlgn="auto">
              <a:spcBef>
                <a:spcPts val="0"/>
              </a:spcBef>
              <a:spcAft>
                <a:spcPts val="0"/>
              </a:spcAft>
              <a:defRPr/>
            </a:pPr>
            <a:r>
              <a:rPr lang="en-US" sz="4400" dirty="0">
                <a:latin typeface="+mj-lt"/>
                <a:ea typeface="+mn-ea"/>
              </a:rPr>
              <a:t>NOTES</a:t>
            </a:r>
          </a:p>
        </p:txBody>
      </p:sp>
      <p:sp>
        <p:nvSpPr>
          <p:cNvPr id="10" name="Right Arrow 9"/>
          <p:cNvSpPr/>
          <p:nvPr/>
        </p:nvSpPr>
        <p:spPr>
          <a:xfrm>
            <a:off x="3733800" y="3662363"/>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4648200" y="1981200"/>
            <a:ext cx="3886200" cy="1200329"/>
          </a:xfrm>
          <a:prstGeom prst="rect">
            <a:avLst/>
          </a:prstGeom>
          <a:noFill/>
          <a:ln w="9525">
            <a:noFill/>
            <a:miter lim="800000"/>
            <a:headEnd/>
            <a:tailEnd/>
          </a:ln>
        </p:spPr>
        <p:txBody>
          <a:bodyPr>
            <a:spAutoFit/>
          </a:bodyPr>
          <a:lstStyle/>
          <a:p>
            <a:r>
              <a:rPr lang="en-US" sz="3600" dirty="0">
                <a:latin typeface="Calibri" pitchFamily="34" charset="0"/>
              </a:rPr>
              <a:t>Break them</a:t>
            </a:r>
            <a:r>
              <a:rPr lang="en-US" sz="3600" dirty="0" smtClean="0">
                <a:latin typeface="Calibri" pitchFamily="34" charset="0"/>
              </a:rPr>
              <a:t>!</a:t>
            </a:r>
            <a:r>
              <a:rPr lang="en-US" sz="3600" dirty="0" smtClean="0">
                <a:latin typeface="Arial Narrow" pitchFamily="34" charset="0"/>
              </a:rPr>
              <a:t> </a:t>
            </a:r>
            <a:endParaRPr lang="en-US" sz="3600" dirty="0" smtClean="0">
              <a:latin typeface="Arial Narrow" pitchFamily="34" charset="0"/>
              <a:sym typeface="Wingdings" pitchFamily="2" charset="2"/>
            </a:endParaRPr>
          </a:p>
          <a:p>
            <a:endParaRPr lang="en-US" sz="3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u="sng" dirty="0" smtClean="0"/>
              <a:t>What is the main energy molecule in living things?</a:t>
            </a:r>
            <a:endParaRPr lang="en-US" u="sng" dirty="0"/>
          </a:p>
        </p:txBody>
      </p:sp>
      <p:sp>
        <p:nvSpPr>
          <p:cNvPr id="24579" name="Rectangle 3"/>
          <p:cNvSpPr>
            <a:spLocks noGrp="1" noChangeArrowheads="1"/>
          </p:cNvSpPr>
          <p:nvPr>
            <p:ph type="body" idx="1"/>
          </p:nvPr>
        </p:nvSpPr>
        <p:spPr/>
        <p:txBody>
          <a:bodyPr/>
          <a:lstStyle/>
          <a:p>
            <a:r>
              <a:rPr lang="en-US" sz="4800" b="1" u="sng" dirty="0" smtClean="0">
                <a:latin typeface="Arial Narrow" pitchFamily="34" charset="0"/>
                <a:sym typeface="Wingdings" pitchFamily="2" charset="2"/>
              </a:rPr>
              <a:t>ATP</a:t>
            </a:r>
            <a:r>
              <a:rPr lang="en-US" sz="4800" b="1" u="sng" dirty="0">
                <a:latin typeface="Arial Narrow" pitchFamily="34" charset="0"/>
                <a:sym typeface="Wingdings" pitchFamily="2" charset="2"/>
              </a:rPr>
              <a:t>: Adenosine </a:t>
            </a:r>
            <a:r>
              <a:rPr lang="en-US" sz="4800" b="1" u="sng" dirty="0" err="1">
                <a:latin typeface="Arial Narrow" pitchFamily="34" charset="0"/>
                <a:sym typeface="Wingdings" pitchFamily="2" charset="2"/>
              </a:rPr>
              <a:t>Triphosphate</a:t>
            </a:r>
            <a:r>
              <a:rPr lang="en-US" sz="4800" dirty="0">
                <a:latin typeface="Arial Narrow" pitchFamily="34" charset="0"/>
                <a:sym typeface="Wingdings" pitchFamily="2" charset="2"/>
              </a:rPr>
              <a:t> </a:t>
            </a:r>
            <a:r>
              <a:rPr lang="en-US" sz="4000" dirty="0">
                <a:latin typeface="Arial Narrow" pitchFamily="34" charset="0"/>
                <a:sym typeface="Wingdings" pitchFamily="2" charset="2"/>
              </a:rPr>
              <a:t>is </a:t>
            </a:r>
            <a:r>
              <a:rPr lang="en-US" sz="4000" dirty="0" smtClean="0">
                <a:latin typeface="Arial Narrow" pitchFamily="34" charset="0"/>
                <a:sym typeface="Wingdings" pitchFamily="2" charset="2"/>
              </a:rPr>
              <a:t>used </a:t>
            </a:r>
            <a:r>
              <a:rPr lang="en-US" sz="4000" dirty="0">
                <a:latin typeface="Arial Narrow" pitchFamily="34" charset="0"/>
                <a:sym typeface="Wingdings" pitchFamily="2" charset="2"/>
              </a:rPr>
              <a:t>to </a:t>
            </a:r>
            <a:r>
              <a:rPr lang="en-US" sz="4000" b="1" u="sng" dirty="0">
                <a:solidFill>
                  <a:srgbClr val="FF0000"/>
                </a:solidFill>
                <a:latin typeface="Arial Narrow" pitchFamily="34" charset="0"/>
                <a:sym typeface="Wingdings" pitchFamily="2" charset="2"/>
              </a:rPr>
              <a:t>store</a:t>
            </a:r>
            <a:r>
              <a:rPr lang="en-US" sz="4000" dirty="0">
                <a:latin typeface="Arial Narrow" pitchFamily="34" charset="0"/>
                <a:sym typeface="Wingdings" pitchFamily="2" charset="2"/>
              </a:rPr>
              <a:t> and </a:t>
            </a:r>
            <a:r>
              <a:rPr lang="en-US" sz="4000" b="1" u="sng" dirty="0">
                <a:solidFill>
                  <a:srgbClr val="FF0000"/>
                </a:solidFill>
                <a:latin typeface="Arial Narrow" pitchFamily="34" charset="0"/>
                <a:sym typeface="Wingdings" pitchFamily="2" charset="2"/>
              </a:rPr>
              <a:t>release</a:t>
            </a:r>
            <a:r>
              <a:rPr lang="en-US" sz="4000" dirty="0">
                <a:latin typeface="Arial Narrow" pitchFamily="34" charset="0"/>
                <a:sym typeface="Wingdings" pitchFamily="2" charset="2"/>
              </a:rPr>
              <a:t> energy. </a:t>
            </a:r>
            <a:endParaRPr lang="en-US" sz="4000" dirty="0" smtClean="0">
              <a:latin typeface="Arial Narrow" pitchFamily="34" charset="0"/>
              <a:sym typeface="Wingdings" pitchFamily="2" charset="2"/>
            </a:endParaRPr>
          </a:p>
          <a:p>
            <a:pPr>
              <a:buNone/>
            </a:pPr>
            <a:endParaRPr lang="en-US" sz="4000" dirty="0" smtClean="0">
              <a:latin typeface="Arial Narrow" pitchFamily="34" charset="0"/>
              <a:sym typeface="Wingdings" pitchFamily="2" charset="2"/>
            </a:endParaRPr>
          </a:p>
          <a:p>
            <a:pPr>
              <a:buNone/>
            </a:pPr>
            <a:r>
              <a:rPr lang="en-US" sz="4000" dirty="0" smtClean="0">
                <a:solidFill>
                  <a:srgbClr val="800080"/>
                </a:solidFill>
                <a:latin typeface="Arial Narrow" pitchFamily="34" charset="0"/>
                <a:sym typeface="Wingdings" pitchFamily="2" charset="2"/>
              </a:rPr>
              <a:t>What do we use in every day life that stores and releases energy?</a:t>
            </a:r>
            <a:endParaRPr lang="en-US" sz="4000" dirty="0">
              <a:solidFill>
                <a:srgbClr val="800080"/>
              </a:solidFill>
              <a:latin typeface="Arial Narrow" pitchFamily="34" charset="0"/>
              <a:sym typeface="Wingdings" pitchFamily="2" charset="2"/>
            </a:endParaRPr>
          </a:p>
          <a:p>
            <a:pPr>
              <a:buNone/>
            </a:pPr>
            <a:endParaRPr lang="en-US" sz="4000" dirty="0">
              <a:latin typeface="Arial Narrow" pitchFamily="34" charset="0"/>
            </a:endParaRPr>
          </a:p>
          <a:p>
            <a:pPr>
              <a:buFont typeface="Wingdings" pitchFamily="2" charset="2"/>
              <a:buNone/>
            </a:pP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RM0naB94gD-LkNbe0bbDch5REL3_CwQVoL3E7k_WAU36xRRj_-sfnB9Ho">
            <a:hlinkClick r:id="rId2"/>
          </p:cNvPr>
          <p:cNvPicPr>
            <a:picLocks noChangeAspect="1" noChangeArrowheads="1"/>
          </p:cNvPicPr>
          <p:nvPr/>
        </p:nvPicPr>
        <p:blipFill>
          <a:blip r:embed="rId3" cstate="print"/>
          <a:srcRect/>
          <a:stretch>
            <a:fillRect/>
          </a:stretch>
        </p:blipFill>
        <p:spPr bwMode="auto">
          <a:xfrm>
            <a:off x="304800" y="2438400"/>
            <a:ext cx="2209800" cy="1653258"/>
          </a:xfrm>
          <a:prstGeom prst="rect">
            <a:avLst/>
          </a:prstGeom>
          <a:noFill/>
        </p:spPr>
      </p:pic>
      <p:cxnSp>
        <p:nvCxnSpPr>
          <p:cNvPr id="4" name="Straight Arrow Connector 3"/>
          <p:cNvCxnSpPr/>
          <p:nvPr/>
        </p:nvCxnSpPr>
        <p:spPr>
          <a:xfrm flipV="1">
            <a:off x="2743200" y="2438400"/>
            <a:ext cx="10668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V="1">
            <a:off x="2819400" y="3048000"/>
            <a:ext cx="9906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819400" y="3429000"/>
            <a:ext cx="9906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038600" y="2209800"/>
            <a:ext cx="914400" cy="523220"/>
          </a:xfrm>
          <a:prstGeom prst="rect">
            <a:avLst/>
          </a:prstGeom>
          <a:noFill/>
        </p:spPr>
        <p:txBody>
          <a:bodyPr wrap="square" rtlCol="0">
            <a:spAutoFit/>
          </a:bodyPr>
          <a:lstStyle/>
          <a:p>
            <a:r>
              <a:rPr lang="en-US" sz="2800" b="1" dirty="0" smtClean="0">
                <a:solidFill>
                  <a:srgbClr val="FF0000"/>
                </a:solidFill>
              </a:rPr>
              <a:t>ATP</a:t>
            </a:r>
            <a:endParaRPr lang="en-US" sz="2800" b="1" dirty="0">
              <a:solidFill>
                <a:srgbClr val="FF0000"/>
              </a:solidFill>
            </a:endParaRPr>
          </a:p>
        </p:txBody>
      </p:sp>
      <p:pic>
        <p:nvPicPr>
          <p:cNvPr id="1028" name="Picture 4" descr="http://rlv.zcache.com/fully_charged_battery_sticker-p217090873754731886qjcl_400.jpg"/>
          <p:cNvPicPr>
            <a:picLocks noChangeAspect="1" noChangeArrowheads="1"/>
          </p:cNvPicPr>
          <p:nvPr/>
        </p:nvPicPr>
        <p:blipFill>
          <a:blip r:embed="rId4" cstate="print"/>
          <a:srcRect l="22514" t="13508" r="23452" b="18949"/>
          <a:stretch>
            <a:fillRect/>
          </a:stretch>
        </p:blipFill>
        <p:spPr bwMode="auto">
          <a:xfrm>
            <a:off x="4038600" y="2667000"/>
            <a:ext cx="914400" cy="1143000"/>
          </a:xfrm>
          <a:prstGeom prst="rect">
            <a:avLst/>
          </a:prstGeom>
          <a:noFill/>
        </p:spPr>
      </p:pic>
      <p:cxnSp>
        <p:nvCxnSpPr>
          <p:cNvPr id="13" name="Straight Arrow Connector 12"/>
          <p:cNvCxnSpPr/>
          <p:nvPr/>
        </p:nvCxnSpPr>
        <p:spPr>
          <a:xfrm>
            <a:off x="5257800" y="2971800"/>
            <a:ext cx="1143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6477000" y="2286000"/>
            <a:ext cx="990600" cy="523220"/>
          </a:xfrm>
          <a:prstGeom prst="rect">
            <a:avLst/>
          </a:prstGeom>
          <a:noFill/>
        </p:spPr>
        <p:txBody>
          <a:bodyPr wrap="square" rtlCol="0">
            <a:spAutoFit/>
          </a:bodyPr>
          <a:lstStyle/>
          <a:p>
            <a:r>
              <a:rPr lang="en-US" sz="2800" b="1" dirty="0" smtClean="0">
                <a:solidFill>
                  <a:srgbClr val="000099"/>
                </a:solidFill>
              </a:rPr>
              <a:t>ADP</a:t>
            </a:r>
            <a:endParaRPr lang="en-US" sz="2800" b="1" dirty="0">
              <a:solidFill>
                <a:srgbClr val="000099"/>
              </a:solidFill>
            </a:endParaRPr>
          </a:p>
        </p:txBody>
      </p:sp>
      <p:pic>
        <p:nvPicPr>
          <p:cNvPr id="1030" name="Picture 6" descr="http://t1.gstatic.com/images?q=tbn:ANd9GcRR9sRprqIXAzrBTDhNYcZi-tPiJaNlNOAEWzXwkr-hQz_sWPxRNpNFbrw">
            <a:hlinkClick r:id="rId5"/>
          </p:cNvPr>
          <p:cNvPicPr>
            <a:picLocks noChangeAspect="1" noChangeArrowheads="1"/>
          </p:cNvPicPr>
          <p:nvPr/>
        </p:nvPicPr>
        <p:blipFill>
          <a:blip r:embed="rId6" cstate="print"/>
          <a:srcRect l="3226" t="32258" b="29032"/>
          <a:stretch>
            <a:fillRect/>
          </a:stretch>
        </p:blipFill>
        <p:spPr bwMode="auto">
          <a:xfrm rot="16200000">
            <a:off x="6103621" y="3268979"/>
            <a:ext cx="1752600" cy="701042"/>
          </a:xfrm>
          <a:prstGeom prst="rect">
            <a:avLst/>
          </a:prstGeom>
          <a:noFill/>
        </p:spPr>
      </p:pic>
      <p:sp>
        <p:nvSpPr>
          <p:cNvPr id="17" name="Explosion 1 16"/>
          <p:cNvSpPr/>
          <p:nvPr/>
        </p:nvSpPr>
        <p:spPr>
          <a:xfrm>
            <a:off x="5029200" y="1600200"/>
            <a:ext cx="1447800" cy="1143000"/>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81600" y="1905000"/>
            <a:ext cx="1371600" cy="461665"/>
          </a:xfrm>
          <a:prstGeom prst="rect">
            <a:avLst/>
          </a:prstGeom>
          <a:noFill/>
        </p:spPr>
        <p:txBody>
          <a:bodyPr wrap="square" rtlCol="0">
            <a:spAutoFit/>
          </a:bodyPr>
          <a:lstStyle/>
          <a:p>
            <a:r>
              <a:rPr lang="en-US" sz="2400" b="1" dirty="0" smtClean="0"/>
              <a:t>Energy!</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What is ATP made of?</a:t>
            </a:r>
            <a:br>
              <a:rPr lang="en-US" dirty="0" smtClean="0"/>
            </a:br>
            <a:endParaRPr lang="en-US" dirty="0" smtClean="0"/>
          </a:p>
        </p:txBody>
      </p:sp>
      <p:sp>
        <p:nvSpPr>
          <p:cNvPr id="3075" name="Content Placeholder 2"/>
          <p:cNvSpPr>
            <a:spLocks noGrp="1"/>
          </p:cNvSpPr>
          <p:nvPr>
            <p:ph idx="1"/>
          </p:nvPr>
        </p:nvSpPr>
        <p:spPr>
          <a:xfrm>
            <a:off x="457200" y="1774825"/>
            <a:ext cx="3657600" cy="4625975"/>
          </a:xfrm>
        </p:spPr>
        <p:txBody>
          <a:bodyPr/>
          <a:lstStyle/>
          <a:p>
            <a:pPr lvl="1"/>
            <a:r>
              <a:rPr lang="en-US" b="1" dirty="0" smtClean="0">
                <a:solidFill>
                  <a:srgbClr val="FF0000"/>
                </a:solidFill>
              </a:rPr>
              <a:t>Adenine (A)</a:t>
            </a:r>
          </a:p>
          <a:p>
            <a:pPr lvl="1"/>
            <a:r>
              <a:rPr lang="en-US" b="1" dirty="0" smtClean="0">
                <a:solidFill>
                  <a:srgbClr val="FF0000"/>
                </a:solidFill>
              </a:rPr>
              <a:t>Ribose (sugar)</a:t>
            </a:r>
          </a:p>
          <a:p>
            <a:pPr lvl="1"/>
            <a:r>
              <a:rPr lang="en-US" b="1" dirty="0" smtClean="0">
                <a:solidFill>
                  <a:srgbClr val="FF0000"/>
                </a:solidFill>
              </a:rPr>
              <a:t>3 phosphates (Tri Phosphate or TP)</a:t>
            </a:r>
          </a:p>
          <a:p>
            <a:pPr>
              <a:buNone/>
            </a:pPr>
            <a:r>
              <a:rPr lang="en-US" dirty="0" smtClean="0"/>
              <a:t>Energy is stored in between the </a:t>
            </a:r>
            <a:r>
              <a:rPr lang="en-US" b="1" dirty="0" smtClean="0">
                <a:solidFill>
                  <a:srgbClr val="FF0000"/>
                </a:solidFill>
              </a:rPr>
              <a:t>phosphate bonds.</a:t>
            </a:r>
          </a:p>
          <a:p>
            <a:pPr>
              <a:buNone/>
            </a:pPr>
            <a:endParaRPr lang="en-US" sz="4000" b="1" dirty="0" smtClean="0">
              <a:solidFill>
                <a:srgbClr val="FF0000"/>
              </a:solidFill>
            </a:endParaRPr>
          </a:p>
          <a:p>
            <a:pPr lvl="1"/>
            <a:endParaRPr lang="en-US" b="1" dirty="0" smtClean="0">
              <a:solidFill>
                <a:srgbClr val="FF0000"/>
              </a:solidFill>
            </a:endParaRPr>
          </a:p>
          <a:p>
            <a:pPr lvl="1">
              <a:buNone/>
            </a:pPr>
            <a:endParaRPr lang="en-US" b="1" dirty="0" smtClean="0">
              <a:solidFill>
                <a:srgbClr val="FF0000"/>
              </a:solidFill>
            </a:endParaRPr>
          </a:p>
        </p:txBody>
      </p:sp>
      <p:pic>
        <p:nvPicPr>
          <p:cNvPr id="3076" name="Picture 2" descr="http://student.ccbcmd.edu/biotutorials/energy/images/atp.gif"/>
          <p:cNvPicPr>
            <a:picLocks noChangeAspect="1" noChangeArrowheads="1" noCrop="1"/>
          </p:cNvPicPr>
          <p:nvPr/>
        </p:nvPicPr>
        <p:blipFill>
          <a:blip r:embed="rId2" cstate="print"/>
          <a:srcRect/>
          <a:stretch>
            <a:fillRect/>
          </a:stretch>
        </p:blipFill>
        <p:spPr bwMode="auto">
          <a:xfrm>
            <a:off x="4114800" y="1447800"/>
            <a:ext cx="5029200" cy="5410200"/>
          </a:xfrm>
          <a:prstGeom prst="rect">
            <a:avLst/>
          </a:prstGeom>
          <a:noFill/>
          <a:ln w="9525">
            <a:noFill/>
            <a:miter lim="800000"/>
            <a:headEnd/>
            <a:tailEnd/>
          </a:ln>
        </p:spPr>
      </p:pic>
      <p:sp>
        <p:nvSpPr>
          <p:cNvPr id="5" name="Down Arrow 4"/>
          <p:cNvSpPr>
            <a:spLocks noChangeArrowheads="1"/>
          </p:cNvSpPr>
          <p:nvPr/>
        </p:nvSpPr>
        <p:spPr bwMode="auto">
          <a:xfrm>
            <a:off x="6629400" y="1828800"/>
            <a:ext cx="1066800" cy="1981200"/>
          </a:xfrm>
          <a:prstGeom prst="downArrow">
            <a:avLst>
              <a:gd name="adj1" fmla="val 50000"/>
              <a:gd name="adj2" fmla="val 49997"/>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How is energy released from ATP?</a:t>
            </a:r>
          </a:p>
        </p:txBody>
      </p:sp>
      <p:sp>
        <p:nvSpPr>
          <p:cNvPr id="5123" name="Content Placeholder 2"/>
          <p:cNvSpPr>
            <a:spLocks noGrp="1"/>
          </p:cNvSpPr>
          <p:nvPr>
            <p:ph idx="1"/>
          </p:nvPr>
        </p:nvSpPr>
        <p:spPr>
          <a:xfrm>
            <a:off x="4724400" y="1752600"/>
            <a:ext cx="4114800" cy="4625975"/>
          </a:xfrm>
        </p:spPr>
        <p:txBody>
          <a:bodyPr/>
          <a:lstStyle/>
          <a:p>
            <a:r>
              <a:rPr lang="en-US" dirty="0" smtClean="0"/>
              <a:t>When the last phosphate is broken off energy is </a:t>
            </a:r>
            <a:r>
              <a:rPr lang="en-US" b="1" dirty="0" smtClean="0">
                <a:solidFill>
                  <a:srgbClr val="FF0000"/>
                </a:solidFill>
              </a:rPr>
              <a:t>released</a:t>
            </a:r>
            <a:r>
              <a:rPr lang="en-US" dirty="0" smtClean="0"/>
              <a:t> and becomes ADP.</a:t>
            </a:r>
          </a:p>
        </p:txBody>
      </p:sp>
      <p:pic>
        <p:nvPicPr>
          <p:cNvPr id="5124" name="Picture 2" descr="http://student.ccbcmd.edu/~gkaiser/biotutorials/energy/images/atp_il.jpg"/>
          <p:cNvPicPr>
            <a:picLocks noChangeAspect="1" noChangeArrowheads="1"/>
          </p:cNvPicPr>
          <p:nvPr/>
        </p:nvPicPr>
        <p:blipFill>
          <a:blip r:embed="rId2" cstate="print"/>
          <a:srcRect/>
          <a:stretch>
            <a:fillRect/>
          </a:stretch>
        </p:blipFill>
        <p:spPr bwMode="auto">
          <a:xfrm>
            <a:off x="0" y="1371600"/>
            <a:ext cx="4572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How is energy stored in ATP?</a:t>
            </a:r>
          </a:p>
        </p:txBody>
      </p:sp>
      <p:pic>
        <p:nvPicPr>
          <p:cNvPr id="6147" name="Picture 2" descr="http://student.ccbcmd.edu/~gkaiser/biotutorials/energy/images/atp_il.jpg"/>
          <p:cNvPicPr>
            <a:picLocks noChangeAspect="1" noChangeArrowheads="1"/>
          </p:cNvPicPr>
          <p:nvPr/>
        </p:nvPicPr>
        <p:blipFill>
          <a:blip r:embed="rId2" cstate="print"/>
          <a:srcRect/>
          <a:stretch>
            <a:fillRect/>
          </a:stretch>
        </p:blipFill>
        <p:spPr bwMode="auto">
          <a:xfrm>
            <a:off x="0" y="1371600"/>
            <a:ext cx="4572000" cy="5486400"/>
          </a:xfrm>
          <a:prstGeom prst="rect">
            <a:avLst/>
          </a:prstGeom>
          <a:noFill/>
          <a:ln w="9525">
            <a:noFill/>
            <a:miter lim="800000"/>
            <a:headEnd/>
            <a:tailEnd/>
          </a:ln>
        </p:spPr>
      </p:pic>
      <p:sp>
        <p:nvSpPr>
          <p:cNvPr id="6148" name="Content Placeholder 2"/>
          <p:cNvSpPr>
            <a:spLocks noGrp="1"/>
          </p:cNvSpPr>
          <p:nvPr>
            <p:ph idx="1"/>
          </p:nvPr>
        </p:nvSpPr>
        <p:spPr>
          <a:xfrm>
            <a:off x="4572000" y="1774825"/>
            <a:ext cx="4114800" cy="4625975"/>
          </a:xfrm>
        </p:spPr>
        <p:txBody>
          <a:bodyPr/>
          <a:lstStyle/>
          <a:p>
            <a:r>
              <a:rPr lang="en-US" dirty="0" smtClean="0"/>
              <a:t>Energy is </a:t>
            </a:r>
            <a:r>
              <a:rPr lang="en-US" b="1" dirty="0" smtClean="0">
                <a:solidFill>
                  <a:srgbClr val="FF0000"/>
                </a:solidFill>
              </a:rPr>
              <a:t>stored</a:t>
            </a:r>
            <a:r>
              <a:rPr lang="en-US" dirty="0" smtClean="0"/>
              <a:t> in the new phosphate bond. (Becoming ATP)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rtlCol="0">
            <a:normAutofit/>
          </a:bodyPr>
          <a:lstStyle/>
          <a:p>
            <a:pPr eaLnBrk="1" fontAlgn="auto" hangingPunct="1">
              <a:spcAft>
                <a:spcPts val="0"/>
              </a:spcAft>
              <a:defRPr/>
            </a:pPr>
            <a:r>
              <a:rPr lang="en-US" dirty="0" smtClean="0">
                <a:ea typeface="+mj-ea"/>
              </a:rPr>
              <a:t>Complete </a:t>
            </a:r>
            <a:r>
              <a:rPr lang="en-US" dirty="0" smtClean="0"/>
              <a:t>on pg. </a:t>
            </a:r>
            <a:r>
              <a:rPr lang="en-US" smtClean="0"/>
              <a:t>80</a:t>
            </a:r>
            <a:endParaRPr lang="en-US" dirty="0" smtClean="0">
              <a:ea typeface="+mj-ea"/>
            </a:endParaRPr>
          </a:p>
        </p:txBody>
      </p:sp>
      <p:graphicFrame>
        <p:nvGraphicFramePr>
          <p:cNvPr id="7" name="Content Placeholder 6"/>
          <p:cNvGraphicFramePr>
            <a:graphicFrameLocks noGrp="1"/>
          </p:cNvGraphicFramePr>
          <p:nvPr>
            <p:ph idx="1"/>
          </p:nvPr>
        </p:nvGraphicFramePr>
        <p:xfrm>
          <a:off x="381000" y="1371600"/>
          <a:ext cx="8610599" cy="4373279"/>
        </p:xfrm>
        <a:graphic>
          <a:graphicData uri="http://schemas.openxmlformats.org/drawingml/2006/table">
            <a:tbl>
              <a:tblPr/>
              <a:tblGrid>
                <a:gridCol w="1828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809999">
                  <a:extLst>
                    <a:ext uri="{9D8B030D-6E8A-4147-A177-3AD203B41FA5}">
                      <a16:colId xmlns:a16="http://schemas.microsoft.com/office/drawing/2014/main" val="20002"/>
                    </a:ext>
                  </a:extLst>
                </a:gridCol>
              </a:tblGrid>
              <a:tr h="381000">
                <a:tc>
                  <a:txBody>
                    <a:bodyPr/>
                    <a:lstStyle/>
                    <a:p>
                      <a:pPr algn="l" fontAlgn="b"/>
                      <a:r>
                        <a:rPr lang="en-US" sz="2700" b="0" i="0" u="none" strike="noStrike" dirty="0">
                          <a:solidFill>
                            <a:srgbClr val="000000"/>
                          </a:solidFill>
                          <a:effectLst/>
                          <a:latin typeface="Calibri"/>
                        </a:rPr>
                        <a:t>Molecule: </a:t>
                      </a: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700" b="0" i="0" u="none" strike="noStrike" dirty="0">
                          <a:solidFill>
                            <a:srgbClr val="000000"/>
                          </a:solidFill>
                          <a:effectLst/>
                          <a:latin typeface="Calibri"/>
                        </a:rPr>
                        <a:t>ATP</a:t>
                      </a: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700" b="0" i="0" u="none" strike="noStrike" dirty="0">
                          <a:solidFill>
                            <a:srgbClr val="000000"/>
                          </a:solidFill>
                          <a:effectLst/>
                          <a:latin typeface="Calibri"/>
                        </a:rPr>
                        <a:t>ADP</a:t>
                      </a: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94433">
                <a:tc>
                  <a:txBody>
                    <a:bodyPr/>
                    <a:lstStyle/>
                    <a:p>
                      <a:pPr algn="l" fontAlgn="b"/>
                      <a:r>
                        <a:rPr lang="en-US" sz="2700" b="0" i="0" u="none" strike="noStrike" dirty="0" smtClean="0">
                          <a:solidFill>
                            <a:srgbClr val="000000"/>
                          </a:solidFill>
                          <a:effectLst/>
                          <a:latin typeface="Calibri"/>
                        </a:rPr>
                        <a:t>Name</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700" b="0" i="0" u="none" strike="noStrike" dirty="0" smtClean="0">
                          <a:solidFill>
                            <a:srgbClr val="000000"/>
                          </a:solidFill>
                          <a:effectLst/>
                          <a:latin typeface="Calibri"/>
                        </a:rPr>
                        <a:t>Adenosine</a:t>
                      </a:r>
                      <a:r>
                        <a:rPr lang="en-US" sz="2700" b="0" i="0" u="none" strike="noStrike" baseline="0" dirty="0" smtClean="0">
                          <a:solidFill>
                            <a:srgbClr val="000000"/>
                          </a:solidFill>
                          <a:effectLst/>
                          <a:latin typeface="Calibri"/>
                        </a:rPr>
                        <a:t> </a:t>
                      </a:r>
                      <a:r>
                        <a:rPr lang="en-US" sz="2700" b="0" i="0" u="none" strike="noStrike" baseline="0" dirty="0" err="1" smtClean="0">
                          <a:solidFill>
                            <a:srgbClr val="000000"/>
                          </a:solidFill>
                          <a:effectLst/>
                          <a:latin typeface="Calibri"/>
                        </a:rPr>
                        <a:t>Triphosphate</a:t>
                      </a:r>
                      <a:r>
                        <a:rPr lang="en-US" sz="2700" b="0" i="0" u="none" strike="noStrike" baseline="0" dirty="0" smtClean="0">
                          <a:solidFill>
                            <a:srgbClr val="000000"/>
                          </a:solidFill>
                          <a:effectLst/>
                          <a:latin typeface="Calibri"/>
                        </a:rPr>
                        <a:t> (Tri=3)</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700" b="0" i="0" u="none" strike="noStrike" dirty="0" smtClean="0">
                          <a:solidFill>
                            <a:srgbClr val="000000"/>
                          </a:solidFill>
                          <a:effectLst/>
                          <a:latin typeface="Calibri"/>
                        </a:rPr>
                        <a:t>Adenosine </a:t>
                      </a:r>
                      <a:r>
                        <a:rPr lang="en-US" sz="2700" b="0" i="0" u="none" strike="noStrike" dirty="0" err="1" smtClean="0">
                          <a:solidFill>
                            <a:srgbClr val="000000"/>
                          </a:solidFill>
                          <a:effectLst/>
                          <a:latin typeface="Calibri"/>
                        </a:rPr>
                        <a:t>Diphosphate</a:t>
                      </a:r>
                      <a:r>
                        <a:rPr lang="en-US" sz="2700" b="0" i="0" u="none" strike="noStrike" dirty="0" smtClean="0">
                          <a:solidFill>
                            <a:srgbClr val="000000"/>
                          </a:solidFill>
                          <a:effectLst/>
                          <a:latin typeface="Calibri"/>
                        </a:rPr>
                        <a:t> (Di=2)</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399716">
                <a:tc>
                  <a:txBody>
                    <a:bodyPr/>
                    <a:lstStyle/>
                    <a:p>
                      <a:pPr algn="l" fontAlgn="b"/>
                      <a:r>
                        <a:rPr lang="en-US" sz="2700" b="0" i="0" u="none" strike="noStrike" dirty="0" smtClean="0">
                          <a:solidFill>
                            <a:srgbClr val="000000"/>
                          </a:solidFill>
                          <a:effectLst/>
                          <a:latin typeface="Calibri"/>
                        </a:rPr>
                        <a:t>Molecule:</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399716">
                <a:tc>
                  <a:txBody>
                    <a:bodyPr/>
                    <a:lstStyle/>
                    <a:p>
                      <a:pPr algn="l" fontAlgn="b"/>
                      <a:r>
                        <a:rPr lang="en-US" sz="2700" b="0" i="0" u="none" strike="noStrike" dirty="0" smtClean="0">
                          <a:solidFill>
                            <a:srgbClr val="000000"/>
                          </a:solidFill>
                          <a:effectLst/>
                          <a:latin typeface="Calibri"/>
                        </a:rPr>
                        <a:t>Energy</a:t>
                      </a:r>
                      <a:r>
                        <a:rPr lang="en-US" sz="2700" b="0" i="0" u="none" strike="noStrike" baseline="0" dirty="0" smtClean="0">
                          <a:solidFill>
                            <a:srgbClr val="000000"/>
                          </a:solidFill>
                          <a:effectLst/>
                          <a:latin typeface="Calibri"/>
                        </a:rPr>
                        <a:t> </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700" b="0" i="0" u="none" strike="noStrike" dirty="0" smtClean="0">
                          <a:solidFill>
                            <a:srgbClr val="000000"/>
                          </a:solidFill>
                          <a:effectLst/>
                          <a:latin typeface="Calibri"/>
                        </a:rPr>
                        <a:t>Chemical energy is stored</a:t>
                      </a:r>
                      <a:r>
                        <a:rPr lang="en-US" sz="2700" b="0" i="0" u="none" strike="noStrike" baseline="0" dirty="0" smtClean="0">
                          <a:solidFill>
                            <a:srgbClr val="000000"/>
                          </a:solidFill>
                          <a:effectLst/>
                          <a:latin typeface="Calibri"/>
                        </a:rPr>
                        <a:t> between the phosphate bonds.</a:t>
                      </a:r>
                    </a:p>
                    <a:p>
                      <a:pPr algn="l" fontAlgn="b"/>
                      <a:r>
                        <a:rPr lang="en-US" sz="2700" b="0" i="0" u="none" strike="noStrike" baseline="0" dirty="0" smtClean="0">
                          <a:solidFill>
                            <a:srgbClr val="000000"/>
                          </a:solidFill>
                          <a:effectLst/>
                          <a:latin typeface="Calibri"/>
                        </a:rPr>
                        <a:t>(Charged Battery)</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700" b="0" i="0" u="none" strike="noStrike" dirty="0" smtClean="0">
                          <a:solidFill>
                            <a:srgbClr val="000000"/>
                          </a:solidFill>
                          <a:effectLst/>
                          <a:latin typeface="Calibri"/>
                        </a:rPr>
                        <a:t>Energy has been released and the</a:t>
                      </a:r>
                      <a:r>
                        <a:rPr lang="en-US" sz="2700" b="0" i="0" u="none" strike="noStrike" baseline="0" dirty="0" smtClean="0">
                          <a:solidFill>
                            <a:srgbClr val="000000"/>
                          </a:solidFill>
                          <a:effectLst/>
                          <a:latin typeface="Calibri"/>
                        </a:rPr>
                        <a:t> ADP must gain a Phosphate.</a:t>
                      </a:r>
                    </a:p>
                    <a:p>
                      <a:pPr algn="l" fontAlgn="b"/>
                      <a:r>
                        <a:rPr lang="en-US" sz="2700" b="0" i="0" u="none" strike="noStrike" baseline="0" dirty="0" smtClean="0">
                          <a:solidFill>
                            <a:srgbClr val="000000"/>
                          </a:solidFill>
                          <a:effectLst/>
                          <a:latin typeface="Calibri"/>
                        </a:rPr>
                        <a:t>(Battery needs to recharge</a:t>
                      </a:r>
                      <a:endParaRPr lang="en-US" sz="2700" b="0" i="0" u="none" strike="noStrike" dirty="0">
                        <a:solidFill>
                          <a:srgbClr val="000000"/>
                        </a:solidFill>
                        <a:effectLst/>
                        <a:latin typeface="Calibri"/>
                      </a:endParaRPr>
                    </a:p>
                  </a:txBody>
                  <a:tcPr marL="10863" marR="10863" marT="1086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2" descr="http://student.ccbcmd.edu/~gkaiser/biotutorials/energy/images/atp_il.jpg"/>
          <p:cNvPicPr>
            <a:picLocks noChangeAspect="1" noChangeArrowheads="1"/>
          </p:cNvPicPr>
          <p:nvPr/>
        </p:nvPicPr>
        <p:blipFill>
          <a:blip r:embed="rId2" cstate="print"/>
          <a:srcRect b="59722"/>
          <a:stretch>
            <a:fillRect/>
          </a:stretch>
        </p:blipFill>
        <p:spPr bwMode="auto">
          <a:xfrm>
            <a:off x="2209800" y="2667000"/>
            <a:ext cx="2971800" cy="1436370"/>
          </a:xfrm>
          <a:prstGeom prst="rect">
            <a:avLst/>
          </a:prstGeom>
          <a:noFill/>
          <a:ln w="9525">
            <a:noFill/>
            <a:miter lim="800000"/>
            <a:headEnd/>
            <a:tailEnd/>
          </a:ln>
        </p:spPr>
      </p:pic>
      <p:pic>
        <p:nvPicPr>
          <p:cNvPr id="6" name="Picture 2" descr="http://student.ccbcmd.edu/~gkaiser/biotutorials/energy/images/atp_il.jpg"/>
          <p:cNvPicPr>
            <a:picLocks noChangeAspect="1" noChangeArrowheads="1"/>
          </p:cNvPicPr>
          <p:nvPr/>
        </p:nvPicPr>
        <p:blipFill>
          <a:blip r:embed="rId2" cstate="print"/>
          <a:srcRect t="63889" r="13542"/>
          <a:stretch>
            <a:fillRect/>
          </a:stretch>
        </p:blipFill>
        <p:spPr bwMode="auto">
          <a:xfrm>
            <a:off x="5569560" y="2667000"/>
            <a:ext cx="288864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a:bodyPr>
          <a:lstStyle/>
          <a:p>
            <a:pPr eaLnBrk="1" fontAlgn="auto" hangingPunct="1">
              <a:spcAft>
                <a:spcPts val="0"/>
              </a:spcAft>
              <a:defRPr/>
            </a:pPr>
            <a:r>
              <a:rPr lang="en-US" dirty="0" smtClean="0">
                <a:ea typeface="+mj-ea"/>
              </a:rPr>
              <a:t>Copy below your table</a:t>
            </a:r>
          </a:p>
        </p:txBody>
      </p:sp>
      <p:sp>
        <p:nvSpPr>
          <p:cNvPr id="14339" name="Content Placeholder 2"/>
          <p:cNvSpPr>
            <a:spLocks noGrp="1"/>
          </p:cNvSpPr>
          <p:nvPr>
            <p:ph idx="1"/>
          </p:nvPr>
        </p:nvSpPr>
        <p:spPr/>
        <p:txBody>
          <a:bodyPr/>
          <a:lstStyle/>
          <a:p>
            <a:pPr eaLnBrk="1" hangingPunct="1"/>
            <a:endParaRPr lang="en-US" smtClean="0"/>
          </a:p>
        </p:txBody>
      </p:sp>
      <p:pic>
        <p:nvPicPr>
          <p:cNvPr id="14340" name="Picture 2"/>
          <p:cNvPicPr>
            <a:picLocks noChangeAspect="1" noChangeArrowheads="1"/>
          </p:cNvPicPr>
          <p:nvPr/>
        </p:nvPicPr>
        <p:blipFill>
          <a:blip r:embed="rId2" cstate="print"/>
          <a:srcRect l="16635" t="34607" r="18782" b="17189"/>
          <a:stretch>
            <a:fillRect/>
          </a:stretch>
        </p:blipFill>
        <p:spPr bwMode="auto">
          <a:xfrm>
            <a:off x="0" y="1524000"/>
            <a:ext cx="9144000" cy="5422900"/>
          </a:xfrm>
          <a:prstGeom prst="rect">
            <a:avLst/>
          </a:prstGeom>
          <a:noFill/>
          <a:ln w="9525">
            <a:noFill/>
            <a:miter lim="800000"/>
            <a:headEnd/>
            <a:tailEnd/>
          </a:ln>
        </p:spPr>
      </p:pic>
      <p:sp>
        <p:nvSpPr>
          <p:cNvPr id="5" name="Rectangle 4"/>
          <p:cNvSpPr/>
          <p:nvPr/>
        </p:nvSpPr>
        <p:spPr>
          <a:xfrm>
            <a:off x="3810000" y="2895600"/>
            <a:ext cx="1524000" cy="8382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810000" y="6438900"/>
            <a:ext cx="1524000" cy="8382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tent Placeholder 2"/>
          <p:cNvSpPr txBox="1">
            <a:spLocks/>
          </p:cNvSpPr>
          <p:nvPr/>
        </p:nvSpPr>
        <p:spPr bwMode="auto">
          <a:xfrm>
            <a:off x="3124200" y="3276600"/>
            <a:ext cx="3124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Explain how energy is stored and released and what happens in the ATP Cycle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4000" b="1" i="0" u="sng"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0" y="5181600"/>
            <a:ext cx="3124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2400" dirty="0" smtClean="0">
                <a:latin typeface="+mn-lt"/>
              </a:rPr>
              <a:t>2</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Where</a:t>
            </a:r>
            <a:r>
              <a:rPr kumimoji="0" lang="en-US" sz="2400" b="0" i="0" u="none" strike="noStrike" kern="1200" cap="none" spc="0" normalizeH="0" noProof="0" dirty="0" smtClean="0">
                <a:ln>
                  <a:noFill/>
                </a:ln>
                <a:solidFill>
                  <a:schemeClr val="tx1"/>
                </a:solidFill>
                <a:effectLst/>
                <a:uLnTx/>
                <a:uFillTx/>
                <a:latin typeface="+mn-lt"/>
                <a:ea typeface="+mn-ea"/>
                <a:cs typeface="+mn-cs"/>
              </a:rPr>
              <a:t> do these molecules come from?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4000" b="1" i="0" u="sng"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bwMode="auto">
          <a:xfrm>
            <a:off x="6019800" y="5486400"/>
            <a:ext cx="3124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2400" dirty="0" smtClean="0">
                <a:latin typeface="+mn-lt"/>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a:t>
            </a:r>
            <a:r>
              <a:rPr kumimoji="0" lang="en-US" sz="2400" b="0" i="0" u="none" strike="noStrike" kern="1200" cap="none" spc="0" normalizeH="0" noProof="0" dirty="0" smtClean="0">
                <a:ln>
                  <a:noFill/>
                </a:ln>
                <a:solidFill>
                  <a:schemeClr val="tx1"/>
                </a:solidFill>
                <a:effectLst/>
                <a:uLnTx/>
                <a:uFillTx/>
                <a:latin typeface="+mn-lt"/>
                <a:ea typeface="+mn-ea"/>
                <a:cs typeface="+mn-cs"/>
              </a:rPr>
              <a:t> is the difference between ATP and ADP?</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Char char="•"/>
              <a:tabLst/>
              <a:defRPr/>
            </a:pPr>
            <a:endParaRPr kumimoji="0" lang="en-US" sz="4000" b="1"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 </a:t>
            </a:r>
            <a:endParaRPr lang="en-US" dirty="0"/>
          </a:p>
        </p:txBody>
      </p:sp>
      <p:sp>
        <p:nvSpPr>
          <p:cNvPr id="3" name="Content Placeholder 2"/>
          <p:cNvSpPr>
            <a:spLocks noGrp="1"/>
          </p:cNvSpPr>
          <p:nvPr>
            <p:ph idx="1"/>
          </p:nvPr>
        </p:nvSpPr>
        <p:spPr/>
        <p:txBody>
          <a:bodyPr/>
          <a:lstStyle/>
          <a:p>
            <a:pPr>
              <a:buNone/>
            </a:pPr>
            <a:r>
              <a:rPr lang="en-US" dirty="0" smtClean="0"/>
              <a:t>Short Answer- </a:t>
            </a:r>
          </a:p>
          <a:p>
            <a:pPr>
              <a:buNone/>
            </a:pPr>
            <a:r>
              <a:rPr lang="en-US" dirty="0" smtClean="0"/>
              <a:t>1)Describe how you do not get energy directly from the food you eat. (must include the vocabulary: ATP, ADP, Food Molecule, Phosphate bond)</a:t>
            </a:r>
          </a:p>
          <a:p>
            <a:pPr>
              <a:buNone/>
            </a:pPr>
            <a:r>
              <a:rPr lang="en-US" dirty="0" smtClean="0"/>
              <a:t>SRE format: Statement, Reason, Explanation /evidence.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smtClean="0"/>
              <a:t>PHOTOSYNTHESIS &amp; CELLULAR RESPIRATION</a:t>
            </a:r>
            <a:endParaRPr lang="en-US" sz="4800" b="1" i="1" dirty="0"/>
          </a:p>
        </p:txBody>
      </p:sp>
      <p:pic>
        <p:nvPicPr>
          <p:cNvPr id="4" name="Content Placeholder 3" descr="photosynthesis and cr.gif"/>
          <p:cNvPicPr>
            <a:picLocks noGrp="1" noChangeAspect="1"/>
          </p:cNvPicPr>
          <p:nvPr>
            <p:ph idx="1"/>
          </p:nvPr>
        </p:nvPicPr>
        <p:blipFill>
          <a:blip r:embed="rId2" cstate="print"/>
          <a:stretch>
            <a:fillRect/>
          </a:stretch>
        </p:blipFill>
        <p:spPr>
          <a:xfrm>
            <a:off x="2057400" y="1447800"/>
            <a:ext cx="5791200" cy="5029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Get out the plasmolysis lab</a:t>
            </a:r>
            <a:endParaRPr lang="en-US" dirty="0"/>
          </a:p>
        </p:txBody>
      </p:sp>
      <p:sp>
        <p:nvSpPr>
          <p:cNvPr id="3" name="Content Placeholder 2"/>
          <p:cNvSpPr>
            <a:spLocks noGrp="1"/>
          </p:cNvSpPr>
          <p:nvPr>
            <p:ph idx="1"/>
          </p:nvPr>
        </p:nvSpPr>
        <p:spPr/>
        <p:txBody>
          <a:bodyPr/>
          <a:lstStyle/>
          <a:p>
            <a:r>
              <a:rPr lang="en-US" dirty="0" smtClean="0"/>
              <a:t>Let’s review!!</a:t>
            </a:r>
            <a:endParaRPr lang="en-US" dirty="0"/>
          </a:p>
        </p:txBody>
      </p:sp>
    </p:spTree>
    <p:extLst>
      <p:ext uri="{BB962C8B-B14F-4D97-AF65-F5344CB8AC3E}">
        <p14:creationId xmlns:p14="http://schemas.microsoft.com/office/powerpoint/2010/main" val="359357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What materials does an acorn need to grow in size into a large tree? Select </a:t>
            </a:r>
            <a:r>
              <a:rPr lang="en-US" i="1" u="sng" dirty="0" smtClean="0"/>
              <a:t>and explain </a:t>
            </a:r>
            <a:r>
              <a:rPr lang="en-US" dirty="0" smtClean="0"/>
              <a:t>all that apply:</a:t>
            </a:r>
          </a:p>
          <a:p>
            <a:pPr lvl="1"/>
            <a:r>
              <a:rPr lang="en-US" dirty="0" smtClean="0"/>
              <a:t>Sunlight</a:t>
            </a:r>
          </a:p>
          <a:p>
            <a:pPr lvl="1"/>
            <a:r>
              <a:rPr lang="en-US" dirty="0" smtClean="0"/>
              <a:t>Soil</a:t>
            </a:r>
          </a:p>
          <a:p>
            <a:pPr lvl="1"/>
            <a:r>
              <a:rPr lang="en-US" dirty="0" smtClean="0"/>
              <a:t>Carbon Dioxide</a:t>
            </a:r>
          </a:p>
          <a:p>
            <a:pPr lvl="1"/>
            <a:r>
              <a:rPr lang="en-US" dirty="0" smtClean="0"/>
              <a:t>Oxygen</a:t>
            </a:r>
          </a:p>
          <a:p>
            <a:pPr lvl="1"/>
            <a:r>
              <a:rPr lang="en-US" dirty="0" smtClean="0"/>
              <a:t>Water</a:t>
            </a:r>
          </a:p>
          <a:p>
            <a:pPr lvl="1">
              <a:buNone/>
            </a:pPr>
            <a:endParaRPr lang="en-US" dirty="0" smtClean="0"/>
          </a:p>
          <a:p>
            <a:pPr lvl="1"/>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3733800" y="2667000"/>
            <a:ext cx="461962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a:xfrm>
            <a:off x="457200" y="1295400"/>
            <a:ext cx="8229600" cy="4525963"/>
          </a:xfrm>
        </p:spPr>
        <p:txBody>
          <a:bodyPr/>
          <a:lstStyle/>
          <a:p>
            <a:pPr>
              <a:buFont typeface="Wingdings" pitchFamily="2" charset="2"/>
              <a:buChar char="q"/>
            </a:pPr>
            <a:r>
              <a:rPr lang="en-US" dirty="0" smtClean="0"/>
              <a:t>SWBAT describe which organelle/type of organism photosynthesis occurs in. </a:t>
            </a:r>
          </a:p>
          <a:p>
            <a:pPr>
              <a:buFont typeface="Wingdings" pitchFamily="2" charset="2"/>
              <a:buChar char="q"/>
            </a:pPr>
            <a:r>
              <a:rPr lang="en-US" sz="3200" dirty="0" smtClean="0"/>
              <a:t>SWBAT recite the (unbalanced) formula for photosynthesis </a:t>
            </a:r>
          </a:p>
          <a:p>
            <a:pPr>
              <a:buFont typeface="Wingdings" pitchFamily="2" charset="2"/>
              <a:buChar char="q"/>
            </a:pPr>
            <a:r>
              <a:rPr lang="en-US" sz="3200" dirty="0" smtClean="0"/>
              <a:t>SWBAT predict what would happen to the plant</a:t>
            </a:r>
            <a:r>
              <a:rPr lang="en-US" altLang="en-US" sz="3200" dirty="0" smtClean="0"/>
              <a:t>’</a:t>
            </a:r>
            <a:r>
              <a:rPr lang="en-US" sz="3200" dirty="0" smtClean="0"/>
              <a:t>s ability to create glucose in different situations. </a:t>
            </a:r>
          </a:p>
          <a:p>
            <a:pPr>
              <a:buFont typeface="Wingdings" pitchFamily="2" charset="2"/>
              <a:buChar char="q"/>
            </a:pPr>
            <a:r>
              <a:rPr lang="en-US" sz="3200" dirty="0" smtClean="0"/>
              <a:t>SWABT analyze scientific theory as applied to plant based experiments. </a:t>
            </a:r>
          </a:p>
        </p:txBody>
      </p:sp>
      <p:sp>
        <p:nvSpPr>
          <p:cNvPr id="3" name="Title 2"/>
          <p:cNvSpPr>
            <a:spLocks noGrp="1"/>
          </p:cNvSpPr>
          <p:nvPr>
            <p:ph type="title"/>
          </p:nvPr>
        </p:nvSpPr>
        <p:spPr/>
        <p:txBody>
          <a:bodyPr/>
          <a:lstStyle/>
          <a:p>
            <a:pPr fontAlgn="auto">
              <a:spcAft>
                <a:spcPts val="0"/>
              </a:spcAft>
              <a:defRPr/>
            </a:pPr>
            <a:r>
              <a:rPr smtClean="0">
                <a:ea typeface="+mj-ea"/>
              </a:rPr>
              <a:t>Objectives</a:t>
            </a:r>
            <a:endParaRPr>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3"/>
          </a:xfrm>
        </p:spPr>
        <p:txBody>
          <a:bodyPr>
            <a:normAutofit/>
          </a:bodyPr>
          <a:lstStyle/>
          <a:p>
            <a:pPr marL="274320" indent="-274320" fontAlgn="auto">
              <a:spcAft>
                <a:spcPts val="0"/>
              </a:spcAft>
              <a:buFont typeface="Wingdings 2"/>
              <a:buChar char=""/>
              <a:defRPr/>
            </a:pPr>
            <a:r>
              <a:rPr lang="en-US" sz="2800" dirty="0">
                <a:ea typeface="+mn-ea"/>
              </a:rPr>
              <a:t>All organisms need </a:t>
            </a:r>
            <a:r>
              <a:rPr lang="en-US" sz="2800" dirty="0" smtClean="0"/>
              <a:t>energy to do work</a:t>
            </a:r>
            <a:r>
              <a:rPr lang="en-US" sz="2800" dirty="0" smtClean="0">
                <a:ea typeface="+mn-ea"/>
              </a:rPr>
              <a:t>!  </a:t>
            </a:r>
            <a:r>
              <a:rPr lang="en-US" sz="2800" dirty="0">
                <a:ea typeface="+mn-ea"/>
              </a:rPr>
              <a:t>There are two main ways they approach this issue:</a:t>
            </a:r>
            <a:endParaRPr lang="en-US" sz="4000" dirty="0">
              <a:ea typeface="+mn-ea"/>
            </a:endParaRPr>
          </a:p>
          <a:p>
            <a:pPr marL="640080" lvl="1" indent="-274320" fontAlgn="auto">
              <a:spcAft>
                <a:spcPts val="0"/>
              </a:spcAft>
              <a:buClr>
                <a:schemeClr val="accent2">
                  <a:shade val="75000"/>
                </a:schemeClr>
              </a:buClr>
              <a:buFont typeface="Wingdings 2"/>
              <a:buChar char=""/>
              <a:defRPr/>
            </a:pPr>
            <a:r>
              <a:rPr lang="en-US" dirty="0">
                <a:ea typeface="+mn-ea"/>
              </a:rPr>
              <a:t>Some make their own (autotrophs)</a:t>
            </a:r>
            <a:endParaRPr lang="en-US" sz="3600" dirty="0">
              <a:ea typeface="+mn-ea"/>
            </a:endParaRPr>
          </a:p>
          <a:p>
            <a:pPr marL="640080" lvl="1" indent="-274320" fontAlgn="auto">
              <a:spcAft>
                <a:spcPts val="0"/>
              </a:spcAft>
              <a:buClr>
                <a:schemeClr val="accent2">
                  <a:shade val="75000"/>
                </a:schemeClr>
              </a:buClr>
              <a:buFont typeface="Wingdings 2"/>
              <a:buChar char=""/>
              <a:defRPr/>
            </a:pPr>
            <a:r>
              <a:rPr lang="en-US" dirty="0">
                <a:ea typeface="+mn-ea"/>
              </a:rPr>
              <a:t>Others eat other organisms to get food (heterotrophs)</a:t>
            </a:r>
            <a:endParaRPr lang="en-US" sz="3600" dirty="0">
              <a:ea typeface="+mn-ea"/>
            </a:endParaRPr>
          </a:p>
          <a:p>
            <a:pPr marL="0" indent="0" fontAlgn="auto">
              <a:spcAft>
                <a:spcPts val="0"/>
              </a:spcAft>
              <a:buFont typeface="Wingdings 2"/>
              <a:buNone/>
              <a:defRPr/>
            </a:pPr>
            <a:endParaRPr lang="en-US" dirty="0">
              <a:ea typeface="+mn-ea"/>
            </a:endParaRPr>
          </a:p>
        </p:txBody>
      </p:sp>
      <p:sp>
        <p:nvSpPr>
          <p:cNvPr id="3" name="Title 2"/>
          <p:cNvSpPr>
            <a:spLocks noGrp="1"/>
          </p:cNvSpPr>
          <p:nvPr>
            <p:ph type="title"/>
          </p:nvPr>
        </p:nvSpPr>
        <p:spPr/>
        <p:txBody>
          <a:bodyPr/>
          <a:lstStyle/>
          <a:p>
            <a:pPr fontAlgn="auto">
              <a:spcAft>
                <a:spcPts val="0"/>
              </a:spcAft>
              <a:defRPr/>
            </a:pPr>
            <a:r>
              <a:rPr dirty="0" smtClean="0">
                <a:ea typeface="+mj-ea"/>
              </a:rPr>
              <a:t>Fuel for Life</a:t>
            </a:r>
            <a:endParaRPr dirty="0">
              <a:ea typeface="+mj-ea"/>
            </a:endParaRPr>
          </a:p>
        </p:txBody>
      </p:sp>
      <p:pic>
        <p:nvPicPr>
          <p:cNvPr id="12291" name="Picture 3"/>
          <p:cNvPicPr>
            <a:picLocks noChangeAspect="1"/>
          </p:cNvPicPr>
          <p:nvPr/>
        </p:nvPicPr>
        <p:blipFill>
          <a:blip r:embed="rId2" cstate="print"/>
          <a:srcRect/>
          <a:stretch>
            <a:fillRect/>
          </a:stretch>
        </p:blipFill>
        <p:spPr bwMode="auto">
          <a:xfrm>
            <a:off x="2122489" y="3941369"/>
            <a:ext cx="3744912" cy="2483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fontAlgn="auto">
              <a:spcAft>
                <a:spcPts val="0"/>
              </a:spcAft>
              <a:buFont typeface="Wingdings 2"/>
              <a:buNone/>
              <a:defRPr/>
            </a:pPr>
            <a:r>
              <a:rPr lang="en-US" dirty="0" smtClean="0"/>
              <a:t>Autotroph </a:t>
            </a:r>
          </a:p>
          <a:p>
            <a:pPr algn="ctr" fontAlgn="auto">
              <a:spcAft>
                <a:spcPts val="0"/>
              </a:spcAft>
              <a:buFont typeface="Wingdings 2"/>
              <a:buNone/>
              <a:defRPr/>
            </a:pPr>
            <a:r>
              <a:rPr lang="en-US" dirty="0" smtClean="0"/>
              <a:t>(self-feeders)		</a:t>
            </a:r>
            <a:endParaRPr lang="en-US" dirty="0"/>
          </a:p>
        </p:txBody>
      </p:sp>
      <p:sp>
        <p:nvSpPr>
          <p:cNvPr id="5" name="Content Placeholder 4"/>
          <p:cNvSpPr>
            <a:spLocks noGrp="1"/>
          </p:cNvSpPr>
          <p:nvPr>
            <p:ph sz="half" idx="2"/>
          </p:nvPr>
        </p:nvSpPr>
        <p:spPr>
          <a:xfrm>
            <a:off x="457200" y="2201863"/>
            <a:ext cx="4038600" cy="3913187"/>
          </a:xfrm>
        </p:spPr>
        <p:txBody>
          <a:bodyPr>
            <a:normAutofit/>
          </a:bodyPr>
          <a:lstStyle/>
          <a:p>
            <a:pPr marL="274320" indent="-274320" fontAlgn="auto">
              <a:spcAft>
                <a:spcPts val="0"/>
              </a:spcAft>
              <a:buFont typeface="Wingdings 2"/>
              <a:buChar char=""/>
              <a:defRPr/>
            </a:pPr>
            <a:r>
              <a:rPr lang="en-US" sz="2900" i="1" dirty="0" smtClean="0">
                <a:ea typeface="+mn-ea"/>
              </a:rPr>
              <a:t>Auto </a:t>
            </a:r>
            <a:r>
              <a:rPr lang="en-US" sz="2900" i="1" dirty="0">
                <a:ea typeface="+mn-ea"/>
              </a:rPr>
              <a:t>= </a:t>
            </a:r>
            <a:r>
              <a:rPr lang="en-US" sz="2900" dirty="0">
                <a:ea typeface="+mn-ea"/>
              </a:rPr>
              <a:t>self</a:t>
            </a:r>
            <a:endParaRPr lang="en-US" sz="4100" dirty="0">
              <a:ea typeface="+mn-ea"/>
            </a:endParaRPr>
          </a:p>
          <a:p>
            <a:pPr marL="274320" indent="-274320" fontAlgn="auto">
              <a:spcAft>
                <a:spcPts val="0"/>
              </a:spcAft>
              <a:buFont typeface="Wingdings 2"/>
              <a:buChar char=""/>
              <a:defRPr/>
            </a:pPr>
            <a:r>
              <a:rPr lang="en-US" sz="2900" i="1" dirty="0" err="1">
                <a:ea typeface="+mn-ea"/>
              </a:rPr>
              <a:t>Troph</a:t>
            </a:r>
            <a:r>
              <a:rPr lang="en-US" sz="2900" i="1" dirty="0">
                <a:ea typeface="+mn-ea"/>
              </a:rPr>
              <a:t> = </a:t>
            </a:r>
            <a:r>
              <a:rPr lang="en-US" sz="2900" dirty="0">
                <a:ea typeface="+mn-ea"/>
              </a:rPr>
              <a:t>feed</a:t>
            </a:r>
            <a:endParaRPr lang="en-US" sz="4100" dirty="0">
              <a:ea typeface="+mn-ea"/>
            </a:endParaRPr>
          </a:p>
          <a:p>
            <a:pPr marL="274320" indent="-274320" fontAlgn="auto">
              <a:spcAft>
                <a:spcPts val="0"/>
              </a:spcAft>
              <a:buFont typeface="Wingdings 2"/>
              <a:buChar char=""/>
              <a:defRPr/>
            </a:pPr>
            <a:r>
              <a:rPr lang="en-US" sz="2900" dirty="0">
                <a:ea typeface="+mn-ea"/>
              </a:rPr>
              <a:t>Examples:</a:t>
            </a:r>
            <a:endParaRPr lang="en-US" sz="41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Plants</a:t>
            </a:r>
            <a:endParaRPr lang="en-US" sz="37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Algae</a:t>
            </a:r>
            <a:endParaRPr lang="en-US" sz="37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Green bacteria</a:t>
            </a:r>
            <a:endParaRPr lang="en-US" sz="3700" dirty="0">
              <a:ea typeface="+mn-ea"/>
            </a:endParaRPr>
          </a:p>
          <a:p>
            <a:pPr marL="0" indent="0" fontAlgn="auto">
              <a:spcAft>
                <a:spcPts val="0"/>
              </a:spcAft>
              <a:buFont typeface="Wingdings 2"/>
              <a:buNone/>
              <a:defRPr/>
            </a:pPr>
            <a:endParaRPr lang="en-US" dirty="0">
              <a:ea typeface="+mn-ea"/>
            </a:endParaRPr>
          </a:p>
        </p:txBody>
      </p:sp>
      <p:sp>
        <p:nvSpPr>
          <p:cNvPr id="7" name="Content Placeholder 6"/>
          <p:cNvSpPr>
            <a:spLocks noGrp="1"/>
          </p:cNvSpPr>
          <p:nvPr>
            <p:ph sz="quarter" idx="4"/>
          </p:nvPr>
        </p:nvSpPr>
        <p:spPr>
          <a:xfrm>
            <a:off x="4649788" y="2201863"/>
            <a:ext cx="4038600" cy="3913187"/>
          </a:xfrm>
        </p:spPr>
        <p:txBody>
          <a:bodyPr>
            <a:normAutofit/>
          </a:bodyPr>
          <a:lstStyle/>
          <a:p>
            <a:pPr marL="274320" indent="-274320" fontAlgn="auto">
              <a:spcAft>
                <a:spcPts val="0"/>
              </a:spcAft>
              <a:buFont typeface="Wingdings 2"/>
              <a:buChar char=""/>
              <a:defRPr/>
            </a:pPr>
            <a:r>
              <a:rPr lang="en-US" sz="2900" i="1" dirty="0" smtClean="0">
                <a:ea typeface="+mn-ea"/>
              </a:rPr>
              <a:t>Hetero </a:t>
            </a:r>
            <a:r>
              <a:rPr lang="en-US" sz="2900" i="1" dirty="0">
                <a:ea typeface="+mn-ea"/>
              </a:rPr>
              <a:t>=</a:t>
            </a:r>
            <a:r>
              <a:rPr lang="en-US" sz="2900" dirty="0">
                <a:ea typeface="+mn-ea"/>
              </a:rPr>
              <a:t> </a:t>
            </a:r>
            <a:r>
              <a:rPr lang="en-US" sz="2900" dirty="0" smtClean="0">
                <a:ea typeface="+mn-ea"/>
              </a:rPr>
              <a:t>other</a:t>
            </a:r>
            <a:endParaRPr lang="en-US" sz="4100" dirty="0">
              <a:ea typeface="+mn-ea"/>
            </a:endParaRPr>
          </a:p>
          <a:p>
            <a:pPr marL="274320" indent="-274320" fontAlgn="auto">
              <a:spcAft>
                <a:spcPts val="0"/>
              </a:spcAft>
              <a:buFont typeface="Wingdings 2"/>
              <a:buChar char=""/>
              <a:defRPr/>
            </a:pPr>
            <a:r>
              <a:rPr lang="en-US" sz="2900" i="1" dirty="0">
                <a:ea typeface="+mn-ea"/>
              </a:rPr>
              <a:t>Examples:</a:t>
            </a:r>
            <a:endParaRPr lang="en-US" sz="41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Animals</a:t>
            </a:r>
            <a:endParaRPr lang="en-US" sz="37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Fungi</a:t>
            </a:r>
            <a:endParaRPr lang="en-US" sz="3700" dirty="0">
              <a:ea typeface="+mn-ea"/>
            </a:endParaRPr>
          </a:p>
          <a:p>
            <a:pPr marL="640080" lvl="1" indent="-274320" fontAlgn="auto">
              <a:spcAft>
                <a:spcPts val="0"/>
              </a:spcAft>
              <a:buClr>
                <a:schemeClr val="accent2">
                  <a:shade val="75000"/>
                </a:schemeClr>
              </a:buClr>
              <a:buFont typeface="Wingdings 2"/>
              <a:buChar char=""/>
              <a:defRPr/>
            </a:pPr>
            <a:r>
              <a:rPr lang="en-US" sz="2500" dirty="0">
                <a:ea typeface="+mn-ea"/>
              </a:rPr>
              <a:t>Most bacteria</a:t>
            </a:r>
            <a:endParaRPr lang="en-US" sz="3700" dirty="0">
              <a:ea typeface="+mn-ea"/>
            </a:endParaRPr>
          </a:p>
          <a:p>
            <a:pPr marL="0" indent="0" fontAlgn="auto">
              <a:spcAft>
                <a:spcPts val="0"/>
              </a:spcAft>
              <a:buFont typeface="Wingdings 2"/>
              <a:buNone/>
              <a:defRPr/>
            </a:pPr>
            <a:endParaRPr lang="en-US" dirty="0">
              <a:ea typeface="+mn-ea"/>
            </a:endParaRPr>
          </a:p>
        </p:txBody>
      </p:sp>
      <p:sp>
        <p:nvSpPr>
          <p:cNvPr id="3" name="Title 2"/>
          <p:cNvSpPr>
            <a:spLocks noGrp="1"/>
          </p:cNvSpPr>
          <p:nvPr>
            <p:ph type="title"/>
          </p:nvPr>
        </p:nvSpPr>
        <p:spPr/>
        <p:txBody>
          <a:bodyPr/>
          <a:lstStyle/>
          <a:p>
            <a:pPr fontAlgn="auto">
              <a:spcAft>
                <a:spcPts val="0"/>
              </a:spcAft>
              <a:defRPr/>
            </a:pPr>
            <a:r>
              <a:rPr dirty="0" smtClean="0">
                <a:ea typeface="+mj-ea"/>
              </a:rPr>
              <a:t>Autotroph </a:t>
            </a:r>
            <a:r>
              <a:rPr dirty="0" err="1" smtClean="0">
                <a:ea typeface="+mj-ea"/>
              </a:rPr>
              <a:t>vs</a:t>
            </a:r>
            <a:r>
              <a:rPr dirty="0" smtClean="0">
                <a:ea typeface="+mj-ea"/>
              </a:rPr>
              <a:t> Heterotroph</a:t>
            </a:r>
            <a:endParaRPr dirty="0">
              <a:ea typeface="+mj-ea"/>
            </a:endParaRPr>
          </a:p>
        </p:txBody>
      </p:sp>
      <p:sp>
        <p:nvSpPr>
          <p:cNvPr id="6" name="Text Placeholder 5"/>
          <p:cNvSpPr>
            <a:spLocks noGrp="1"/>
          </p:cNvSpPr>
          <p:nvPr>
            <p:ph type="body" idx="3"/>
          </p:nvPr>
        </p:nvSpPr>
        <p:spPr>
          <a:noFill/>
          <a:ln/>
        </p:spPr>
        <p:txBody>
          <a:bodyPr/>
          <a:lstStyle/>
          <a:p>
            <a:pPr algn="ctr" fontAlgn="auto">
              <a:spcAft>
                <a:spcPts val="0"/>
              </a:spcAft>
              <a:buFont typeface="Wingdings 2"/>
              <a:buNone/>
              <a:defRPr/>
            </a:pPr>
            <a:r>
              <a:rPr lang="en-US" dirty="0" smtClean="0"/>
              <a:t>Heterotroph</a:t>
            </a:r>
          </a:p>
          <a:p>
            <a:pPr algn="ctr" fontAlgn="auto">
              <a:spcAft>
                <a:spcPts val="0"/>
              </a:spcAft>
              <a:buFont typeface="Wingdings 2"/>
              <a:buNone/>
              <a:defRPr/>
            </a:pPr>
            <a:r>
              <a:rPr lang="en-US" dirty="0" smtClean="0"/>
              <a:t>(other feeders)</a:t>
            </a:r>
            <a:endParaRPr lang="en-US" dirty="0"/>
          </a:p>
        </p:txBody>
      </p:sp>
      <p:pic>
        <p:nvPicPr>
          <p:cNvPr id="13320" name="Picture 7"/>
          <p:cNvPicPr>
            <a:picLocks noChangeAspect="1"/>
          </p:cNvPicPr>
          <p:nvPr/>
        </p:nvPicPr>
        <p:blipFill>
          <a:blip r:embed="rId2" cstate="print"/>
          <a:srcRect/>
          <a:stretch>
            <a:fillRect/>
          </a:stretch>
        </p:blipFill>
        <p:spPr bwMode="auto">
          <a:xfrm>
            <a:off x="5105400" y="4767263"/>
            <a:ext cx="2798763" cy="2090737"/>
          </a:xfrm>
          <a:prstGeom prst="rect">
            <a:avLst/>
          </a:prstGeom>
          <a:noFill/>
          <a:ln w="9525">
            <a:noFill/>
            <a:miter lim="800000"/>
            <a:headEnd/>
            <a:tailEnd/>
          </a:ln>
        </p:spPr>
      </p:pic>
      <p:pic>
        <p:nvPicPr>
          <p:cNvPr id="13321" name="Picture 8"/>
          <p:cNvPicPr>
            <a:picLocks noChangeAspect="1"/>
          </p:cNvPicPr>
          <p:nvPr/>
        </p:nvPicPr>
        <p:blipFill>
          <a:blip r:embed="rId3" cstate="print"/>
          <a:srcRect/>
          <a:stretch>
            <a:fillRect/>
          </a:stretch>
        </p:blipFill>
        <p:spPr bwMode="auto">
          <a:xfrm>
            <a:off x="762000" y="5216525"/>
            <a:ext cx="2930525" cy="164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lstStyle/>
          <a:p>
            <a:r>
              <a:rPr lang="en-US" dirty="0" smtClean="0">
                <a:solidFill>
                  <a:srgbClr val="000099"/>
                </a:solidFill>
              </a:rPr>
              <a:t>1) What materials do plants need to in order to make their own food?</a:t>
            </a:r>
            <a:endParaRPr lang="en-US" dirty="0">
              <a:solidFill>
                <a:srgbClr val="000099"/>
              </a:solidFill>
            </a:endParaRPr>
          </a:p>
        </p:txBody>
      </p:sp>
      <p:sp>
        <p:nvSpPr>
          <p:cNvPr id="4" name="Title 1"/>
          <p:cNvSpPr txBox="1">
            <a:spLocks/>
          </p:cNvSpPr>
          <p:nvPr/>
        </p:nvSpPr>
        <p:spPr bwMode="auto">
          <a:xfrm>
            <a:off x="533400" y="426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rgbClr val="000099"/>
                </a:solidFill>
                <a:latin typeface="+mj-lt"/>
                <a:ea typeface="+mj-ea"/>
                <a:cs typeface="+mj-cs"/>
              </a:rPr>
              <a:t>2) Once they make their own food, what materials do they get rid of as waste</a:t>
            </a:r>
            <a:r>
              <a:rPr kumimoji="0" lang="en-US" sz="4400" b="0" i="0" u="none" strike="noStrike" kern="1200" cap="none" spc="0" normalizeH="0" baseline="0" noProof="0" dirty="0" smtClean="0">
                <a:ln>
                  <a:noFill/>
                </a:ln>
                <a:solidFill>
                  <a:srgbClr val="000099"/>
                </a:solidFill>
                <a:effectLst/>
                <a:uLnTx/>
                <a:uFillTx/>
                <a:latin typeface="+mj-lt"/>
                <a:ea typeface="+mj-ea"/>
                <a:cs typeface="+mj-cs"/>
              </a:rPr>
              <a:t>?</a:t>
            </a:r>
            <a:endParaRPr kumimoji="0" lang="en-US" sz="44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Rectangle 4"/>
          <p:cNvSpPr/>
          <p:nvPr/>
        </p:nvSpPr>
        <p:spPr>
          <a:xfrm>
            <a:off x="0" y="457200"/>
            <a:ext cx="9350990" cy="1569660"/>
          </a:xfrm>
          <a:prstGeom prst="rect">
            <a:avLst/>
          </a:prstGeom>
          <a:noFill/>
        </p:spPr>
        <p:txBody>
          <a:bodyPr wrap="squar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itchFamily="34" charset="0"/>
              </a:rPr>
              <a:t>Biology Beast Questions</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pPr marL="0" indent="0" algn="ctr">
              <a:buFont typeface="Wingdings 2" pitchFamily="18" charset="2"/>
              <a:buNone/>
            </a:pPr>
            <a:r>
              <a:rPr lang="en-US" sz="3600" smtClean="0"/>
              <a:t>In other words:</a:t>
            </a:r>
          </a:p>
          <a:p>
            <a:pPr marL="0" indent="0" algn="ctr">
              <a:buFont typeface="Wingdings 2" pitchFamily="18" charset="2"/>
              <a:buNone/>
            </a:pPr>
            <a:r>
              <a:rPr lang="en-US" sz="2800" smtClean="0"/>
              <a:t>CO</a:t>
            </a:r>
            <a:r>
              <a:rPr lang="en-US" sz="2800" baseline="-25000" smtClean="0"/>
              <a:t>2</a:t>
            </a:r>
            <a:r>
              <a:rPr lang="en-US" sz="2800" smtClean="0"/>
              <a:t> + H</a:t>
            </a:r>
            <a:r>
              <a:rPr lang="en-US" sz="2800" baseline="-25000" smtClean="0"/>
              <a:t>2</a:t>
            </a:r>
            <a:r>
              <a:rPr lang="en-US" sz="2800" smtClean="0"/>
              <a:t>O + Light Energy </a:t>
            </a:r>
            <a:r>
              <a:rPr lang="en-US" sz="2800" smtClean="0">
                <a:sym typeface="Wingdings" pitchFamily="2" charset="2"/>
              </a:rPr>
              <a:t> C</a:t>
            </a:r>
            <a:r>
              <a:rPr lang="en-US" sz="2800" baseline="-25000" smtClean="0">
                <a:sym typeface="Wingdings" pitchFamily="2" charset="2"/>
              </a:rPr>
              <a:t>6</a:t>
            </a:r>
            <a:r>
              <a:rPr lang="en-US" sz="2800" smtClean="0">
                <a:sym typeface="Wingdings" pitchFamily="2" charset="2"/>
              </a:rPr>
              <a:t>H</a:t>
            </a:r>
            <a:r>
              <a:rPr lang="en-US" sz="2800" baseline="-25000" smtClean="0">
                <a:sym typeface="Wingdings" pitchFamily="2" charset="2"/>
              </a:rPr>
              <a:t>12</a:t>
            </a:r>
            <a:r>
              <a:rPr lang="en-US" sz="2800" smtClean="0">
                <a:sym typeface="Wingdings" pitchFamily="2" charset="2"/>
              </a:rPr>
              <a:t>O</a:t>
            </a:r>
            <a:r>
              <a:rPr lang="en-US" sz="2800" baseline="-25000" smtClean="0">
                <a:sym typeface="Wingdings" pitchFamily="2" charset="2"/>
              </a:rPr>
              <a:t>6</a:t>
            </a:r>
            <a:r>
              <a:rPr lang="en-US" sz="2800" smtClean="0">
                <a:sym typeface="Wingdings" pitchFamily="2" charset="2"/>
              </a:rPr>
              <a:t> + O</a:t>
            </a:r>
            <a:r>
              <a:rPr lang="en-US" sz="2800" baseline="-25000" smtClean="0">
                <a:sym typeface="Wingdings" pitchFamily="2" charset="2"/>
              </a:rPr>
              <a:t>2</a:t>
            </a:r>
            <a:endParaRPr lang="en-US" sz="2800" smtClean="0"/>
          </a:p>
          <a:p>
            <a:pPr marL="0" indent="0" algn="ctr">
              <a:buFont typeface="Wingdings 2" pitchFamily="18" charset="2"/>
              <a:buNone/>
            </a:pPr>
            <a:r>
              <a:rPr lang="en-US" smtClean="0"/>
              <a:t>(unbalanced equation)</a:t>
            </a:r>
          </a:p>
          <a:p>
            <a:pPr marL="0" indent="0">
              <a:buFont typeface="Wingdings 2" pitchFamily="18" charset="2"/>
              <a:buNone/>
            </a:pPr>
            <a:endParaRPr lang="en-US" smtClean="0"/>
          </a:p>
        </p:txBody>
      </p:sp>
      <p:sp>
        <p:nvSpPr>
          <p:cNvPr id="3" name="Title 2"/>
          <p:cNvSpPr>
            <a:spLocks noGrp="1"/>
          </p:cNvSpPr>
          <p:nvPr>
            <p:ph type="title"/>
          </p:nvPr>
        </p:nvSpPr>
        <p:spPr/>
        <p:txBody>
          <a:bodyPr/>
          <a:lstStyle/>
          <a:p>
            <a:pPr fontAlgn="auto">
              <a:spcAft>
                <a:spcPts val="0"/>
              </a:spcAft>
              <a:defRPr/>
            </a:pPr>
            <a:r>
              <a:rPr smtClean="0">
                <a:ea typeface="+mj-ea"/>
              </a:rPr>
              <a:t>Photosynthesis</a:t>
            </a:r>
            <a:endParaRPr>
              <a:ea typeface="+mj-ea"/>
            </a:endParaRPr>
          </a:p>
        </p:txBody>
      </p:sp>
      <p:pic>
        <p:nvPicPr>
          <p:cNvPr id="15363" name="Picture 3"/>
          <p:cNvPicPr>
            <a:picLocks noChangeAspect="1"/>
          </p:cNvPicPr>
          <p:nvPr/>
        </p:nvPicPr>
        <p:blipFill>
          <a:blip r:embed="rId2" cstate="print"/>
          <a:srcRect/>
          <a:stretch>
            <a:fillRect/>
          </a:stretch>
        </p:blipFill>
        <p:spPr bwMode="auto">
          <a:xfrm>
            <a:off x="1960563" y="3432175"/>
            <a:ext cx="5402262" cy="3105150"/>
          </a:xfrm>
          <a:prstGeom prst="rect">
            <a:avLst/>
          </a:prstGeom>
          <a:noFill/>
          <a:ln w="9525">
            <a:noFill/>
            <a:miter lim="800000"/>
            <a:headEnd/>
            <a:tailEnd/>
          </a:ln>
        </p:spPr>
      </p:pic>
      <p:sp>
        <p:nvSpPr>
          <p:cNvPr id="5" name="TextBox 4"/>
          <p:cNvSpPr txBox="1"/>
          <p:nvPr/>
        </p:nvSpPr>
        <p:spPr>
          <a:xfrm rot="20520213">
            <a:off x="399931" y="462567"/>
            <a:ext cx="2325430" cy="1631216"/>
          </a:xfrm>
          <a:prstGeom prst="rect">
            <a:avLst/>
          </a:prstGeom>
          <a:noFill/>
        </p:spPr>
        <p:txBody>
          <a:bodyPr wrap="square" rtlCol="0">
            <a:spAutoFit/>
          </a:bodyPr>
          <a:lstStyle/>
          <a:p>
            <a:r>
              <a:rPr lang="en-US" sz="2000" dirty="0" smtClean="0">
                <a:solidFill>
                  <a:srgbClr val="000099"/>
                </a:solidFill>
              </a:rPr>
              <a:t>Write this in your notes!</a:t>
            </a:r>
          </a:p>
          <a:p>
            <a:r>
              <a:rPr lang="en-US" sz="2000" dirty="0" smtClean="0">
                <a:solidFill>
                  <a:srgbClr val="000099"/>
                </a:solidFill>
              </a:rPr>
              <a:t>You MUST know this formula to be a biology beast!</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None/>
              <a:defRPr/>
            </a:pPr>
            <a:r>
              <a:rPr lang="en-US" dirty="0" smtClean="0"/>
              <a:t>     6CO</a:t>
            </a:r>
            <a:r>
              <a:rPr lang="en-US" baseline="-25000" dirty="0" smtClean="0"/>
              <a:t>2</a:t>
            </a:r>
            <a:r>
              <a:rPr lang="en-US" dirty="0" smtClean="0"/>
              <a:t> + 6H</a:t>
            </a:r>
            <a:r>
              <a:rPr lang="en-US" baseline="-25000" dirty="0" smtClean="0"/>
              <a:t>2</a:t>
            </a:r>
            <a:r>
              <a:rPr lang="en-US" dirty="0" smtClean="0"/>
              <a:t>O + sunlight </a:t>
            </a:r>
            <a:r>
              <a:rPr lang="en-US" dirty="0" smtClean="0">
                <a:sym typeface="Wingdings" pitchFamily="2" charset="2"/>
              </a:rPr>
              <a:t> 6O</a:t>
            </a:r>
            <a:r>
              <a:rPr lang="en-US" baseline="-25000" dirty="0" smtClean="0">
                <a:sym typeface="Wingdings" pitchFamily="2" charset="2"/>
              </a:rPr>
              <a:t>2</a:t>
            </a:r>
            <a:r>
              <a:rPr lang="en-US" dirty="0" smtClean="0">
                <a:sym typeface="Wingdings" pitchFamily="2" charset="2"/>
              </a:rPr>
              <a:t> +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p>
          <a:p>
            <a:pPr marL="365760" indent="-256032" eaLnBrk="1" fontAlgn="auto" hangingPunct="1">
              <a:spcAft>
                <a:spcPts val="0"/>
              </a:spcAft>
              <a:buFont typeface="Wingdings 3"/>
              <a:buNone/>
              <a:defRPr/>
            </a:pPr>
            <a:endParaRPr lang="en-US" baseline="-25000" dirty="0" smtClean="0">
              <a:sym typeface="Wingdings" pitchFamily="2" charset="2"/>
            </a:endParaRPr>
          </a:p>
          <a:p>
            <a:pPr marL="365760" indent="-256032" eaLnBrk="1" fontAlgn="auto" hangingPunct="1">
              <a:spcAft>
                <a:spcPts val="0"/>
              </a:spcAft>
              <a:buFont typeface="Wingdings 3"/>
              <a:buNone/>
              <a:defRPr/>
            </a:pPr>
            <a:r>
              <a:rPr lang="en-US" dirty="0" smtClean="0">
                <a:sym typeface="Wingdings" pitchFamily="2" charset="2"/>
              </a:rPr>
              <a:t>Let’s label the reactants and products. Circle the reactants and box the products. Make a bean shape around the formula and label this ‘bean’ the chloroplast.</a:t>
            </a:r>
          </a:p>
          <a:p>
            <a:pPr marL="365760" indent="-256032" eaLnBrk="1" fontAlgn="auto" hangingPunct="1">
              <a:spcAft>
                <a:spcPts val="0"/>
              </a:spcAft>
              <a:buFont typeface="Wingdings 3"/>
              <a:buNone/>
              <a:defRPr/>
            </a:pPr>
            <a:endParaRPr lang="en-US" dirty="0" smtClean="0">
              <a:sym typeface="Wingdings" pitchFamily="2" charset="2"/>
            </a:endParaRPr>
          </a:p>
          <a:p>
            <a:pPr marL="365760" indent="-256032" eaLnBrk="1" fontAlgn="auto" hangingPunct="1">
              <a:spcAft>
                <a:spcPts val="0"/>
              </a:spcAft>
              <a:buFont typeface="Wingdings 3"/>
              <a:buChar char=""/>
              <a:defRPr/>
            </a:pPr>
            <a:r>
              <a:rPr lang="en-US" b="1" dirty="0" smtClean="0">
                <a:sym typeface="Wingdings" pitchFamily="2" charset="2"/>
              </a:rPr>
              <a:t>Reactants are what go in.</a:t>
            </a:r>
          </a:p>
          <a:p>
            <a:pPr marL="365760" indent="-256032" eaLnBrk="1" fontAlgn="auto" hangingPunct="1">
              <a:spcAft>
                <a:spcPts val="0"/>
              </a:spcAft>
              <a:buFont typeface="Wingdings 3"/>
              <a:buChar char=""/>
              <a:defRPr/>
            </a:pPr>
            <a:r>
              <a:rPr lang="en-US" b="1" dirty="0" smtClean="0">
                <a:sym typeface="Wingdings" pitchFamily="2" charset="2"/>
              </a:rPr>
              <a:t>Products are what is produced.</a:t>
            </a:r>
          </a:p>
          <a:p>
            <a:pPr marL="365760" indent="-256032" eaLnBrk="1" fontAlgn="auto" hangingPunct="1">
              <a:spcAft>
                <a:spcPts val="0"/>
              </a:spcAft>
              <a:buFont typeface="Wingdings 3"/>
              <a:buChar char=""/>
              <a:defRPr/>
            </a:pPr>
            <a:r>
              <a:rPr lang="en-US" b="1" dirty="0" smtClean="0">
                <a:sym typeface="Wingdings" pitchFamily="2" charset="2"/>
              </a:rPr>
              <a:t>Photosynthesis occurs in the chloroplast of plants cells.</a:t>
            </a:r>
            <a:endParaRPr lang="en-US" b="1"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 Overview of Photosynthesis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Demo</a:t>
            </a:r>
            <a:endParaRPr lang="en-US" dirty="0"/>
          </a:p>
        </p:txBody>
      </p:sp>
      <p:sp>
        <p:nvSpPr>
          <p:cNvPr id="3" name="Content Placeholder 2"/>
          <p:cNvSpPr>
            <a:spLocks noGrp="1"/>
          </p:cNvSpPr>
          <p:nvPr>
            <p:ph idx="1"/>
          </p:nvPr>
        </p:nvSpPr>
        <p:spPr/>
        <p:txBody>
          <a:bodyPr/>
          <a:lstStyle/>
          <a:p>
            <a:r>
              <a:rPr lang="en-US" dirty="0" smtClean="0"/>
              <a:t>Complete the lab questions in your journal</a:t>
            </a:r>
          </a:p>
          <a:p>
            <a:r>
              <a:rPr lang="en-US" dirty="0" smtClean="0"/>
              <a:t>Discuss with your lab group</a:t>
            </a:r>
          </a:p>
          <a:p>
            <a:r>
              <a:rPr lang="en-US" dirty="0" smtClean="0"/>
              <a:t>We will go over whole group as well</a:t>
            </a:r>
            <a:endParaRPr lang="en-US" dirty="0"/>
          </a:p>
        </p:txBody>
      </p:sp>
    </p:spTree>
    <p:extLst>
      <p:ext uri="{BB962C8B-B14F-4D97-AF65-F5344CB8AC3E}">
        <p14:creationId xmlns:p14="http://schemas.microsoft.com/office/powerpoint/2010/main" val="179023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p:txBody>
          <a:bodyPr/>
          <a:lstStyle/>
          <a:p>
            <a:r>
              <a:rPr lang="en-US" dirty="0" smtClean="0"/>
              <a:t>Start reading the extended article and answering the questions, this should be completed by day 3</a:t>
            </a:r>
            <a:endParaRPr lang="en-US" dirty="0"/>
          </a:p>
        </p:txBody>
      </p:sp>
    </p:spTree>
    <p:extLst>
      <p:ext uri="{BB962C8B-B14F-4D97-AF65-F5344CB8AC3E}">
        <p14:creationId xmlns:p14="http://schemas.microsoft.com/office/powerpoint/2010/main" val="401666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Content Placeholder 2"/>
          <p:cNvSpPr>
            <a:spLocks noGrp="1"/>
          </p:cNvSpPr>
          <p:nvPr>
            <p:ph idx="1"/>
          </p:nvPr>
        </p:nvSpPr>
        <p:spPr/>
        <p:txBody>
          <a:bodyPr/>
          <a:lstStyle/>
          <a:p>
            <a:r>
              <a:rPr lang="en-US" dirty="0" smtClean="0"/>
              <a:t>Complete the homework worksheets</a:t>
            </a:r>
          </a:p>
          <a:p>
            <a:r>
              <a:rPr lang="en-US" dirty="0" smtClean="0"/>
              <a:t>Penda learning</a:t>
            </a:r>
          </a:p>
          <a:p>
            <a:r>
              <a:rPr lang="en-US" dirty="0" smtClean="0"/>
              <a:t>Science fair</a:t>
            </a:r>
            <a:endParaRPr lang="en-US" dirty="0"/>
          </a:p>
        </p:txBody>
      </p:sp>
    </p:spTree>
    <p:extLst>
      <p:ext uri="{BB962C8B-B14F-4D97-AF65-F5344CB8AC3E}">
        <p14:creationId xmlns:p14="http://schemas.microsoft.com/office/powerpoint/2010/main" val="160950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3048000"/>
          </a:xfrm>
        </p:spPr>
        <p:txBody>
          <a:bodyPr/>
          <a:lstStyle/>
          <a:p>
            <a:pPr eaLnBrk="1" hangingPunct="1"/>
            <a:r>
              <a:rPr lang="en-US" sz="6000" dirty="0" smtClean="0">
                <a:latin typeface="Bodoni MT Black" pitchFamily="18" charset="0"/>
              </a:rPr>
              <a:t>The Role of ATP,  Photosynthesis, and Cellular Respiration</a:t>
            </a:r>
          </a:p>
        </p:txBody>
      </p:sp>
      <p:pic>
        <p:nvPicPr>
          <p:cNvPr id="2052" name="Picture 5" descr="j0311666"/>
          <p:cNvPicPr>
            <a:picLocks noChangeAspect="1" noChangeArrowheads="1"/>
          </p:cNvPicPr>
          <p:nvPr/>
        </p:nvPicPr>
        <p:blipFill>
          <a:blip r:embed="rId2" cstate="print"/>
          <a:srcRect/>
          <a:stretch>
            <a:fillRect/>
          </a:stretch>
        </p:blipFill>
        <p:spPr bwMode="auto">
          <a:xfrm>
            <a:off x="0" y="4572000"/>
            <a:ext cx="1725613" cy="1905000"/>
          </a:xfrm>
          <a:prstGeom prst="rect">
            <a:avLst/>
          </a:prstGeom>
          <a:noFill/>
          <a:ln w="9525">
            <a:noFill/>
            <a:miter lim="800000"/>
            <a:headEnd/>
            <a:tailEnd/>
          </a:ln>
        </p:spPr>
      </p:pic>
      <p:pic>
        <p:nvPicPr>
          <p:cNvPr id="2053" name="Picture 6" descr="j0311674"/>
          <p:cNvPicPr>
            <a:picLocks noChangeAspect="1" noChangeArrowheads="1"/>
          </p:cNvPicPr>
          <p:nvPr/>
        </p:nvPicPr>
        <p:blipFill>
          <a:blip r:embed="rId3" cstate="print"/>
          <a:srcRect/>
          <a:stretch>
            <a:fillRect/>
          </a:stretch>
        </p:blipFill>
        <p:spPr bwMode="auto">
          <a:xfrm>
            <a:off x="7061200" y="228600"/>
            <a:ext cx="1778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249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304800" y="1143000"/>
            <a:ext cx="8229600" cy="5410200"/>
          </a:xfrm>
        </p:spPr>
        <p:txBody>
          <a:bodyPr/>
          <a:lstStyle/>
          <a:p>
            <a:pPr marL="0" indent="0">
              <a:buNone/>
            </a:pPr>
            <a:r>
              <a:rPr lang="en-US" sz="2400" dirty="0"/>
              <a:t>Two test tubes were filled with a solution of </a:t>
            </a:r>
            <a:r>
              <a:rPr lang="en-US" sz="2400" dirty="0" err="1"/>
              <a:t>bromthymol</a:t>
            </a:r>
            <a:r>
              <a:rPr lang="en-US" sz="2400" dirty="0"/>
              <a:t> blue. A student exhaled through a straw into each tube, and the </a:t>
            </a:r>
            <a:r>
              <a:rPr lang="en-US" sz="2400" dirty="0" err="1"/>
              <a:t>bromthymol</a:t>
            </a:r>
            <a:r>
              <a:rPr lang="en-US" sz="2400" dirty="0"/>
              <a:t> blue turned yellow. An aquatic green plant was placed into each tube, and the tubes were corked. One tube was placed in the dark, and one was placed in direct sunlight. The yellow solution in the tube in sunlight turned blue, while the one in the dark remained yellow. Which statement best explains why the solution in the tube placed in sunlight returned to a blue color? </a:t>
            </a:r>
          </a:p>
          <a:p>
            <a:pPr marL="0" indent="0">
              <a:buNone/>
            </a:pPr>
            <a:r>
              <a:rPr lang="en-US" sz="2400" dirty="0"/>
              <a:t> </a:t>
            </a:r>
          </a:p>
          <a:p>
            <a:pPr marL="457200" indent="-457200">
              <a:buAutoNum type="alphaUcPeriod"/>
            </a:pPr>
            <a:r>
              <a:rPr lang="en-US" sz="2400" dirty="0" smtClean="0"/>
              <a:t>Oxygen </a:t>
            </a:r>
            <a:r>
              <a:rPr lang="en-US" sz="2400" dirty="0"/>
              <a:t>was produced by photosynthesis. </a:t>
            </a:r>
          </a:p>
          <a:p>
            <a:pPr marL="457200" indent="-457200">
              <a:buAutoNum type="alphaUcPeriod"/>
            </a:pPr>
            <a:r>
              <a:rPr lang="en-US" sz="2400" dirty="0" smtClean="0"/>
              <a:t>Carbon </a:t>
            </a:r>
            <a:r>
              <a:rPr lang="en-US" sz="2400" dirty="0"/>
              <a:t>dioxide was removed by </a:t>
            </a:r>
            <a:r>
              <a:rPr lang="en-US" sz="2400" dirty="0" smtClean="0"/>
              <a:t>photosynthesis.</a:t>
            </a:r>
          </a:p>
          <a:p>
            <a:pPr marL="457200" indent="-457200">
              <a:buAutoNum type="alphaUcPeriod"/>
            </a:pPr>
            <a:r>
              <a:rPr lang="en-US" sz="2400" dirty="0" smtClean="0"/>
              <a:t>Carbon </a:t>
            </a:r>
            <a:r>
              <a:rPr lang="en-US" sz="2400" dirty="0"/>
              <a:t>dioxide was produced by </a:t>
            </a:r>
            <a:r>
              <a:rPr lang="en-US" sz="2400" dirty="0" smtClean="0"/>
              <a:t>respiration.</a:t>
            </a:r>
          </a:p>
          <a:p>
            <a:pPr marL="457200" indent="-457200">
              <a:buAutoNum type="alphaUcPeriod"/>
            </a:pPr>
            <a:r>
              <a:rPr lang="en-US" sz="2400" dirty="0" smtClean="0"/>
              <a:t>Oxygen </a:t>
            </a:r>
            <a:r>
              <a:rPr lang="en-US" sz="2400" dirty="0"/>
              <a:t>was removed by respiration.</a:t>
            </a:r>
          </a:p>
        </p:txBody>
      </p:sp>
    </p:spTree>
    <p:extLst>
      <p:ext uri="{BB962C8B-B14F-4D97-AF65-F5344CB8AC3E}">
        <p14:creationId xmlns:p14="http://schemas.microsoft.com/office/powerpoint/2010/main" val="421951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Organisms Get Energy From Food?</a:t>
            </a:r>
            <a:endParaRPr lang="en-US" dirty="0"/>
          </a:p>
        </p:txBody>
      </p:sp>
      <p:sp>
        <p:nvSpPr>
          <p:cNvPr id="3" name="Content Placeholder 2"/>
          <p:cNvSpPr>
            <a:spLocks noGrp="1"/>
          </p:cNvSpPr>
          <p:nvPr>
            <p:ph idx="1"/>
          </p:nvPr>
        </p:nvSpPr>
        <p:spPr>
          <a:xfrm>
            <a:off x="457200" y="1600201"/>
            <a:ext cx="8229600" cy="3505200"/>
          </a:xfrm>
        </p:spPr>
        <p:txBody>
          <a:bodyPr/>
          <a:lstStyle/>
          <a:p>
            <a:pPr eaLnBrk="1" hangingPunct="1">
              <a:defRPr/>
            </a:pPr>
            <a:r>
              <a:rPr lang="en-US" dirty="0" smtClean="0"/>
              <a:t>Animals cannot make their </a:t>
            </a:r>
            <a:r>
              <a:rPr lang="en-US" b="1" dirty="0" smtClean="0"/>
              <a:t>own food</a:t>
            </a:r>
            <a:r>
              <a:rPr lang="en-US" dirty="0" smtClean="0"/>
              <a:t> like plants can.  They are </a:t>
            </a:r>
            <a:r>
              <a:rPr lang="en-US" b="1" dirty="0" err="1" smtClean="0"/>
              <a:t>heterotrophs</a:t>
            </a:r>
            <a:r>
              <a:rPr lang="en-US" dirty="0" smtClean="0"/>
              <a:t>.</a:t>
            </a:r>
          </a:p>
          <a:p>
            <a:pPr eaLnBrk="1" hangingPunct="1">
              <a:defRPr/>
            </a:pPr>
            <a:r>
              <a:rPr lang="en-US" dirty="0" smtClean="0"/>
              <a:t>But, BOTH plants and animals must </a:t>
            </a:r>
            <a:r>
              <a:rPr lang="en-US" b="1" dirty="0" smtClean="0"/>
              <a:t>break down</a:t>
            </a:r>
            <a:r>
              <a:rPr lang="en-US" dirty="0" smtClean="0"/>
              <a:t> (digest) food in order to get </a:t>
            </a:r>
            <a:r>
              <a:rPr lang="en-US" b="1" dirty="0" smtClean="0"/>
              <a:t>energy</a:t>
            </a:r>
            <a:r>
              <a:rPr lang="en-US" dirty="0" smtClean="0"/>
              <a:t> from it (so they can live, grow, &amp; develop)</a:t>
            </a:r>
          </a:p>
          <a:p>
            <a:pPr eaLnBrk="1" hangingPunct="1">
              <a:defRPr/>
            </a:pPr>
            <a:r>
              <a:rPr lang="en-US" dirty="0" smtClean="0"/>
              <a:t>Cells do this </a:t>
            </a:r>
            <a:r>
              <a:rPr lang="en-US" b="1" dirty="0" smtClean="0"/>
              <a:t>by</a:t>
            </a:r>
            <a:r>
              <a:rPr lang="en-US" dirty="0" smtClean="0"/>
              <a:t>: cellular respiration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a:t>
            </a:r>
            <a:endParaRPr lang="en-US" dirty="0"/>
          </a:p>
        </p:txBody>
      </p:sp>
      <p:sp>
        <p:nvSpPr>
          <p:cNvPr id="3" name="Content Placeholder 2"/>
          <p:cNvSpPr>
            <a:spLocks noGrp="1"/>
          </p:cNvSpPr>
          <p:nvPr>
            <p:ph idx="1"/>
          </p:nvPr>
        </p:nvSpPr>
        <p:spPr>
          <a:xfrm>
            <a:off x="152400" y="1066801"/>
            <a:ext cx="4495800" cy="5638800"/>
          </a:xfrm>
        </p:spPr>
        <p:txBody>
          <a:bodyPr/>
          <a:lstStyle/>
          <a:p>
            <a:pPr eaLnBrk="1" hangingPunct="1">
              <a:defRPr/>
            </a:pPr>
            <a:endParaRPr lang="en-US" dirty="0" smtClean="0"/>
          </a:p>
          <a:p>
            <a:pPr eaLnBrk="1" hangingPunct="1">
              <a:defRPr/>
            </a:pPr>
            <a:r>
              <a:rPr lang="en-US" dirty="0" smtClean="0"/>
              <a:t>Cellular Respiration = chemical process that happens in </a:t>
            </a:r>
            <a:r>
              <a:rPr lang="en-US" b="1" dirty="0" smtClean="0"/>
              <a:t>cells</a:t>
            </a:r>
          </a:p>
          <a:p>
            <a:pPr eaLnBrk="1" hangingPunct="1">
              <a:defRPr/>
            </a:pPr>
            <a:r>
              <a:rPr lang="en-US" dirty="0" smtClean="0"/>
              <a:t>In prokaryotes, it happens in the </a:t>
            </a:r>
            <a:r>
              <a:rPr lang="en-US" b="1" dirty="0" smtClean="0"/>
              <a:t>cell membranes</a:t>
            </a:r>
          </a:p>
          <a:p>
            <a:pPr eaLnBrk="1" hangingPunct="1">
              <a:defRPr/>
            </a:pPr>
            <a:r>
              <a:rPr lang="en-US" dirty="0" smtClean="0"/>
              <a:t>In eukaryotes, it happens mostly in the </a:t>
            </a:r>
            <a:r>
              <a:rPr lang="en-US" b="1" dirty="0" smtClean="0"/>
              <a:t>mitochondria</a:t>
            </a:r>
          </a:p>
          <a:p>
            <a:endParaRPr lang="en-US" dirty="0"/>
          </a:p>
        </p:txBody>
      </p:sp>
      <p:pic>
        <p:nvPicPr>
          <p:cNvPr id="4" name="Picture 9" descr="400px-Prokaryote_cell_diagram"/>
          <p:cNvPicPr>
            <a:picLocks noChangeAspect="1" noChangeArrowheads="1"/>
          </p:cNvPicPr>
          <p:nvPr/>
        </p:nvPicPr>
        <p:blipFill>
          <a:blip r:embed="rId2" cstate="print"/>
          <a:srcRect/>
          <a:stretch>
            <a:fillRect/>
          </a:stretch>
        </p:blipFill>
        <p:spPr bwMode="auto">
          <a:xfrm>
            <a:off x="4343400" y="1371600"/>
            <a:ext cx="4572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Cellular Respiration</a:t>
            </a:r>
            <a:endParaRPr lang="en-US" dirty="0"/>
          </a:p>
        </p:txBody>
      </p:sp>
      <p:sp>
        <p:nvSpPr>
          <p:cNvPr id="3" name="Content Placeholder 2"/>
          <p:cNvSpPr>
            <a:spLocks noGrp="1"/>
          </p:cNvSpPr>
          <p:nvPr>
            <p:ph idx="1"/>
          </p:nvPr>
        </p:nvSpPr>
        <p:spPr>
          <a:xfrm>
            <a:off x="457200" y="1371600"/>
            <a:ext cx="8229600" cy="4754563"/>
          </a:xfrm>
        </p:spPr>
        <p:txBody>
          <a:bodyPr/>
          <a:lstStyle/>
          <a:p>
            <a:pPr eaLnBrk="1" hangingPunct="1">
              <a:defRPr/>
            </a:pPr>
            <a:r>
              <a:rPr lang="en-US" sz="2800" dirty="0" smtClean="0"/>
              <a:t>Food (glucose) is broken down into CO</a:t>
            </a:r>
            <a:r>
              <a:rPr lang="en-US" sz="2800" baseline="-25000" dirty="0" smtClean="0"/>
              <a:t>2</a:t>
            </a:r>
            <a:r>
              <a:rPr lang="en-US" sz="2800" dirty="0" smtClean="0"/>
              <a:t> and H</a:t>
            </a:r>
            <a:r>
              <a:rPr lang="en-US" sz="2800" baseline="-25000" dirty="0" smtClean="0"/>
              <a:t>2</a:t>
            </a:r>
            <a:r>
              <a:rPr lang="en-US" sz="2800" dirty="0" smtClean="0"/>
              <a:t>O and energy is </a:t>
            </a:r>
            <a:r>
              <a:rPr lang="en-US" sz="2800" b="1" u="sng" dirty="0" smtClean="0"/>
              <a:t>released</a:t>
            </a:r>
          </a:p>
          <a:p>
            <a:pPr eaLnBrk="1" hangingPunct="1">
              <a:defRPr/>
            </a:pPr>
            <a:r>
              <a:rPr lang="en-US" sz="2800" dirty="0" smtClean="0"/>
              <a:t>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6</a:t>
            </a:r>
            <a:r>
              <a:rPr lang="en-US" sz="2400" dirty="0" smtClean="0"/>
              <a:t> + 6 </a:t>
            </a:r>
            <a:r>
              <a:rPr lang="en-US" sz="2800" dirty="0" smtClean="0"/>
              <a:t>O</a:t>
            </a:r>
            <a:r>
              <a:rPr lang="en-US" sz="2800" baseline="-25000" dirty="0" smtClean="0"/>
              <a:t>2</a:t>
            </a:r>
            <a:r>
              <a:rPr lang="en-US" sz="2400" dirty="0" smtClean="0"/>
              <a:t> </a:t>
            </a:r>
            <a:r>
              <a:rPr lang="en-US" sz="2400" dirty="0" smtClean="0">
                <a:sym typeface="Wingdings" pitchFamily="2" charset="2"/>
              </a:rPr>
              <a:t> 6 </a:t>
            </a:r>
            <a:r>
              <a:rPr lang="en-US" sz="2800" dirty="0" smtClean="0"/>
              <a:t>CO</a:t>
            </a:r>
            <a:r>
              <a:rPr lang="en-US" sz="2800" baseline="-25000" dirty="0" smtClean="0"/>
              <a:t>2</a:t>
            </a:r>
            <a:r>
              <a:rPr lang="en-US" sz="2400" dirty="0" smtClean="0">
                <a:sym typeface="Wingdings" pitchFamily="2" charset="2"/>
              </a:rPr>
              <a:t> + 6 </a:t>
            </a:r>
            <a:r>
              <a:rPr lang="en-US" sz="2800" dirty="0" smtClean="0"/>
              <a:t>H</a:t>
            </a:r>
            <a:r>
              <a:rPr lang="en-US" sz="2800" baseline="-25000" dirty="0" smtClean="0"/>
              <a:t>2</a:t>
            </a:r>
            <a:r>
              <a:rPr lang="en-US" sz="2800" dirty="0" smtClean="0"/>
              <a:t>O</a:t>
            </a:r>
            <a:r>
              <a:rPr lang="en-US" sz="2400" dirty="0" smtClean="0">
                <a:sym typeface="Wingdings" pitchFamily="2" charset="2"/>
              </a:rPr>
              <a:t> + </a:t>
            </a:r>
            <a:r>
              <a:rPr lang="en-US" sz="2400" b="1" dirty="0" smtClean="0">
                <a:sym typeface="Wingdings" pitchFamily="2" charset="2"/>
              </a:rPr>
              <a:t>energy</a:t>
            </a:r>
            <a:r>
              <a:rPr lang="en-US" sz="2400" dirty="0" smtClean="0">
                <a:sym typeface="Wingdings" pitchFamily="2" charset="2"/>
              </a:rPr>
              <a:t> (ATP)</a:t>
            </a:r>
            <a:endParaRPr lang="en-US" sz="2800" u="sng" dirty="0" smtClean="0"/>
          </a:p>
          <a:p>
            <a:pPr eaLnBrk="1" hangingPunct="1">
              <a:defRPr/>
            </a:pPr>
            <a:r>
              <a:rPr lang="en-US" sz="2800" dirty="0" smtClean="0"/>
              <a:t>This energy can be used for:</a:t>
            </a:r>
          </a:p>
          <a:p>
            <a:pPr lvl="1" eaLnBrk="1" hangingPunct="1">
              <a:defRPr/>
            </a:pPr>
            <a:r>
              <a:rPr lang="en-US" sz="2400" dirty="0" smtClean="0"/>
              <a:t>Keeping a constant </a:t>
            </a:r>
            <a:r>
              <a:rPr lang="en-US" sz="2400" b="1" dirty="0" smtClean="0"/>
              <a:t>body temperature</a:t>
            </a:r>
          </a:p>
          <a:p>
            <a:pPr lvl="1" eaLnBrk="1" hangingPunct="1">
              <a:defRPr/>
            </a:pPr>
            <a:r>
              <a:rPr lang="en-US" sz="2400" b="1" dirty="0" smtClean="0"/>
              <a:t>Storage</a:t>
            </a:r>
            <a:r>
              <a:rPr lang="en-US" sz="2400" dirty="0" smtClean="0"/>
              <a:t> (ATP) - to be used later for things like growth</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dirty="0">
                <a:solidFill>
                  <a:srgbClr val="FF0000"/>
                </a:solidFill>
              </a:rPr>
              <a:t>Who performs respiration?</a:t>
            </a:r>
          </a:p>
        </p:txBody>
      </p:sp>
      <p:sp>
        <p:nvSpPr>
          <p:cNvPr id="55299" name="Rectangle 3"/>
          <p:cNvSpPr>
            <a:spLocks noGrp="1" noChangeArrowheads="1"/>
          </p:cNvSpPr>
          <p:nvPr>
            <p:ph idx="1"/>
          </p:nvPr>
        </p:nvSpPr>
        <p:spPr/>
        <p:txBody>
          <a:bodyPr/>
          <a:lstStyle/>
          <a:p>
            <a:pPr eaLnBrk="1" hangingPunct="1"/>
            <a:r>
              <a:rPr lang="en-US" dirty="0" smtClean="0">
                <a:solidFill>
                  <a:srgbClr val="FF0000"/>
                </a:solidFill>
              </a:rPr>
              <a:t>EVERY LIVING THING!!</a:t>
            </a:r>
          </a:p>
          <a:p>
            <a:pPr lvl="1" eaLnBrk="1" hangingPunct="1"/>
            <a:r>
              <a:rPr lang="en-US" dirty="0" smtClean="0"/>
              <a:t>Animals, plants, fungi, your dog that ate your homework, weird Uncle Bob…anything that is living.</a:t>
            </a:r>
          </a:p>
          <a:p>
            <a:pPr lvl="1" eaLnBrk="1" hangingPunct="1"/>
            <a:r>
              <a:rPr lang="en-US" dirty="0" smtClean="0"/>
              <a:t>Every living thing needs to convert sugars into energy so they all perform </a:t>
            </a:r>
            <a:r>
              <a:rPr lang="en-US" b="1" u="sng" dirty="0" smtClean="0"/>
              <a:t>RESPIRATION</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additive="base">
                                        <p:cTn id="15"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It Out!</a:t>
            </a:r>
            <a:endParaRPr lang="en-US" dirty="0"/>
          </a:p>
        </p:txBody>
      </p:sp>
      <p:sp>
        <p:nvSpPr>
          <p:cNvPr id="3" name="Content Placeholder 2"/>
          <p:cNvSpPr>
            <a:spLocks noGrp="1"/>
          </p:cNvSpPr>
          <p:nvPr>
            <p:ph idx="1"/>
          </p:nvPr>
        </p:nvSpPr>
        <p:spPr>
          <a:xfrm>
            <a:off x="304800" y="1371601"/>
            <a:ext cx="3733800" cy="2590800"/>
          </a:xfrm>
        </p:spPr>
        <p:txBody>
          <a:bodyPr/>
          <a:lstStyle/>
          <a:p>
            <a:r>
              <a:rPr lang="en-US" dirty="0" smtClean="0"/>
              <a:t>Did you notice that cellular respiration is just the </a:t>
            </a:r>
            <a:r>
              <a:rPr lang="en-US" b="1" dirty="0" smtClean="0"/>
              <a:t>opposite</a:t>
            </a:r>
            <a:r>
              <a:rPr lang="en-US" dirty="0" smtClean="0"/>
              <a:t> of photosynthesis?</a:t>
            </a:r>
          </a:p>
          <a:p>
            <a:endParaRPr lang="en-US" dirty="0"/>
          </a:p>
        </p:txBody>
      </p:sp>
      <p:pic>
        <p:nvPicPr>
          <p:cNvPr id="4" name="Picture 5"/>
          <p:cNvPicPr>
            <a:picLocks noChangeAspect="1" noChangeArrowheads="1"/>
          </p:cNvPicPr>
          <p:nvPr/>
        </p:nvPicPr>
        <p:blipFill>
          <a:blip r:embed="rId2" cstate="print"/>
          <a:srcRect/>
          <a:stretch>
            <a:fillRect/>
          </a:stretch>
        </p:blipFill>
        <p:spPr>
          <a:xfrm>
            <a:off x="4648200" y="5257800"/>
            <a:ext cx="4343400" cy="1417194"/>
          </a:xfrm>
          <a:prstGeom prst="rect">
            <a:avLst/>
          </a:prstGeom>
          <a:noFill/>
        </p:spPr>
      </p:pic>
      <p:pic>
        <p:nvPicPr>
          <p:cNvPr id="5" name="Picture 14" descr="hst_ca_life_se_p165"/>
          <p:cNvPicPr>
            <a:picLocks noChangeAspect="1" noChangeArrowheads="1"/>
          </p:cNvPicPr>
          <p:nvPr/>
        </p:nvPicPr>
        <p:blipFill>
          <a:blip r:embed="rId3" cstate="print"/>
          <a:srcRect/>
          <a:stretch>
            <a:fillRect/>
          </a:stretch>
        </p:blipFill>
        <p:spPr>
          <a:xfrm>
            <a:off x="4648200" y="3886200"/>
            <a:ext cx="4267200" cy="1278679"/>
          </a:xfrm>
          <a:prstGeom prst="rect">
            <a:avLst/>
          </a:prstGeom>
          <a:noFill/>
        </p:spPr>
      </p:pic>
      <p:pic>
        <p:nvPicPr>
          <p:cNvPr id="6" name="Picture 15" descr="5-8"/>
          <p:cNvPicPr>
            <a:picLocks noChangeAspect="1" noChangeArrowheads="1"/>
          </p:cNvPicPr>
          <p:nvPr/>
        </p:nvPicPr>
        <p:blipFill>
          <a:blip r:embed="rId4" cstate="print"/>
          <a:srcRect/>
          <a:stretch>
            <a:fillRect/>
          </a:stretch>
        </p:blipFill>
        <p:spPr bwMode="auto">
          <a:xfrm>
            <a:off x="4648200" y="1143000"/>
            <a:ext cx="4267200" cy="2627313"/>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b="1" u="sng" dirty="0">
                <a:solidFill>
                  <a:srgbClr val="FF0000"/>
                </a:solidFill>
              </a:rPr>
              <a:t>Fermentation</a:t>
            </a:r>
          </a:p>
        </p:txBody>
      </p:sp>
      <p:sp>
        <p:nvSpPr>
          <p:cNvPr id="48131" name="Rectangle 3"/>
          <p:cNvSpPr>
            <a:spLocks noGrp="1" noChangeArrowheads="1"/>
          </p:cNvSpPr>
          <p:nvPr>
            <p:ph type="body" idx="1"/>
          </p:nvPr>
        </p:nvSpPr>
        <p:spPr>
          <a:xfrm>
            <a:off x="228600" y="1371600"/>
            <a:ext cx="8229600" cy="4525963"/>
          </a:xfrm>
        </p:spPr>
        <p:txBody>
          <a:bodyPr/>
          <a:lstStyle/>
          <a:p>
            <a:pPr lvl="1" eaLnBrk="1" hangingPunct="1">
              <a:lnSpc>
                <a:spcPct val="90000"/>
              </a:lnSpc>
              <a:buNone/>
            </a:pPr>
            <a:r>
              <a:rPr lang="en-US" b="1" dirty="0" smtClean="0"/>
              <a:t>If something is in the absence of oxygen it is called </a:t>
            </a:r>
            <a:r>
              <a:rPr lang="en-US" b="1" u="sng" dirty="0" smtClean="0">
                <a:solidFill>
                  <a:srgbClr val="C00000"/>
                </a:solidFill>
              </a:rPr>
              <a:t>Anaerobic</a:t>
            </a:r>
            <a:r>
              <a:rPr lang="en-US" dirty="0" smtClean="0"/>
              <a:t> </a:t>
            </a:r>
            <a:r>
              <a:rPr lang="en-US" dirty="0" smtClean="0">
                <a:sym typeface="Wingdings" pitchFamily="2" charset="2"/>
              </a:rPr>
              <a:t></a:t>
            </a:r>
            <a:r>
              <a:rPr lang="en-US" dirty="0" smtClean="0"/>
              <a:t>“not in air”; no oxygen.</a:t>
            </a:r>
          </a:p>
          <a:p>
            <a:pPr lvl="1" eaLnBrk="1" hangingPunct="1">
              <a:lnSpc>
                <a:spcPct val="90000"/>
              </a:lnSpc>
              <a:buNone/>
            </a:pPr>
            <a:r>
              <a:rPr lang="en-US" dirty="0" smtClean="0"/>
              <a:t>If something requires oxygen it is called </a:t>
            </a:r>
          </a:p>
          <a:p>
            <a:pPr lvl="1" eaLnBrk="1" hangingPunct="1">
              <a:lnSpc>
                <a:spcPct val="90000"/>
              </a:lnSpc>
              <a:buNone/>
            </a:pPr>
            <a:r>
              <a:rPr lang="en-US" b="1" dirty="0" smtClean="0">
                <a:solidFill>
                  <a:srgbClr val="C00000"/>
                </a:solidFill>
              </a:rPr>
              <a:t>   </a:t>
            </a:r>
            <a:r>
              <a:rPr lang="en-US" b="1" u="sng" dirty="0" err="1" smtClean="0">
                <a:solidFill>
                  <a:srgbClr val="C00000"/>
                </a:solidFill>
              </a:rPr>
              <a:t>Aerobic</a:t>
            </a:r>
            <a:r>
              <a:rPr lang="en-US" dirty="0" err="1" smtClean="0">
                <a:sym typeface="Wingdings" pitchFamily="2" charset="2"/>
              </a:rPr>
              <a:t>needing</a:t>
            </a:r>
            <a:r>
              <a:rPr lang="en-US" dirty="0" smtClean="0">
                <a:sym typeface="Wingdings" pitchFamily="2" charset="2"/>
              </a:rPr>
              <a:t> oxygen</a:t>
            </a:r>
            <a:endParaRPr lang="en-US" dirty="0" smtClean="0"/>
          </a:p>
          <a:p>
            <a:pPr eaLnBrk="1" hangingPunct="1">
              <a:lnSpc>
                <a:spcPct val="90000"/>
              </a:lnSpc>
            </a:pPr>
            <a:r>
              <a:rPr lang="en-US" b="1" u="sng" dirty="0">
                <a:solidFill>
                  <a:srgbClr val="C00000"/>
                </a:solidFill>
              </a:rPr>
              <a:t>Fermentation</a:t>
            </a:r>
            <a:r>
              <a:rPr lang="en-US" dirty="0"/>
              <a:t> – process by which cells release energy (ATP) from food molecules in the </a:t>
            </a:r>
            <a:r>
              <a:rPr lang="en-US" b="1" dirty="0">
                <a:solidFill>
                  <a:srgbClr val="FF0000"/>
                </a:solidFill>
              </a:rPr>
              <a:t>absence</a:t>
            </a:r>
            <a:r>
              <a:rPr lang="en-US" dirty="0">
                <a:solidFill>
                  <a:srgbClr val="FF0000"/>
                </a:solidFill>
              </a:rPr>
              <a:t> </a:t>
            </a:r>
            <a:r>
              <a:rPr lang="en-US" dirty="0"/>
              <a:t>of oxygen.</a:t>
            </a:r>
          </a:p>
          <a:p>
            <a:pPr eaLnBrk="1" hangingPunct="1">
              <a:lnSpc>
                <a:spcPct val="90000"/>
              </a:lnSpc>
            </a:pPr>
            <a:r>
              <a:rPr lang="en-US" dirty="0" smtClean="0"/>
              <a:t>2 types of fermentation:</a:t>
            </a:r>
          </a:p>
          <a:p>
            <a:pPr eaLnBrk="1" hangingPunct="1">
              <a:lnSpc>
                <a:spcPct val="90000"/>
              </a:lnSpc>
              <a:buFont typeface="Wingdings 2" pitchFamily="18" charset="2"/>
              <a:buNone/>
            </a:pPr>
            <a:r>
              <a:rPr lang="en-US" b="1" u="sng" dirty="0" smtClean="0">
                <a:solidFill>
                  <a:srgbClr val="FF0000"/>
                </a:solidFill>
              </a:rPr>
              <a:t>Alcoholic</a:t>
            </a:r>
            <a:r>
              <a:rPr lang="en-US" dirty="0" smtClean="0"/>
              <a:t>  and </a:t>
            </a:r>
            <a:r>
              <a:rPr lang="en-US" b="1" u="sng" dirty="0" smtClean="0">
                <a:solidFill>
                  <a:srgbClr val="FF0000"/>
                </a:solidFill>
              </a:rPr>
              <a:t>Lactic Acid </a:t>
            </a:r>
            <a:r>
              <a:rPr lang="en-US" dirty="0" smtClean="0"/>
              <a:t>Fermentation</a:t>
            </a:r>
          </a:p>
          <a:p>
            <a:pPr eaLnBrk="1" hangingPunct="1">
              <a:lnSpc>
                <a:spcPct val="90000"/>
              </a:lnSpc>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763000" cy="585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27345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b="1" u="sng" dirty="0">
                <a:solidFill>
                  <a:srgbClr val="FF0000"/>
                </a:solidFill>
              </a:rPr>
              <a:t>Alcoholic Fermentation</a:t>
            </a:r>
          </a:p>
        </p:txBody>
      </p:sp>
      <p:sp>
        <p:nvSpPr>
          <p:cNvPr id="50179" name="Rectangle 3"/>
          <p:cNvSpPr>
            <a:spLocks noGrp="1" noChangeArrowheads="1"/>
          </p:cNvSpPr>
          <p:nvPr>
            <p:ph type="body" sz="half" idx="1"/>
          </p:nvPr>
        </p:nvSpPr>
        <p:spPr>
          <a:xfrm>
            <a:off x="609600" y="1600200"/>
            <a:ext cx="4152900" cy="4495800"/>
          </a:xfrm>
        </p:spPr>
        <p:txBody>
          <a:bodyPr/>
          <a:lstStyle/>
          <a:p>
            <a:pPr eaLnBrk="1" hangingPunct="1"/>
            <a:r>
              <a:rPr lang="en-US" dirty="0" smtClean="0"/>
              <a:t>Yeast and a few other microorganisms use alcoholic fermentation.</a:t>
            </a:r>
          </a:p>
          <a:p>
            <a:pPr eaLnBrk="1" hangingPunct="1"/>
            <a:r>
              <a:rPr lang="en-US" dirty="0" smtClean="0"/>
              <a:t>Forms </a:t>
            </a:r>
            <a:r>
              <a:rPr lang="en-US" b="1" dirty="0" smtClean="0">
                <a:solidFill>
                  <a:srgbClr val="FFCC00"/>
                </a:solidFill>
              </a:rPr>
              <a:t>alcohol</a:t>
            </a:r>
            <a:r>
              <a:rPr lang="en-US" dirty="0" smtClean="0"/>
              <a:t> and </a:t>
            </a:r>
            <a:r>
              <a:rPr lang="en-US" b="1" dirty="0" smtClean="0">
                <a:solidFill>
                  <a:srgbClr val="FFCC00"/>
                </a:solidFill>
              </a:rPr>
              <a:t>CO</a:t>
            </a:r>
            <a:r>
              <a:rPr lang="en-US" b="1" baseline="-25000" dirty="0" smtClean="0">
                <a:solidFill>
                  <a:srgbClr val="FFCC00"/>
                </a:solidFill>
              </a:rPr>
              <a:t>2</a:t>
            </a:r>
            <a:r>
              <a:rPr lang="en-US" dirty="0" smtClean="0"/>
              <a:t> as wastes.</a:t>
            </a:r>
          </a:p>
          <a:p>
            <a:pPr eaLnBrk="1" hangingPunct="1">
              <a:buFont typeface="Wingdings" pitchFamily="2" charset="2"/>
              <a:buNone/>
            </a:pPr>
            <a:endParaRPr lang="en-US" sz="2800" dirty="0" smtClean="0"/>
          </a:p>
        </p:txBody>
      </p:sp>
      <p:pic>
        <p:nvPicPr>
          <p:cNvPr id="50180" name="Picture 5" descr="yeast"/>
          <p:cNvPicPr>
            <a:picLocks noChangeAspect="1" noChangeArrowheads="1"/>
          </p:cNvPicPr>
          <p:nvPr/>
        </p:nvPicPr>
        <p:blipFill>
          <a:blip r:embed="rId2" cstate="print"/>
          <a:srcRect/>
          <a:stretch>
            <a:fillRect/>
          </a:stretch>
        </p:blipFill>
        <p:spPr bwMode="auto">
          <a:xfrm>
            <a:off x="4800600" y="2057400"/>
            <a:ext cx="3752850" cy="361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smtClean="0"/>
              <a:t>Write this at the top of page </a:t>
            </a:r>
          </a:p>
        </p:txBody>
      </p:sp>
      <p:sp>
        <p:nvSpPr>
          <p:cNvPr id="2051" name="Content Placeholder 2"/>
          <p:cNvSpPr>
            <a:spLocks noGrp="1"/>
          </p:cNvSpPr>
          <p:nvPr>
            <p:ph idx="1"/>
          </p:nvPr>
        </p:nvSpPr>
        <p:spPr/>
        <p:txBody>
          <a:bodyPr/>
          <a:lstStyle/>
          <a:p>
            <a:pPr marL="514350" indent="-514350">
              <a:buAutoNum type="arabicParenR"/>
            </a:pPr>
            <a:r>
              <a:rPr lang="en-US" u="sng" dirty="0" smtClean="0"/>
              <a:t>Would you rather </a:t>
            </a:r>
            <a:r>
              <a:rPr lang="en-US" dirty="0" smtClean="0"/>
              <a:t>have 50 $1 bills or 1 $50 bill? Make a decision and provide 3 reasons why</a:t>
            </a:r>
            <a:r>
              <a:rPr lang="en-US" dirty="0"/>
              <a:t>.</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rot="20037514">
            <a:off x="609600" y="4527060"/>
            <a:ext cx="3381375" cy="1352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3299" t="13426" r="12215" b="19005"/>
          <a:stretch>
            <a:fillRect/>
          </a:stretch>
        </p:blipFill>
        <p:spPr bwMode="auto">
          <a:xfrm rot="721728">
            <a:off x="5185443" y="3953381"/>
            <a:ext cx="3447513" cy="2342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see alcoholic fermentation when bread rises and the production of alcohol.</a:t>
            </a:r>
            <a:endParaRPr lang="en-US" dirty="0"/>
          </a:p>
        </p:txBody>
      </p:sp>
      <p:pic>
        <p:nvPicPr>
          <p:cNvPr id="4" name="Picture 6" descr="Sourdough_Bread"/>
          <p:cNvPicPr>
            <a:picLocks noGrp="1" noChangeAspect="1" noChangeArrowheads="1"/>
          </p:cNvPicPr>
          <p:nvPr>
            <p:ph idx="1"/>
          </p:nvPr>
        </p:nvPicPr>
        <p:blipFill>
          <a:blip r:embed="rId2" cstate="print"/>
          <a:srcRect/>
          <a:stretch>
            <a:fillRect/>
          </a:stretch>
        </p:blipFill>
        <p:spPr bwMode="auto">
          <a:xfrm>
            <a:off x="838200" y="1752600"/>
            <a:ext cx="3784600" cy="3784600"/>
          </a:xfrm>
          <a:prstGeom prst="rect">
            <a:avLst/>
          </a:prstGeom>
          <a:noFill/>
          <a:ln w="9525">
            <a:noFill/>
            <a:miter lim="800000"/>
            <a:headEnd/>
            <a:tailEnd/>
          </a:ln>
        </p:spPr>
      </p:pic>
      <p:pic>
        <p:nvPicPr>
          <p:cNvPr id="5" name="Picture 8" descr="breads-rising-bread-flickr-projector-2269560226"/>
          <p:cNvPicPr>
            <a:picLocks noChangeAspect="1" noChangeArrowheads="1"/>
          </p:cNvPicPr>
          <p:nvPr/>
        </p:nvPicPr>
        <p:blipFill>
          <a:blip r:embed="rId3" cstate="print"/>
          <a:srcRect/>
          <a:stretch>
            <a:fillRect/>
          </a:stretch>
        </p:blipFill>
        <p:spPr bwMode="auto">
          <a:xfrm>
            <a:off x="5105400" y="1752601"/>
            <a:ext cx="2286000" cy="2133600"/>
          </a:xfrm>
          <a:prstGeom prst="rect">
            <a:avLst/>
          </a:prstGeom>
          <a:noFill/>
          <a:ln w="9525">
            <a:noFill/>
            <a:miter lim="800000"/>
            <a:headEnd/>
            <a:tailEnd/>
          </a:ln>
        </p:spPr>
      </p:pic>
      <p:pic>
        <p:nvPicPr>
          <p:cNvPr id="6" name="Picture 5" descr="alcohol.jpg"/>
          <p:cNvPicPr>
            <a:picLocks noChangeAspect="1"/>
          </p:cNvPicPr>
          <p:nvPr/>
        </p:nvPicPr>
        <p:blipFill>
          <a:blip r:embed="rId4" cstate="print"/>
          <a:stretch>
            <a:fillRect/>
          </a:stretch>
        </p:blipFill>
        <p:spPr>
          <a:xfrm>
            <a:off x="5105400" y="4038600"/>
            <a:ext cx="3124200" cy="2514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b="1" u="sng" dirty="0">
                <a:solidFill>
                  <a:srgbClr val="FF0000"/>
                </a:solidFill>
              </a:rPr>
              <a:t>Lactic Acid Fermentation</a:t>
            </a:r>
          </a:p>
        </p:txBody>
      </p:sp>
      <p:sp>
        <p:nvSpPr>
          <p:cNvPr id="46083" name="Rectangle 3"/>
          <p:cNvSpPr>
            <a:spLocks noGrp="1" noChangeArrowheads="1"/>
          </p:cNvSpPr>
          <p:nvPr>
            <p:ph type="body" sz="half" idx="1"/>
          </p:nvPr>
        </p:nvSpPr>
        <p:spPr>
          <a:xfrm>
            <a:off x="381000" y="1600200"/>
            <a:ext cx="4800600" cy="4953000"/>
          </a:xfrm>
        </p:spPr>
        <p:txBody>
          <a:bodyPr/>
          <a:lstStyle/>
          <a:p>
            <a:pPr eaLnBrk="1" hangingPunct="1">
              <a:lnSpc>
                <a:spcPct val="90000"/>
              </a:lnSpc>
            </a:pPr>
            <a:r>
              <a:rPr lang="en-US" sz="2800" dirty="0" smtClean="0"/>
              <a:t>Have you ever had your muscles be stiff and sore when you exercised?</a:t>
            </a:r>
          </a:p>
          <a:p>
            <a:pPr eaLnBrk="1" hangingPunct="1">
              <a:lnSpc>
                <a:spcPct val="90000"/>
              </a:lnSpc>
            </a:pPr>
            <a:r>
              <a:rPr lang="en-US" sz="2800" dirty="0" smtClean="0"/>
              <a:t>Your muscles run out of oxygen so cells begin rapidly producing ATP by lactic acid fermentation.</a:t>
            </a:r>
          </a:p>
          <a:p>
            <a:pPr eaLnBrk="1" hangingPunct="1">
              <a:lnSpc>
                <a:spcPct val="90000"/>
              </a:lnSpc>
            </a:pPr>
            <a:r>
              <a:rPr lang="en-US" sz="2800" dirty="0" smtClean="0"/>
              <a:t>The build up of acid causes a burning sensation.</a:t>
            </a:r>
          </a:p>
          <a:p>
            <a:pPr eaLnBrk="1" hangingPunct="1">
              <a:lnSpc>
                <a:spcPct val="90000"/>
              </a:lnSpc>
            </a:pPr>
            <a:r>
              <a:rPr lang="en-US" sz="2800" dirty="0" smtClean="0"/>
              <a:t>You breath heavily after exercise to repay the </a:t>
            </a:r>
            <a:r>
              <a:rPr lang="en-US" sz="2800" dirty="0" smtClean="0">
                <a:solidFill>
                  <a:srgbClr val="FF0000"/>
                </a:solidFill>
              </a:rPr>
              <a:t>oxygen dept</a:t>
            </a:r>
            <a:r>
              <a:rPr lang="en-US" sz="2800" dirty="0" smtClean="0"/>
              <a:t>.</a:t>
            </a:r>
          </a:p>
        </p:txBody>
      </p:sp>
      <p:pic>
        <p:nvPicPr>
          <p:cNvPr id="54276" name="Picture 6" descr="Muscle%20Runner"/>
          <p:cNvPicPr>
            <a:picLocks noChangeAspect="1" noChangeArrowheads="1"/>
          </p:cNvPicPr>
          <p:nvPr/>
        </p:nvPicPr>
        <p:blipFill>
          <a:blip r:embed="rId2" cstate="print"/>
          <a:srcRect/>
          <a:stretch>
            <a:fillRect/>
          </a:stretch>
        </p:blipFill>
        <p:spPr bwMode="auto">
          <a:xfrm>
            <a:off x="4953000" y="1371600"/>
            <a:ext cx="1905000" cy="3672879"/>
          </a:xfrm>
          <a:prstGeom prst="rect">
            <a:avLst/>
          </a:prstGeom>
          <a:noFill/>
          <a:ln w="9525">
            <a:noFill/>
            <a:miter lim="800000"/>
            <a:headEnd/>
            <a:tailEnd/>
          </a:ln>
        </p:spPr>
      </p:pic>
      <p:pic>
        <p:nvPicPr>
          <p:cNvPr id="5" name="Picture 4" descr="sore 3.jpg"/>
          <p:cNvPicPr>
            <a:picLocks noChangeAspect="1"/>
          </p:cNvPicPr>
          <p:nvPr/>
        </p:nvPicPr>
        <p:blipFill>
          <a:blip r:embed="rId3" cstate="print"/>
          <a:stretch>
            <a:fillRect/>
          </a:stretch>
        </p:blipFill>
        <p:spPr>
          <a:xfrm>
            <a:off x="7086600" y="3657600"/>
            <a:ext cx="18288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5" name="Content Placeholder 4"/>
          <p:cNvSpPr>
            <a:spLocks noGrp="1"/>
          </p:cNvSpPr>
          <p:nvPr>
            <p:ph idx="1"/>
          </p:nvPr>
        </p:nvSpPr>
        <p:spPr/>
        <p:txBody>
          <a:bodyPr/>
          <a:lstStyle/>
          <a:p>
            <a:pPr lvl="0"/>
            <a:r>
              <a:rPr lang="en-US" dirty="0" smtClean="0"/>
              <a:t>How have the structures and functions of plants enabled them to survive?</a:t>
            </a:r>
          </a:p>
          <a:p>
            <a:endParaRPr lang="en-US" dirty="0" smtClean="0"/>
          </a:p>
          <a:p>
            <a:r>
              <a:rPr lang="en-US" dirty="0" smtClean="0"/>
              <a:t>How is energy acquired and used by organisms?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457200" y="1219200"/>
            <a:ext cx="8229600" cy="4906963"/>
          </a:xfrm>
        </p:spPr>
        <p:txBody>
          <a:bodyPr/>
          <a:lstStyle/>
          <a:p>
            <a:pPr marL="609600" indent="-609600" eaLnBrk="1" hangingPunct="1">
              <a:lnSpc>
                <a:spcPct val="80000"/>
              </a:lnSpc>
              <a:buFont typeface="Wingdings" pitchFamily="2" charset="2"/>
              <a:buNone/>
              <a:defRPr/>
            </a:pPr>
            <a:r>
              <a:rPr lang="en-US" dirty="0" smtClean="0"/>
              <a:t>1)   Plants use carbon dioxide (____), water (____), and the sun’s energy to make food.</a:t>
            </a:r>
          </a:p>
          <a:p>
            <a:pPr marL="609600" indent="-609600" eaLnBrk="1" hangingPunct="1">
              <a:lnSpc>
                <a:spcPct val="80000"/>
              </a:lnSpc>
              <a:buFont typeface="Wingdings" pitchFamily="2" charset="2"/>
              <a:buNone/>
              <a:defRPr/>
            </a:pPr>
            <a:r>
              <a:rPr lang="en-US" dirty="0" smtClean="0"/>
              <a:t>	</a:t>
            </a:r>
            <a:endParaRPr lang="en-US" i="1" dirty="0" smtClean="0"/>
          </a:p>
          <a:p>
            <a:pPr marL="609600" indent="-609600" eaLnBrk="1" hangingPunct="1">
              <a:lnSpc>
                <a:spcPct val="80000"/>
              </a:lnSpc>
              <a:buFont typeface="Wingdings" pitchFamily="2" charset="2"/>
              <a:buNone/>
              <a:defRPr/>
            </a:pPr>
            <a:endParaRPr lang="en-US" i="1" dirty="0" smtClean="0"/>
          </a:p>
          <a:p>
            <a:pPr marL="609600" indent="-609600" eaLnBrk="1" hangingPunct="1">
              <a:lnSpc>
                <a:spcPct val="80000"/>
              </a:lnSpc>
              <a:buFont typeface="Wingdings" pitchFamily="2" charset="2"/>
              <a:buNone/>
              <a:defRPr/>
            </a:pPr>
            <a:r>
              <a:rPr lang="en-US" dirty="0" smtClean="0"/>
              <a:t>2)   BOTH plants and animals must break down food in order to get ________from it.</a:t>
            </a:r>
          </a:p>
          <a:p>
            <a:pPr marL="609600" indent="-609600" eaLnBrk="1" hangingPunct="1">
              <a:lnSpc>
                <a:spcPct val="80000"/>
              </a:lnSpc>
              <a:buFont typeface="Wingdings" pitchFamily="2" charset="2"/>
              <a:buNone/>
              <a:defRPr/>
            </a:pPr>
            <a:r>
              <a:rPr lang="en-US" dirty="0" smtClean="0"/>
              <a:t>	</a:t>
            </a:r>
            <a:endParaRPr lang="en-US" i="1" dirty="0" smtClean="0"/>
          </a:p>
          <a:p>
            <a:pPr marL="609600" indent="-609600" eaLnBrk="1" hangingPunct="1">
              <a:lnSpc>
                <a:spcPct val="80000"/>
              </a:lnSpc>
              <a:buFont typeface="Wingdings" pitchFamily="2" charset="2"/>
              <a:buNone/>
              <a:defRPr/>
            </a:pPr>
            <a:endParaRPr lang="en-US" i="1" dirty="0" smtClean="0"/>
          </a:p>
          <a:p>
            <a:pPr marL="609600" indent="-609600" eaLnBrk="1" hangingPunct="1">
              <a:lnSpc>
                <a:spcPct val="80000"/>
              </a:lnSpc>
              <a:buFont typeface="Wingdings" pitchFamily="2" charset="2"/>
              <a:buNone/>
              <a:defRPr/>
            </a:pPr>
            <a:r>
              <a:rPr lang="en-US" dirty="0" smtClean="0"/>
              <a:t>3)   How are respiration and photosynthesis related?</a:t>
            </a:r>
          </a:p>
          <a:p>
            <a:pPr marL="609600" indent="-609600" eaLnBrk="1" hangingPunct="1">
              <a:lnSpc>
                <a:spcPct val="80000"/>
              </a:lnSpc>
              <a:buFont typeface="Wingdings" pitchFamily="2" charset="2"/>
              <a:buNone/>
              <a:defRPr/>
            </a:pPr>
            <a:r>
              <a:rPr lang="en-US" dirty="0" smtClean="0"/>
              <a:t>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Demo</a:t>
            </a:r>
            <a:endParaRPr lang="en-US" dirty="0"/>
          </a:p>
        </p:txBody>
      </p:sp>
      <p:sp>
        <p:nvSpPr>
          <p:cNvPr id="3" name="Content Placeholder 2"/>
          <p:cNvSpPr>
            <a:spLocks noGrp="1"/>
          </p:cNvSpPr>
          <p:nvPr>
            <p:ph idx="1"/>
          </p:nvPr>
        </p:nvSpPr>
        <p:spPr/>
        <p:txBody>
          <a:bodyPr/>
          <a:lstStyle/>
          <a:p>
            <a:r>
              <a:rPr lang="en-US" dirty="0" smtClean="0"/>
              <a:t>Complete the lab questions in your journal</a:t>
            </a:r>
          </a:p>
          <a:p>
            <a:r>
              <a:rPr lang="en-US" dirty="0" smtClean="0"/>
              <a:t>Discuss with your lab group</a:t>
            </a:r>
          </a:p>
          <a:p>
            <a:r>
              <a:rPr lang="en-US" dirty="0" smtClean="0"/>
              <a:t>We will go over whole group as well</a:t>
            </a:r>
            <a:endParaRPr lang="en-US" dirty="0"/>
          </a:p>
        </p:txBody>
      </p:sp>
    </p:spTree>
    <p:extLst>
      <p:ext uri="{BB962C8B-B14F-4D97-AF65-F5344CB8AC3E}">
        <p14:creationId xmlns:p14="http://schemas.microsoft.com/office/powerpoint/2010/main" val="4013200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p:txBody>
          <a:bodyPr/>
          <a:lstStyle/>
          <a:p>
            <a:r>
              <a:rPr lang="en-US" dirty="0" smtClean="0"/>
              <a:t>Continue reading the extended article and answering the questions, this should be completed by day 3</a:t>
            </a:r>
            <a:endParaRPr lang="en-US" dirty="0"/>
          </a:p>
        </p:txBody>
      </p:sp>
    </p:spTree>
    <p:extLst>
      <p:ext uri="{BB962C8B-B14F-4D97-AF65-F5344CB8AC3E}">
        <p14:creationId xmlns:p14="http://schemas.microsoft.com/office/powerpoint/2010/main" val="263675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Content Placeholder 2"/>
          <p:cNvSpPr>
            <a:spLocks noGrp="1"/>
          </p:cNvSpPr>
          <p:nvPr>
            <p:ph idx="1"/>
          </p:nvPr>
        </p:nvSpPr>
        <p:spPr/>
        <p:txBody>
          <a:bodyPr/>
          <a:lstStyle/>
          <a:p>
            <a:r>
              <a:rPr lang="en-US" dirty="0" smtClean="0"/>
              <a:t>Complete the homework worksheets</a:t>
            </a:r>
          </a:p>
          <a:p>
            <a:r>
              <a:rPr lang="en-US" dirty="0" smtClean="0"/>
              <a:t>Penda learning</a:t>
            </a:r>
          </a:p>
          <a:p>
            <a:r>
              <a:rPr lang="en-US" dirty="0" smtClean="0"/>
              <a:t>Science fair</a:t>
            </a:r>
            <a:endParaRPr lang="en-US" dirty="0"/>
          </a:p>
        </p:txBody>
      </p:sp>
    </p:spTree>
    <p:extLst>
      <p:ext uri="{BB962C8B-B14F-4D97-AF65-F5344CB8AC3E}">
        <p14:creationId xmlns:p14="http://schemas.microsoft.com/office/powerpoint/2010/main" val="4159368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7967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762000" y="2286000"/>
            <a:ext cx="7239000" cy="3046988"/>
          </a:xfrm>
          <a:prstGeom prst="rect">
            <a:avLst/>
          </a:prstGeom>
        </p:spPr>
        <p:txBody>
          <a:bodyPr wrap="square">
            <a:spAutoFit/>
          </a:bodyPr>
          <a:lstStyle/>
          <a:p>
            <a:pPr marL="274320" indent="-274320" eaLnBrk="1" fontAlgn="auto" hangingPunct="1">
              <a:spcAft>
                <a:spcPts val="0"/>
              </a:spcAft>
              <a:buClr>
                <a:schemeClr val="accent3"/>
              </a:buClr>
              <a:buFont typeface="Arial" pitchFamily="34" charset="0"/>
              <a:buNone/>
              <a:defRPr/>
            </a:pPr>
            <a:r>
              <a:rPr lang="en-US" sz="3200" dirty="0" smtClean="0"/>
              <a:t>(try to do this from memory)</a:t>
            </a:r>
          </a:p>
          <a:p>
            <a:pPr marL="274320" indent="-274320" eaLnBrk="1" fontAlgn="auto" hangingPunct="1">
              <a:spcAft>
                <a:spcPts val="0"/>
              </a:spcAft>
              <a:buClr>
                <a:schemeClr val="accent3"/>
              </a:buClr>
              <a:buFont typeface="Arial" pitchFamily="34" charset="0"/>
              <a:buNone/>
              <a:defRPr/>
            </a:pPr>
            <a:r>
              <a:rPr lang="en-US" sz="3200" dirty="0" smtClean="0"/>
              <a:t>1.) What is the balanced equation for cellular respiration?</a:t>
            </a:r>
          </a:p>
          <a:p>
            <a:pPr marL="274320" indent="-274320" eaLnBrk="1" fontAlgn="auto" hangingPunct="1">
              <a:spcAft>
                <a:spcPts val="0"/>
              </a:spcAft>
              <a:buClr>
                <a:schemeClr val="accent3"/>
              </a:buClr>
              <a:buFont typeface="Arial" pitchFamily="34" charset="0"/>
              <a:buNone/>
              <a:defRPr/>
            </a:pPr>
            <a:endParaRPr lang="en-US" sz="3200" dirty="0" smtClean="0"/>
          </a:p>
          <a:p>
            <a:pPr marL="274320" indent="-274320" eaLnBrk="1" fontAlgn="auto" hangingPunct="1">
              <a:spcAft>
                <a:spcPts val="0"/>
              </a:spcAft>
              <a:buClr>
                <a:schemeClr val="accent3"/>
              </a:buClr>
              <a:buFont typeface="Arial" pitchFamily="34" charset="0"/>
              <a:buNone/>
              <a:defRPr/>
            </a:pPr>
            <a:r>
              <a:rPr lang="en-US" sz="3200" dirty="0" smtClean="0"/>
              <a:t>2.) What is the balanced equation for photosynthesis?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t>Did you know that one tree can provide enough oxygen for one human?</a:t>
            </a:r>
            <a:r>
              <a:rPr lang="en-US" dirty="0" smtClean="0"/>
              <a:t/>
            </a:r>
            <a:br>
              <a:rPr lang="en-US" dirty="0" smtClean="0"/>
            </a:b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419600" y="990600"/>
            <a:ext cx="4474726" cy="5638800"/>
          </a:xfrm>
          <a:prstGeom prst="rect">
            <a:avLst/>
          </a:prstGeom>
          <a:noFill/>
          <a:ln w="9525">
            <a:noFill/>
            <a:miter lim="800000"/>
            <a:headEnd/>
            <a:tailEnd/>
          </a:ln>
        </p:spPr>
      </p:pic>
      <p:sp>
        <p:nvSpPr>
          <p:cNvPr id="5" name="Rectangle 4"/>
          <p:cNvSpPr/>
          <p:nvPr/>
        </p:nvSpPr>
        <p:spPr>
          <a:xfrm>
            <a:off x="0" y="1295400"/>
            <a:ext cx="4114800" cy="4622804"/>
          </a:xfrm>
          <a:prstGeom prst="rect">
            <a:avLst/>
          </a:prstGeom>
          <a:solidFill>
            <a:srgbClr val="92D050"/>
          </a:solidFill>
        </p:spPr>
        <p:txBody>
          <a:bodyPr wrap="square">
            <a:spAutoFit/>
          </a:bodyPr>
          <a:lstStyle/>
          <a:p>
            <a:pPr marL="342900" indent="-342900" algn="ctr">
              <a:spcBef>
                <a:spcPct val="20000"/>
              </a:spcBef>
              <a:defRPr/>
            </a:pPr>
            <a:r>
              <a:rPr lang="en-US" sz="3200" dirty="0" smtClean="0"/>
              <a:t>Imagine if someone wanted to cut down all of the trees on Earth. How would this impact your life and the lives of other animals on the planet?</a:t>
            </a:r>
          </a:p>
          <a:p>
            <a:pPr marL="342900" indent="-342900" algn="ctr">
              <a:spcBef>
                <a:spcPct val="20000"/>
              </a:spcBef>
              <a:defRPr/>
            </a:pPr>
            <a:r>
              <a:rPr lang="en-US" sz="3200" dirty="0" smtClean="0"/>
              <a:t>(2-3 Sentences)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Food for Thought…</a:t>
            </a:r>
          </a:p>
        </p:txBody>
      </p:sp>
      <p:sp>
        <p:nvSpPr>
          <p:cNvPr id="3" name="Content Placeholder 2"/>
          <p:cNvSpPr>
            <a:spLocks noGrp="1"/>
          </p:cNvSpPr>
          <p:nvPr>
            <p:ph idx="1"/>
          </p:nvPr>
        </p:nvSpPr>
        <p:spPr>
          <a:xfrm>
            <a:off x="457200" y="1295400"/>
            <a:ext cx="8229600" cy="4525963"/>
          </a:xfrm>
        </p:spPr>
        <p:txBody>
          <a:bodyPr/>
          <a:lstStyle/>
          <a:p>
            <a:pPr>
              <a:buNone/>
            </a:pPr>
            <a:r>
              <a:rPr lang="en-US" sz="2400" dirty="0" smtClean="0"/>
              <a:t>2) </a:t>
            </a:r>
            <a:r>
              <a:rPr lang="en-US" sz="2800" dirty="0" smtClean="0"/>
              <a:t>Your body needs energy but where do you get it from? Where did that energy source come from? Where did that energy come from? Why is energy able to be transferred like this? (Think about how much energy you are spending now to read and answer this question!)</a:t>
            </a:r>
            <a:endParaRPr lang="en-US" sz="2400" dirty="0" smtClean="0"/>
          </a:p>
          <a:p>
            <a:pPr>
              <a:buNone/>
            </a:pPr>
            <a:endParaRPr lang="en-US" sz="2400" dirty="0" smtClean="0"/>
          </a:p>
        </p:txBody>
      </p:sp>
      <p:pic>
        <p:nvPicPr>
          <p:cNvPr id="2050" name="Picture 2"/>
          <p:cNvPicPr>
            <a:picLocks noChangeAspect="1" noChangeArrowheads="1"/>
          </p:cNvPicPr>
          <p:nvPr/>
        </p:nvPicPr>
        <p:blipFill>
          <a:blip r:embed="rId2" cstate="print"/>
          <a:srcRect/>
          <a:stretch>
            <a:fillRect/>
          </a:stretch>
        </p:blipFill>
        <p:spPr bwMode="auto">
          <a:xfrm>
            <a:off x="4724400" y="3581400"/>
            <a:ext cx="3733800" cy="2796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114800" y="2286000"/>
            <a:ext cx="4191000" cy="3995738"/>
          </a:xfrm>
          <a:prstGeom prst="rect">
            <a:avLst/>
          </a:prstGeom>
          <a:noFill/>
          <a:ln w="9525">
            <a:noFill/>
            <a:miter lim="800000"/>
            <a:headEnd/>
            <a:tailEnd/>
          </a:ln>
        </p:spPr>
      </p:pic>
      <p:sp>
        <p:nvSpPr>
          <p:cNvPr id="11267" name="Title 1"/>
          <p:cNvSpPr>
            <a:spLocks noGrp="1"/>
          </p:cNvSpPr>
          <p:nvPr>
            <p:ph type="title" idx="4294967295"/>
          </p:nvPr>
        </p:nvSpPr>
        <p:spPr>
          <a:xfrm>
            <a:off x="457200" y="533400"/>
            <a:ext cx="8229600" cy="1143000"/>
          </a:xfrm>
        </p:spPr>
        <p:txBody>
          <a:bodyPr/>
          <a:lstStyle/>
          <a:p>
            <a:r>
              <a:rPr lang="en-US" dirty="0" smtClean="0"/>
              <a:t>Key Point #1 </a:t>
            </a:r>
            <a:r>
              <a:rPr lang="en-US" dirty="0" smtClean="0">
                <a:sym typeface="Wingdings" pitchFamily="2" charset="2"/>
              </a:rPr>
              <a:t></a:t>
            </a:r>
            <a:r>
              <a:rPr lang="en-US" dirty="0" smtClean="0"/>
              <a:t>Photosynthesis and Cellular Respiration are Interrelated. </a:t>
            </a:r>
          </a:p>
        </p:txBody>
      </p:sp>
      <p:sp>
        <p:nvSpPr>
          <p:cNvPr id="11268" name="TextBox 4"/>
          <p:cNvSpPr txBox="1">
            <a:spLocks noChangeArrowheads="1"/>
          </p:cNvSpPr>
          <p:nvPr/>
        </p:nvSpPr>
        <p:spPr bwMode="auto">
          <a:xfrm>
            <a:off x="533400" y="2438400"/>
            <a:ext cx="2667000" cy="30469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a:t>Photosynthesis and cellular respiration are completely connected to each other. One can not operate with out the other.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1143000"/>
          </a:xfrm>
        </p:spPr>
        <p:txBody>
          <a:bodyPr rtlCol="0">
            <a:normAutofit fontScale="90000"/>
          </a:bodyPr>
          <a:lstStyle/>
          <a:p>
            <a:pPr eaLnBrk="1" fontAlgn="auto" hangingPunct="1">
              <a:spcAft>
                <a:spcPts val="0"/>
              </a:spcAft>
              <a:defRPr/>
            </a:pPr>
            <a:r>
              <a:rPr lang="en-US" b="1" u="sng" dirty="0" smtClean="0"/>
              <a:t>Key Point #2</a:t>
            </a:r>
            <a:r>
              <a:rPr lang="en-US" dirty="0" smtClean="0"/>
              <a:t>-Photosynthesis and Cellular Respiration are </a:t>
            </a:r>
            <a:r>
              <a:rPr lang="en-US" b="1" i="1" dirty="0" smtClean="0"/>
              <a:t>OPPOSITES</a:t>
            </a:r>
            <a:r>
              <a:rPr lang="en-US" dirty="0" smtClean="0"/>
              <a:t> of each other.</a:t>
            </a:r>
            <a:br>
              <a:rPr lang="en-US" dirty="0" smtClean="0"/>
            </a:br>
            <a:endParaRPr lang="en-US" dirty="0" smtClean="0"/>
          </a:p>
        </p:txBody>
      </p:sp>
      <p:pic>
        <p:nvPicPr>
          <p:cNvPr id="12291" name="Picture 2"/>
          <p:cNvPicPr>
            <a:picLocks noChangeAspect="1" noChangeArrowheads="1"/>
          </p:cNvPicPr>
          <p:nvPr/>
        </p:nvPicPr>
        <p:blipFill>
          <a:blip r:embed="rId2" cstate="print"/>
          <a:srcRect/>
          <a:stretch>
            <a:fillRect/>
          </a:stretch>
        </p:blipFill>
        <p:spPr bwMode="auto">
          <a:xfrm>
            <a:off x="2362200" y="1905000"/>
            <a:ext cx="4724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1143000"/>
          </a:xfrm>
        </p:spPr>
        <p:txBody>
          <a:bodyPr>
            <a:normAutofit fontScale="90000"/>
          </a:bodyPr>
          <a:lstStyle/>
          <a:p>
            <a:pPr algn="ctr">
              <a:defRPr/>
            </a:pPr>
            <a:r>
              <a:rPr lang="en-US" dirty="0" smtClean="0"/>
              <a:t>How are the reactants and products for photosynthesis related?</a:t>
            </a:r>
            <a:endParaRPr lang="en-US" dirty="0"/>
          </a:p>
        </p:txBody>
      </p:sp>
      <p:pic>
        <p:nvPicPr>
          <p:cNvPr id="13315" name="Picture 2"/>
          <p:cNvPicPr>
            <a:picLocks noChangeAspect="1" noChangeArrowheads="1"/>
          </p:cNvPicPr>
          <p:nvPr/>
        </p:nvPicPr>
        <p:blipFill>
          <a:blip r:embed="rId2" cstate="print"/>
          <a:srcRect/>
          <a:stretch>
            <a:fillRect/>
          </a:stretch>
        </p:blipFill>
        <p:spPr bwMode="auto">
          <a:xfrm>
            <a:off x="2286000" y="2286000"/>
            <a:ext cx="4462463"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990600"/>
            <a:ext cx="8229600" cy="4906963"/>
          </a:xfrm>
        </p:spPr>
        <p:txBody>
          <a:bodyPr/>
          <a:lstStyle/>
          <a:p>
            <a:pPr eaLnBrk="1" hangingPunct="1"/>
            <a:r>
              <a:rPr lang="en-US" sz="3200" smtClean="0"/>
              <a:t>The </a:t>
            </a:r>
            <a:r>
              <a:rPr lang="en-US" sz="3200" i="1" u="sng" smtClean="0"/>
              <a:t>products</a:t>
            </a:r>
            <a:r>
              <a:rPr lang="en-US" sz="3200" i="1" smtClean="0"/>
              <a:t> </a:t>
            </a:r>
            <a:r>
              <a:rPr lang="en-US" sz="3200" smtClean="0"/>
              <a:t>of </a:t>
            </a:r>
            <a:r>
              <a:rPr lang="en-US" sz="3200" b="1" smtClean="0"/>
              <a:t>photosynthesis</a:t>
            </a:r>
            <a:r>
              <a:rPr lang="en-US" sz="3200" smtClean="0"/>
              <a:t> are the </a:t>
            </a:r>
            <a:r>
              <a:rPr lang="en-US" sz="3200" i="1" u="sng" smtClean="0"/>
              <a:t>reactants</a:t>
            </a:r>
            <a:r>
              <a:rPr lang="en-US" sz="3200" i="1" smtClean="0"/>
              <a:t> </a:t>
            </a:r>
            <a:r>
              <a:rPr lang="en-US" sz="3200" smtClean="0"/>
              <a:t>for </a:t>
            </a:r>
            <a:r>
              <a:rPr lang="en-US" sz="3200" b="1" smtClean="0"/>
              <a:t>cellular respiration </a:t>
            </a:r>
            <a:r>
              <a:rPr lang="en-US" sz="3200" smtClean="0"/>
              <a:t>and the </a:t>
            </a:r>
            <a:r>
              <a:rPr lang="en-US" sz="3200" i="1" u="sng" smtClean="0"/>
              <a:t>products</a:t>
            </a:r>
            <a:r>
              <a:rPr lang="en-US" sz="3200" b="1" smtClean="0"/>
              <a:t> </a:t>
            </a:r>
            <a:r>
              <a:rPr lang="en-US" sz="3200" smtClean="0"/>
              <a:t>of </a:t>
            </a:r>
            <a:r>
              <a:rPr lang="en-US" sz="3200" b="1" smtClean="0"/>
              <a:t>cellular respiration </a:t>
            </a:r>
            <a:r>
              <a:rPr lang="en-US" sz="3200" smtClean="0"/>
              <a:t>are the </a:t>
            </a:r>
            <a:r>
              <a:rPr lang="en-US" sz="3200" i="1" u="sng" smtClean="0"/>
              <a:t>reactants</a:t>
            </a:r>
            <a:r>
              <a:rPr lang="en-US" sz="3200" smtClean="0"/>
              <a:t> for </a:t>
            </a:r>
            <a:r>
              <a:rPr lang="en-US" sz="3200" b="1" smtClean="0"/>
              <a:t>photosynthesis.</a:t>
            </a:r>
          </a:p>
          <a:p>
            <a:pPr eaLnBrk="1" hangingPunct="1"/>
            <a:endParaRPr lang="en-US" b="1" smtClean="0"/>
          </a:p>
          <a:p>
            <a:pPr eaLnBrk="1" hangingPunct="1"/>
            <a:endParaRPr lang="en-US" smtClean="0"/>
          </a:p>
        </p:txBody>
      </p:sp>
      <p:pic>
        <p:nvPicPr>
          <p:cNvPr id="14339" name="Picture 3"/>
          <p:cNvPicPr>
            <a:picLocks noChangeAspect="1" noChangeArrowheads="1"/>
          </p:cNvPicPr>
          <p:nvPr/>
        </p:nvPicPr>
        <p:blipFill>
          <a:blip r:embed="rId2" cstate="print"/>
          <a:srcRect/>
          <a:stretch>
            <a:fillRect/>
          </a:stretch>
        </p:blipFill>
        <p:spPr bwMode="auto">
          <a:xfrm>
            <a:off x="304800" y="3048000"/>
            <a:ext cx="8572500"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Reactants or Products</a:t>
            </a:r>
          </a:p>
        </p:txBody>
      </p:sp>
      <p:pic>
        <p:nvPicPr>
          <p:cNvPr id="15363" name="Picture 2"/>
          <p:cNvPicPr>
            <a:picLocks noChangeAspect="1" noChangeArrowheads="1"/>
          </p:cNvPicPr>
          <p:nvPr/>
        </p:nvPicPr>
        <p:blipFill>
          <a:blip r:embed="rId2" cstate="print"/>
          <a:srcRect/>
          <a:stretch>
            <a:fillRect/>
          </a:stretch>
        </p:blipFill>
        <p:spPr bwMode="auto">
          <a:xfrm>
            <a:off x="1143000" y="3200400"/>
            <a:ext cx="5872163" cy="2971800"/>
          </a:xfrm>
          <a:prstGeom prst="rect">
            <a:avLst/>
          </a:prstGeom>
          <a:noFill/>
          <a:ln w="9525">
            <a:noFill/>
            <a:miter lim="800000"/>
            <a:headEnd/>
            <a:tailEnd/>
          </a:ln>
        </p:spPr>
      </p:pic>
      <p:sp>
        <p:nvSpPr>
          <p:cNvPr id="15364" name="Content Placeholder 4"/>
          <p:cNvSpPr>
            <a:spLocks noGrp="1"/>
          </p:cNvSpPr>
          <p:nvPr>
            <p:ph idx="1"/>
          </p:nvPr>
        </p:nvSpPr>
        <p:spPr/>
        <p:txBody>
          <a:bodyPr/>
          <a:lstStyle/>
          <a:p>
            <a:r>
              <a:rPr lang="en-US" smtClean="0"/>
              <a:t>Let’s Look at this diagram:</a:t>
            </a:r>
          </a:p>
          <a:p>
            <a:r>
              <a:rPr lang="en-US" smtClean="0"/>
              <a:t>What are 4 details we notice?</a:t>
            </a:r>
          </a:p>
          <a:p>
            <a:r>
              <a:rPr lang="en-US" smtClean="0"/>
              <a:t>What is A? What is B?</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036638"/>
            <a:ext cx="8229600" cy="4525962"/>
          </a:xfrm>
        </p:spPr>
        <p:txBody>
          <a:bodyPr/>
          <a:lstStyle/>
          <a:p>
            <a:pPr eaLnBrk="1" hangingPunct="1"/>
            <a:r>
              <a:rPr lang="en-US" smtClean="0"/>
              <a:t>In the cycle shown below, state whether the processes represented by letters A and B are </a:t>
            </a:r>
            <a:r>
              <a:rPr lang="en-US" b="1" smtClean="0"/>
              <a:t>true</a:t>
            </a:r>
            <a:r>
              <a:rPr lang="en-US" smtClean="0"/>
              <a:t> or </a:t>
            </a:r>
            <a:r>
              <a:rPr lang="en-US" b="1" smtClean="0"/>
              <a:t>false</a:t>
            </a:r>
            <a:r>
              <a:rPr lang="en-US" smtClean="0"/>
              <a:t>?</a:t>
            </a:r>
          </a:p>
          <a:p>
            <a:pPr marL="971550" lvl="1" indent="-514350" eaLnBrk="1" hangingPunct="1">
              <a:buFont typeface="Calibri" pitchFamily="34" charset="0"/>
              <a:buAutoNum type="arabicPeriod"/>
            </a:pPr>
            <a:r>
              <a:rPr lang="en-US" smtClean="0"/>
              <a:t>A-respiration (breathing), B-photosynthesis</a:t>
            </a:r>
          </a:p>
          <a:p>
            <a:pPr marL="971550" lvl="1" indent="-514350" eaLnBrk="1" hangingPunct="1">
              <a:buFont typeface="Calibri" pitchFamily="34" charset="0"/>
              <a:buAutoNum type="arabicPeriod"/>
            </a:pPr>
            <a:r>
              <a:rPr lang="en-US" smtClean="0"/>
              <a:t>A-transpiration (evaporation), B-excretion</a:t>
            </a:r>
          </a:p>
          <a:p>
            <a:pPr marL="971550" lvl="1" indent="-514350" eaLnBrk="1" hangingPunct="1">
              <a:buFont typeface="Calibri" pitchFamily="34" charset="0"/>
              <a:buAutoNum type="arabicPeriod"/>
            </a:pPr>
            <a:r>
              <a:rPr lang="en-US" smtClean="0"/>
              <a:t>A-photosynthesis, B-transpiration (evaporation)</a:t>
            </a:r>
          </a:p>
          <a:p>
            <a:pPr marL="971550" lvl="1" indent="-514350" eaLnBrk="1" hangingPunct="1">
              <a:buFont typeface="Calibri" pitchFamily="34" charset="0"/>
              <a:buAutoNum type="arabicPeriod"/>
            </a:pPr>
            <a:r>
              <a:rPr lang="en-US" smtClean="0"/>
              <a:t>B-photosynthesis, A-respiration (breathing), </a:t>
            </a:r>
          </a:p>
          <a:p>
            <a:pPr eaLnBrk="1" hangingPunct="1"/>
            <a:endParaRPr lang="en-US" smtClean="0"/>
          </a:p>
        </p:txBody>
      </p:sp>
      <p:pic>
        <p:nvPicPr>
          <p:cNvPr id="16387" name="Picture 2"/>
          <p:cNvPicPr>
            <a:picLocks noChangeAspect="1" noChangeArrowheads="1"/>
          </p:cNvPicPr>
          <p:nvPr/>
        </p:nvPicPr>
        <p:blipFill>
          <a:blip r:embed="rId2" cstate="print"/>
          <a:srcRect/>
          <a:stretch>
            <a:fillRect/>
          </a:stretch>
        </p:blipFill>
        <p:spPr bwMode="auto">
          <a:xfrm>
            <a:off x="990600" y="3581400"/>
            <a:ext cx="5872163" cy="2971800"/>
          </a:xfrm>
          <a:prstGeom prst="rect">
            <a:avLst/>
          </a:prstGeom>
          <a:noFill/>
          <a:ln w="9525">
            <a:noFill/>
            <a:miter lim="800000"/>
            <a:headEnd/>
            <a:tailEnd/>
          </a:ln>
        </p:spPr>
      </p:pic>
      <p:sp>
        <p:nvSpPr>
          <p:cNvPr id="16388" name="Title 1"/>
          <p:cNvSpPr>
            <a:spLocks noGrp="1"/>
          </p:cNvSpPr>
          <p:nvPr>
            <p:ph type="title"/>
          </p:nvPr>
        </p:nvSpPr>
        <p:spPr>
          <a:xfrm>
            <a:off x="152400" y="76200"/>
            <a:ext cx="8229600" cy="1143000"/>
          </a:xfrm>
        </p:spPr>
        <p:txBody>
          <a:bodyPr/>
          <a:lstStyle/>
          <a:p>
            <a:pPr eaLnBrk="1" hangingPunct="1"/>
            <a:r>
              <a:rPr lang="en-US" smtClean="0"/>
              <a:t>Reactants or Products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00600"/>
          </a:xfrm>
        </p:spPr>
        <p:txBody>
          <a:bodyPr/>
          <a:lstStyle/>
          <a:p>
            <a:pPr eaLnBrk="1" hangingPunct="1">
              <a:buFont typeface="Arial" charset="0"/>
              <a:buChar char="•"/>
            </a:pPr>
            <a:r>
              <a:rPr lang="en-US" dirty="0" smtClean="0"/>
              <a:t>What are 4 details we notice about this diagram?</a:t>
            </a:r>
          </a:p>
          <a:p>
            <a:pPr eaLnBrk="1" hangingPunct="1">
              <a:buFont typeface="Arial" charset="0"/>
              <a:buChar char="•"/>
            </a:pPr>
            <a:r>
              <a:rPr lang="en-US" dirty="0" smtClean="0"/>
              <a:t>What do the arrows mean?</a:t>
            </a:r>
          </a:p>
          <a:p>
            <a:pPr eaLnBrk="1" hangingPunct="1">
              <a:buFont typeface="Arial" charset="0"/>
              <a:buChar char="•"/>
            </a:pPr>
            <a:r>
              <a:rPr lang="en-US" b="1" dirty="0" smtClean="0"/>
              <a:t>Take away- Plants </a:t>
            </a:r>
            <a:r>
              <a:rPr lang="en-US" dirty="0" smtClean="0"/>
              <a:t>take in </a:t>
            </a:r>
            <a:r>
              <a:rPr lang="en-US" b="1" dirty="0" smtClean="0"/>
              <a:t>CO2 </a:t>
            </a:r>
            <a:r>
              <a:rPr lang="en-US" dirty="0" smtClean="0"/>
              <a:t>and give off </a:t>
            </a:r>
            <a:r>
              <a:rPr lang="en-US" b="1" dirty="0" smtClean="0"/>
              <a:t>O2</a:t>
            </a:r>
            <a:r>
              <a:rPr lang="en-US" dirty="0" smtClean="0"/>
              <a:t> and </a:t>
            </a:r>
            <a:r>
              <a:rPr lang="en-US" b="1" dirty="0" smtClean="0"/>
              <a:t>Animals </a:t>
            </a:r>
            <a:r>
              <a:rPr lang="en-US" dirty="0" smtClean="0"/>
              <a:t>take in </a:t>
            </a:r>
            <a:r>
              <a:rPr lang="en-US" b="1" dirty="0" smtClean="0"/>
              <a:t>O2</a:t>
            </a:r>
            <a:r>
              <a:rPr lang="en-US" dirty="0" smtClean="0"/>
              <a:t> and give off </a:t>
            </a:r>
            <a:r>
              <a:rPr lang="en-US" b="1" dirty="0" smtClean="0"/>
              <a:t>CO2.</a:t>
            </a:r>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p:txBody>
      </p:sp>
      <p:pic>
        <p:nvPicPr>
          <p:cNvPr id="17411" name="Picture 2"/>
          <p:cNvPicPr>
            <a:picLocks noChangeAspect="1" noChangeArrowheads="1"/>
          </p:cNvPicPr>
          <p:nvPr/>
        </p:nvPicPr>
        <p:blipFill>
          <a:blip r:embed="rId2" cstate="print"/>
          <a:srcRect/>
          <a:stretch>
            <a:fillRect/>
          </a:stretch>
        </p:blipFill>
        <p:spPr bwMode="auto">
          <a:xfrm>
            <a:off x="1066800" y="3962400"/>
            <a:ext cx="6705599" cy="2590799"/>
          </a:xfrm>
          <a:prstGeom prst="rect">
            <a:avLst/>
          </a:prstGeom>
          <a:noFill/>
          <a:ln w="9525">
            <a:noFill/>
            <a:miter lim="800000"/>
            <a:headEnd/>
            <a:tailEnd/>
          </a:ln>
        </p:spPr>
      </p:pic>
      <p:sp>
        <p:nvSpPr>
          <p:cNvPr id="17412" name="Title 1"/>
          <p:cNvSpPr>
            <a:spLocks noGrp="1"/>
          </p:cNvSpPr>
          <p:nvPr>
            <p:ph type="title"/>
          </p:nvPr>
        </p:nvSpPr>
        <p:spPr>
          <a:xfrm>
            <a:off x="381000" y="0"/>
            <a:ext cx="8229600" cy="1143000"/>
          </a:xfrm>
        </p:spPr>
        <p:txBody>
          <a:bodyPr/>
          <a:lstStyle/>
          <a:p>
            <a:pPr eaLnBrk="1" hangingPunct="1"/>
            <a:r>
              <a:rPr lang="en-US" dirty="0" smtClean="0"/>
              <a:t>Reactants or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05800" cy="1143000"/>
          </a:xfrm>
        </p:spPr>
        <p:txBody>
          <a:bodyPr>
            <a:normAutofit fontScale="90000"/>
          </a:bodyPr>
          <a:lstStyle/>
          <a:p>
            <a:pPr>
              <a:defRPr/>
            </a:pPr>
            <a:r>
              <a:rPr lang="en-US" dirty="0" smtClean="0"/>
              <a:t>What is the difference between what happens to energy during photosynthesis vs. during cellular respiration?</a:t>
            </a:r>
            <a:endParaRPr lang="en-US" dirty="0"/>
          </a:p>
        </p:txBody>
      </p:sp>
      <p:pic>
        <p:nvPicPr>
          <p:cNvPr id="18435" name="Picture 2"/>
          <p:cNvPicPr>
            <a:picLocks noChangeAspect="1" noChangeArrowheads="1"/>
          </p:cNvPicPr>
          <p:nvPr/>
        </p:nvPicPr>
        <p:blipFill>
          <a:blip r:embed="rId2" cstate="print"/>
          <a:srcRect/>
          <a:stretch>
            <a:fillRect/>
          </a:stretch>
        </p:blipFill>
        <p:spPr bwMode="auto">
          <a:xfrm>
            <a:off x="457200" y="2971800"/>
            <a:ext cx="3886200" cy="2768600"/>
          </a:xfrm>
          <a:prstGeom prst="rect">
            <a:avLst/>
          </a:prstGeom>
          <a:noFill/>
          <a:ln w="9525">
            <a:noFill/>
            <a:miter lim="800000"/>
            <a:headEnd/>
            <a:tailEnd/>
          </a:ln>
        </p:spPr>
      </p:pic>
      <p:pic>
        <p:nvPicPr>
          <p:cNvPr id="18436" name="Picture 3"/>
          <p:cNvPicPr>
            <a:picLocks noChangeAspect="1" noChangeArrowheads="1"/>
          </p:cNvPicPr>
          <p:nvPr/>
        </p:nvPicPr>
        <p:blipFill>
          <a:blip r:embed="rId3" cstate="print"/>
          <a:srcRect/>
          <a:stretch>
            <a:fillRect/>
          </a:stretch>
        </p:blipFill>
        <p:spPr bwMode="auto">
          <a:xfrm>
            <a:off x="5791200" y="2971800"/>
            <a:ext cx="2286000"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rtlCol="0">
            <a:normAutofit fontScale="90000"/>
          </a:bodyPr>
          <a:lstStyle/>
          <a:p>
            <a:pPr eaLnBrk="1" fontAlgn="auto" hangingPunct="1">
              <a:spcAft>
                <a:spcPts val="0"/>
              </a:spcAft>
              <a:defRPr/>
            </a:pPr>
            <a:r>
              <a:rPr lang="en-US" dirty="0" smtClean="0"/>
              <a:t>Key Point #3-Photosynthesis Captures Energy and Cellular Respiration Releases Energy</a:t>
            </a:r>
          </a:p>
        </p:txBody>
      </p:sp>
      <p:sp>
        <p:nvSpPr>
          <p:cNvPr id="19459" name="Content Placeholder 2"/>
          <p:cNvSpPr>
            <a:spLocks noGrp="1"/>
          </p:cNvSpPr>
          <p:nvPr>
            <p:ph idx="1"/>
          </p:nvPr>
        </p:nvSpPr>
        <p:spPr>
          <a:xfrm>
            <a:off x="381000" y="2057400"/>
            <a:ext cx="8229600" cy="4525963"/>
          </a:xfrm>
        </p:spPr>
        <p:txBody>
          <a:bodyPr/>
          <a:lstStyle/>
          <a:p>
            <a:pPr eaLnBrk="1" hangingPunct="1"/>
            <a:r>
              <a:rPr lang="en-US" b="1" dirty="0" smtClean="0"/>
              <a:t>Photosynthesis</a:t>
            </a:r>
            <a:r>
              <a:rPr lang="en-US" dirty="0" smtClean="0"/>
              <a:t> </a:t>
            </a:r>
            <a:r>
              <a:rPr lang="en-US" i="1" u="sng" dirty="0" smtClean="0"/>
              <a:t>Captures </a:t>
            </a:r>
            <a:r>
              <a:rPr lang="en-US" dirty="0" smtClean="0"/>
              <a:t>energy and </a:t>
            </a:r>
            <a:r>
              <a:rPr lang="en-US" b="1" dirty="0" smtClean="0"/>
              <a:t>Cellular Respiration </a:t>
            </a:r>
            <a:r>
              <a:rPr lang="en-US" i="1" u="sng" dirty="0" smtClean="0"/>
              <a:t>Releases</a:t>
            </a:r>
            <a:r>
              <a:rPr lang="en-US" dirty="0" smtClean="0"/>
              <a:t> Energy</a:t>
            </a:r>
          </a:p>
        </p:txBody>
      </p:sp>
      <p:pic>
        <p:nvPicPr>
          <p:cNvPr id="19460" name="Picture 3"/>
          <p:cNvPicPr>
            <a:picLocks noChangeAspect="1" noChangeArrowheads="1"/>
          </p:cNvPicPr>
          <p:nvPr/>
        </p:nvPicPr>
        <p:blipFill>
          <a:blip r:embed="rId2" cstate="print"/>
          <a:srcRect/>
          <a:stretch>
            <a:fillRect/>
          </a:stretch>
        </p:blipFill>
        <p:spPr bwMode="auto">
          <a:xfrm>
            <a:off x="5791200" y="2895600"/>
            <a:ext cx="2971800" cy="3962400"/>
          </a:xfrm>
          <a:prstGeom prst="rect">
            <a:avLst/>
          </a:prstGeom>
          <a:noFill/>
          <a:ln w="9525">
            <a:noFill/>
            <a:miter lim="800000"/>
            <a:headEnd/>
            <a:tailEnd/>
          </a:ln>
        </p:spPr>
      </p:pic>
      <p:pic>
        <p:nvPicPr>
          <p:cNvPr id="19461" name="Picture 4"/>
          <p:cNvPicPr>
            <a:picLocks noChangeAspect="1" noChangeArrowheads="1"/>
          </p:cNvPicPr>
          <p:nvPr/>
        </p:nvPicPr>
        <p:blipFill>
          <a:blip r:embed="rId3" cstate="print"/>
          <a:srcRect/>
          <a:stretch>
            <a:fillRect/>
          </a:stretch>
        </p:blipFill>
        <p:spPr bwMode="auto">
          <a:xfrm>
            <a:off x="914400" y="3276600"/>
            <a:ext cx="3352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cstate="print"/>
          <a:srcRect/>
          <a:stretch>
            <a:fillRect/>
          </a:stretch>
        </p:blipFill>
        <p:spPr bwMode="auto">
          <a:xfrm>
            <a:off x="5775325" y="3124200"/>
            <a:ext cx="3092450" cy="2057400"/>
          </a:xfrm>
          <a:prstGeom prst="rect">
            <a:avLst/>
          </a:prstGeom>
          <a:noFill/>
          <a:ln w="9525">
            <a:noFill/>
            <a:miter lim="800000"/>
            <a:headEnd/>
            <a:tailEnd/>
          </a:ln>
        </p:spPr>
      </p:pic>
      <p:sp>
        <p:nvSpPr>
          <p:cNvPr id="2" name="Title 1"/>
          <p:cNvSpPr>
            <a:spLocks noGrp="1"/>
          </p:cNvSpPr>
          <p:nvPr>
            <p:ph type="title"/>
          </p:nvPr>
        </p:nvSpPr>
        <p:spPr>
          <a:xfrm>
            <a:off x="381000" y="990600"/>
            <a:ext cx="8305800" cy="1143000"/>
          </a:xfrm>
        </p:spPr>
        <p:txBody>
          <a:bodyPr>
            <a:normAutofit fontScale="90000"/>
          </a:bodyPr>
          <a:lstStyle/>
          <a:p>
            <a:pPr>
              <a:defRPr/>
            </a:pPr>
            <a:r>
              <a:rPr lang="en-US" dirty="0" smtClean="0"/>
              <a:t>What types of organisms do photosynthesis?</a:t>
            </a:r>
            <a:br>
              <a:rPr lang="en-US" dirty="0" smtClean="0"/>
            </a:br>
            <a:r>
              <a:rPr lang="en-US" dirty="0" smtClean="0"/>
              <a:t>What types do cellular respiration?</a:t>
            </a:r>
            <a:endParaRPr lang="en-US" dirty="0"/>
          </a:p>
        </p:txBody>
      </p:sp>
      <p:pic>
        <p:nvPicPr>
          <p:cNvPr id="20484" name="Picture 3"/>
          <p:cNvPicPr>
            <a:picLocks noChangeAspect="1" noChangeArrowheads="1"/>
          </p:cNvPicPr>
          <p:nvPr/>
        </p:nvPicPr>
        <p:blipFill>
          <a:blip r:embed="rId3" cstate="print"/>
          <a:srcRect/>
          <a:stretch>
            <a:fillRect/>
          </a:stretch>
        </p:blipFill>
        <p:spPr bwMode="auto">
          <a:xfrm>
            <a:off x="2057400" y="2895600"/>
            <a:ext cx="3371850" cy="2197100"/>
          </a:xfrm>
          <a:prstGeom prst="rect">
            <a:avLst/>
          </a:prstGeom>
          <a:noFill/>
          <a:ln w="9525">
            <a:noFill/>
            <a:miter lim="800000"/>
            <a:headEnd/>
            <a:tailEnd/>
          </a:ln>
        </p:spPr>
      </p:pic>
      <p:pic>
        <p:nvPicPr>
          <p:cNvPr id="20485" name="Picture 4"/>
          <p:cNvPicPr>
            <a:picLocks noChangeAspect="1" noChangeArrowheads="1"/>
          </p:cNvPicPr>
          <p:nvPr/>
        </p:nvPicPr>
        <p:blipFill>
          <a:blip r:embed="rId4" cstate="print"/>
          <a:srcRect/>
          <a:stretch>
            <a:fillRect/>
          </a:stretch>
        </p:blipFill>
        <p:spPr bwMode="auto">
          <a:xfrm>
            <a:off x="4267200" y="4438650"/>
            <a:ext cx="2847975" cy="2133600"/>
          </a:xfrm>
          <a:prstGeom prst="rect">
            <a:avLst/>
          </a:prstGeom>
          <a:noFill/>
          <a:ln w="9525">
            <a:noFill/>
            <a:miter lim="800000"/>
            <a:headEnd/>
            <a:tailEnd/>
          </a:ln>
        </p:spPr>
      </p:pic>
      <p:pic>
        <p:nvPicPr>
          <p:cNvPr id="20486" name="Picture 2"/>
          <p:cNvPicPr>
            <a:picLocks noChangeAspect="1" noChangeArrowheads="1"/>
          </p:cNvPicPr>
          <p:nvPr/>
        </p:nvPicPr>
        <p:blipFill>
          <a:blip r:embed="rId5" cstate="print"/>
          <a:srcRect/>
          <a:stretch>
            <a:fillRect/>
          </a:stretch>
        </p:blipFill>
        <p:spPr bwMode="auto">
          <a:xfrm>
            <a:off x="457200" y="3733800"/>
            <a:ext cx="18288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Today’s Goals</a:t>
            </a:r>
          </a:p>
        </p:txBody>
      </p:sp>
      <p:sp>
        <p:nvSpPr>
          <p:cNvPr id="3" name="Content Placeholder 2"/>
          <p:cNvSpPr>
            <a:spLocks noGrp="1"/>
          </p:cNvSpPr>
          <p:nvPr>
            <p:ph idx="1"/>
          </p:nvPr>
        </p:nvSpPr>
        <p:spPr/>
        <p:txBody>
          <a:bodyPr/>
          <a:lstStyle/>
          <a:p>
            <a:pPr marL="514350" indent="-514350">
              <a:buFont typeface="Calibri" pitchFamily="34" charset="0"/>
              <a:buAutoNum type="arabicPeriod"/>
            </a:pPr>
            <a:r>
              <a:rPr lang="en-US" smtClean="0"/>
              <a:t>By the end of today I will be able to: Describe the process of converting ATP to ADP and ADP to ATP</a:t>
            </a:r>
          </a:p>
          <a:p>
            <a:pPr marL="514350" indent="-514350">
              <a:buFont typeface="Calibri" pitchFamily="34" charset="0"/>
              <a:buAutoNum type="arabicPeriod"/>
            </a:pPr>
            <a:r>
              <a:rPr lang="en-US" smtClean="0"/>
              <a:t>By the end of today I will be able to: Explain the movement of energy from the sun to all organisms</a:t>
            </a:r>
          </a:p>
          <a:p>
            <a:pPr marL="514350" indent="-514350">
              <a:buFont typeface="Calibri" pitchFamily="34" charset="0"/>
              <a:buAutoNum type="arabicPeriod"/>
            </a:pPr>
            <a:r>
              <a:rPr lang="en-US" smtClean="0"/>
              <a:t>By the end of today I will be able to: Explain the purpose of ATP in 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3733800" cy="1143000"/>
          </a:xfrm>
          <a:ln>
            <a:solidFill>
              <a:srgbClr val="FFFF00"/>
            </a:solidFill>
          </a:ln>
        </p:spPr>
        <p:txBody>
          <a:bodyPr rtlCol="0">
            <a:normAutofit fontScale="90000"/>
          </a:bodyPr>
          <a:lstStyle/>
          <a:p>
            <a:pPr eaLnBrk="1" fontAlgn="auto" hangingPunct="1">
              <a:spcAft>
                <a:spcPts val="0"/>
              </a:spcAft>
              <a:defRPr/>
            </a:pPr>
            <a:r>
              <a:rPr lang="en-US" b="1" u="sng" dirty="0" smtClean="0"/>
              <a:t>Key Point #4 Plant</a:t>
            </a:r>
            <a:r>
              <a:rPr lang="en-US" dirty="0" smtClean="0"/>
              <a:t> use both CR and Photo, </a:t>
            </a:r>
            <a:r>
              <a:rPr lang="en-US" b="1" u="sng" dirty="0" smtClean="0"/>
              <a:t>Animals</a:t>
            </a:r>
            <a:r>
              <a:rPr lang="en-US" dirty="0" smtClean="0"/>
              <a:t> only do CR</a:t>
            </a:r>
            <a:endParaRPr lang="en-US" b="1" dirty="0" smtClean="0"/>
          </a:p>
        </p:txBody>
      </p:sp>
      <p:sp>
        <p:nvSpPr>
          <p:cNvPr id="21507" name="Content Placeholder 2"/>
          <p:cNvSpPr>
            <a:spLocks noGrp="1"/>
          </p:cNvSpPr>
          <p:nvPr>
            <p:ph idx="1"/>
          </p:nvPr>
        </p:nvSpPr>
        <p:spPr>
          <a:xfrm>
            <a:off x="152400" y="4876800"/>
            <a:ext cx="8229600" cy="1676400"/>
          </a:xfrm>
        </p:spPr>
        <p:txBody>
          <a:bodyPr/>
          <a:lstStyle/>
          <a:p>
            <a:pPr eaLnBrk="1" hangingPunct="1"/>
            <a:r>
              <a:rPr lang="en-US" smtClean="0"/>
              <a:t>Plants and algae use </a:t>
            </a:r>
            <a:r>
              <a:rPr lang="en-US" i="1" smtClean="0"/>
              <a:t>BOTH</a:t>
            </a:r>
            <a:r>
              <a:rPr lang="en-US" smtClean="0"/>
              <a:t> processes</a:t>
            </a:r>
          </a:p>
          <a:p>
            <a:pPr eaLnBrk="1" hangingPunct="1"/>
            <a:r>
              <a:rPr lang="en-US" smtClean="0"/>
              <a:t>Animals and mushrooms only use </a:t>
            </a:r>
            <a:r>
              <a:rPr lang="en-US" i="1" smtClean="0"/>
              <a:t>ONE</a:t>
            </a:r>
            <a:r>
              <a:rPr lang="en-US" smtClean="0"/>
              <a:t> process; cellular respiration.</a:t>
            </a:r>
          </a:p>
          <a:p>
            <a:pPr eaLnBrk="1" hangingPunct="1"/>
            <a:endParaRPr lang="en-US" smtClean="0"/>
          </a:p>
          <a:p>
            <a:pPr eaLnBrk="1" hangingPunct="1"/>
            <a:endParaRPr lang="en-US" smtClean="0"/>
          </a:p>
        </p:txBody>
      </p:sp>
      <p:pic>
        <p:nvPicPr>
          <p:cNvPr id="21508" name="Picture 6"/>
          <p:cNvPicPr>
            <a:picLocks noChangeAspect="1" noChangeArrowheads="1"/>
          </p:cNvPicPr>
          <p:nvPr/>
        </p:nvPicPr>
        <p:blipFill>
          <a:blip r:embed="rId2" cstate="print"/>
          <a:srcRect/>
          <a:stretch>
            <a:fillRect/>
          </a:stretch>
        </p:blipFill>
        <p:spPr bwMode="auto">
          <a:xfrm>
            <a:off x="4038600" y="152400"/>
            <a:ext cx="4343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dirty="0" smtClean="0"/>
              <a:t>Key Point- Recap</a:t>
            </a:r>
          </a:p>
        </p:txBody>
      </p:sp>
      <p:sp>
        <p:nvSpPr>
          <p:cNvPr id="22531" name="Content Placeholder 2"/>
          <p:cNvSpPr>
            <a:spLocks noGrp="1"/>
          </p:cNvSpPr>
          <p:nvPr>
            <p:ph idx="1"/>
          </p:nvPr>
        </p:nvSpPr>
        <p:spPr>
          <a:xfrm>
            <a:off x="381000" y="838200"/>
            <a:ext cx="8229600" cy="4525963"/>
          </a:xfrm>
        </p:spPr>
        <p:txBody>
          <a:bodyPr/>
          <a:lstStyle/>
          <a:p>
            <a:pPr marL="514350" indent="-514350">
              <a:buFont typeface="Calibri" pitchFamily="34" charset="0"/>
              <a:buAutoNum type="arabicPeriod"/>
            </a:pPr>
            <a:r>
              <a:rPr lang="en-US" dirty="0" smtClean="0"/>
              <a:t>Photosynthesis and cellular respiration are interrelated. </a:t>
            </a:r>
          </a:p>
          <a:p>
            <a:pPr marL="514350" indent="-514350">
              <a:buFont typeface="Calibri" pitchFamily="34" charset="0"/>
              <a:buAutoNum type="arabicPeriod"/>
            </a:pPr>
            <a:r>
              <a:rPr lang="en-US" dirty="0" smtClean="0"/>
              <a:t>Photosynthesis and cellular respiration are opposites of each other. The products of photosynthesis are the reactants for cellular respiration and the products of cellular respiration are the reactants for photosynthesis</a:t>
            </a:r>
          </a:p>
          <a:p>
            <a:pPr marL="514350" indent="-514350">
              <a:buFont typeface="Calibri" pitchFamily="34" charset="0"/>
              <a:buAutoNum type="arabicPeriod"/>
            </a:pPr>
            <a:r>
              <a:rPr lang="en-US" dirty="0" smtClean="0"/>
              <a:t>Photosynthesis captures energy and cellular respiration releases energy.</a:t>
            </a:r>
          </a:p>
          <a:p>
            <a:pPr marL="514350" indent="-514350">
              <a:buFont typeface="Calibri" pitchFamily="34" charset="0"/>
              <a:buAutoNum type="arabicPeriod"/>
            </a:pPr>
            <a:r>
              <a:rPr lang="en-US" dirty="0" smtClean="0"/>
              <a:t>Plants and animals can use both processes, Animals and mushrooms use only cellular respiration.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Explore</a:t>
            </a:r>
          </a:p>
        </p:txBody>
      </p:sp>
      <p:sp>
        <p:nvSpPr>
          <p:cNvPr id="7171" name="Content Placeholder 2"/>
          <p:cNvSpPr>
            <a:spLocks noGrp="1"/>
          </p:cNvSpPr>
          <p:nvPr>
            <p:ph idx="1"/>
          </p:nvPr>
        </p:nvSpPr>
        <p:spPr>
          <a:xfrm>
            <a:off x="457200" y="1295400"/>
            <a:ext cx="8229600" cy="4389438"/>
          </a:xfrm>
        </p:spPr>
        <p:txBody>
          <a:bodyPr/>
          <a:lstStyle/>
          <a:p>
            <a:pPr eaLnBrk="1" hangingPunct="1"/>
            <a:r>
              <a:rPr lang="en-US" dirty="0" smtClean="0"/>
              <a:t>Take 3 note cards and cut them in half. </a:t>
            </a:r>
          </a:p>
          <a:p>
            <a:pPr eaLnBrk="1" hangingPunct="1"/>
            <a:r>
              <a:rPr lang="en-US" dirty="0" smtClean="0"/>
              <a:t>On each note card write one of the parts of the balanced equation for photosynthesis including energy and an arrow. </a:t>
            </a:r>
          </a:p>
          <a:p>
            <a:pPr eaLnBrk="1" hangingPunct="1"/>
            <a:r>
              <a:rPr lang="en-US" dirty="0" smtClean="0"/>
              <a:t>Then write </a:t>
            </a:r>
            <a:r>
              <a:rPr lang="en-US" dirty="0" err="1" smtClean="0"/>
              <a:t>autotroph</a:t>
            </a:r>
            <a:r>
              <a:rPr lang="en-US" dirty="0" smtClean="0"/>
              <a:t> and an example on one card and </a:t>
            </a:r>
            <a:r>
              <a:rPr lang="en-US" dirty="0" err="1" smtClean="0"/>
              <a:t>heterotroph</a:t>
            </a:r>
            <a:r>
              <a:rPr lang="en-US" dirty="0" smtClean="0"/>
              <a:t> and an example on the other. </a:t>
            </a:r>
          </a:p>
          <a:p>
            <a:pPr eaLnBrk="1" hangingPunct="1"/>
            <a:r>
              <a:rPr lang="en-US" dirty="0" smtClean="0"/>
              <a:t>Example: </a:t>
            </a:r>
          </a:p>
        </p:txBody>
      </p:sp>
      <p:sp>
        <p:nvSpPr>
          <p:cNvPr id="4" name="Rectangle 3"/>
          <p:cNvSpPr/>
          <p:nvPr/>
        </p:nvSpPr>
        <p:spPr>
          <a:xfrm>
            <a:off x="2514600" y="4876800"/>
            <a:ext cx="16764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3" name="TextBox 4"/>
          <p:cNvSpPr txBox="1">
            <a:spLocks noChangeArrowheads="1"/>
          </p:cNvSpPr>
          <p:nvPr/>
        </p:nvSpPr>
        <p:spPr bwMode="auto">
          <a:xfrm>
            <a:off x="2819400" y="5181600"/>
            <a:ext cx="990600" cy="646113"/>
          </a:xfrm>
          <a:prstGeom prst="rect">
            <a:avLst/>
          </a:prstGeom>
          <a:noFill/>
          <a:ln w="9525">
            <a:noFill/>
            <a:miter lim="800000"/>
            <a:headEnd/>
            <a:tailEnd/>
          </a:ln>
        </p:spPr>
        <p:txBody>
          <a:bodyPr>
            <a:spAutoFit/>
          </a:bodyPr>
          <a:lstStyle/>
          <a:p>
            <a:r>
              <a:rPr lang="en-US" sz="3600" dirty="0"/>
              <a:t>60</a:t>
            </a:r>
            <a:r>
              <a:rPr lang="en-US" sz="3600" baseline="-25000" dirty="0"/>
              <a:t>2</a:t>
            </a:r>
          </a:p>
        </p:txBody>
      </p:sp>
      <p:sp>
        <p:nvSpPr>
          <p:cNvPr id="6" name="Rectangle 5"/>
          <p:cNvSpPr/>
          <p:nvPr/>
        </p:nvSpPr>
        <p:spPr>
          <a:xfrm>
            <a:off x="4572000" y="4876800"/>
            <a:ext cx="16764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5" name="TextBox 6"/>
          <p:cNvSpPr txBox="1">
            <a:spLocks noChangeArrowheads="1"/>
          </p:cNvSpPr>
          <p:nvPr/>
        </p:nvSpPr>
        <p:spPr bwMode="auto">
          <a:xfrm>
            <a:off x="4876800" y="5181600"/>
            <a:ext cx="990600" cy="646113"/>
          </a:xfrm>
          <a:prstGeom prst="rect">
            <a:avLst/>
          </a:prstGeom>
          <a:noFill/>
          <a:ln w="9525">
            <a:noFill/>
            <a:miter lim="800000"/>
            <a:headEnd/>
            <a:tailEnd/>
          </a:ln>
        </p:spPr>
        <p:txBody>
          <a:bodyPr>
            <a:spAutoFit/>
          </a:bodyPr>
          <a:lstStyle/>
          <a:p>
            <a:r>
              <a:rPr lang="en-US" sz="3600">
                <a:sym typeface="Wingdings" pitchFamily="2" charset="2"/>
              </a:rPr>
              <a:t>   </a:t>
            </a:r>
            <a:endParaRPr lang="en-US" sz="3600" baseline="-25000"/>
          </a:p>
        </p:txBody>
      </p:sp>
    </p:spTree>
    <p:extLst>
      <p:ext uri="{BB962C8B-B14F-4D97-AF65-F5344CB8AC3E}">
        <p14:creationId xmlns:p14="http://schemas.microsoft.com/office/powerpoint/2010/main" val="2563494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533400"/>
            <a:ext cx="8229600" cy="1143000"/>
          </a:xfrm>
        </p:spPr>
        <p:txBody>
          <a:bodyPr/>
          <a:lstStyle/>
          <a:p>
            <a:pPr eaLnBrk="1" hangingPunct="1"/>
            <a:r>
              <a:rPr lang="en-US" dirty="0" smtClean="0"/>
              <a:t/>
            </a:r>
            <a:br>
              <a:rPr lang="en-US" dirty="0" smtClean="0"/>
            </a:br>
            <a:r>
              <a:rPr lang="en-US" dirty="0" smtClean="0"/>
              <a:t/>
            </a:r>
            <a:br>
              <a:rPr lang="en-US" dirty="0" smtClean="0"/>
            </a:br>
            <a:endParaRPr lang="en-US" dirty="0" smtClean="0"/>
          </a:p>
        </p:txBody>
      </p:sp>
      <p:sp>
        <p:nvSpPr>
          <p:cNvPr id="8195" name="Content Placeholder 2"/>
          <p:cNvSpPr>
            <a:spLocks noGrp="1"/>
          </p:cNvSpPr>
          <p:nvPr>
            <p:ph idx="1"/>
          </p:nvPr>
        </p:nvSpPr>
        <p:spPr>
          <a:xfrm>
            <a:off x="609600" y="1447800"/>
            <a:ext cx="8229600" cy="4389438"/>
          </a:xfrm>
        </p:spPr>
        <p:txBody>
          <a:bodyPr/>
          <a:lstStyle/>
          <a:p>
            <a:pPr marL="514350" indent="-514350" eaLnBrk="1" hangingPunct="1">
              <a:buFont typeface="Calibri" pitchFamily="34" charset="0"/>
              <a:buAutoNum type="arabicPeriod"/>
            </a:pPr>
            <a:r>
              <a:rPr lang="en-US" dirty="0" smtClean="0"/>
              <a:t>What is the balanced formula for photosynthesis?</a:t>
            </a:r>
          </a:p>
          <a:p>
            <a:pPr marL="514350" indent="-514350" eaLnBrk="1" hangingPunct="1">
              <a:buFont typeface="Calibri" pitchFamily="34" charset="0"/>
              <a:buAutoNum type="arabicPeriod"/>
            </a:pPr>
            <a:r>
              <a:rPr lang="en-US" dirty="0" smtClean="0"/>
              <a:t>What is the balanced formula for cellular respiration?</a:t>
            </a:r>
          </a:p>
          <a:p>
            <a:pPr marL="514350" indent="-514350" eaLnBrk="1" hangingPunct="1">
              <a:buFont typeface="Calibri" pitchFamily="34" charset="0"/>
              <a:buAutoNum type="arabicPeriod"/>
            </a:pPr>
            <a:r>
              <a:rPr lang="en-US" dirty="0" smtClean="0"/>
              <a:t>What does and animal produce?</a:t>
            </a:r>
          </a:p>
          <a:p>
            <a:pPr marL="514350" indent="-514350" eaLnBrk="1" hangingPunct="1">
              <a:buFont typeface="Calibri" pitchFamily="34" charset="0"/>
              <a:buAutoNum type="arabicPeriod"/>
            </a:pPr>
            <a:r>
              <a:rPr lang="en-US" dirty="0" smtClean="0"/>
              <a:t>What does a plant produce?</a:t>
            </a:r>
          </a:p>
          <a:p>
            <a:pPr marL="514350" indent="-514350" eaLnBrk="1" hangingPunct="1">
              <a:buFont typeface="Calibri" pitchFamily="34" charset="0"/>
              <a:buAutoNum type="arabicPeriod"/>
            </a:pPr>
            <a:r>
              <a:rPr lang="en-US" dirty="0" smtClean="0"/>
              <a:t>What does an animal consume? (need to survive?)</a:t>
            </a:r>
          </a:p>
          <a:p>
            <a:pPr marL="514350" indent="-514350" eaLnBrk="1" hangingPunct="1">
              <a:buFont typeface="Calibri" pitchFamily="34" charset="0"/>
              <a:buAutoNum type="arabicPeriod"/>
            </a:pPr>
            <a:r>
              <a:rPr lang="en-US" dirty="0" smtClean="0"/>
              <a:t>What does a plant consume? (need to survive?)</a:t>
            </a:r>
          </a:p>
        </p:txBody>
      </p:sp>
      <p:sp>
        <p:nvSpPr>
          <p:cNvPr id="8199" name="TextBox 6"/>
          <p:cNvSpPr txBox="1">
            <a:spLocks noChangeArrowheads="1"/>
          </p:cNvSpPr>
          <p:nvPr/>
        </p:nvSpPr>
        <p:spPr bwMode="auto">
          <a:xfrm>
            <a:off x="4876800" y="5602288"/>
            <a:ext cx="990600" cy="646112"/>
          </a:xfrm>
          <a:prstGeom prst="rect">
            <a:avLst/>
          </a:prstGeom>
          <a:noFill/>
          <a:ln w="9525">
            <a:noFill/>
            <a:miter lim="800000"/>
            <a:headEnd/>
            <a:tailEnd/>
          </a:ln>
        </p:spPr>
        <p:txBody>
          <a:bodyPr>
            <a:spAutoFit/>
          </a:bodyPr>
          <a:lstStyle/>
          <a:p>
            <a:r>
              <a:rPr lang="en-US" sz="3600" dirty="0">
                <a:sym typeface="Wingdings" pitchFamily="2" charset="2"/>
              </a:rPr>
              <a:t>  </a:t>
            </a:r>
            <a:r>
              <a:rPr lang="en-US" sz="3600" dirty="0" smtClean="0">
                <a:sym typeface="Wingdings" pitchFamily="2" charset="2"/>
              </a:rPr>
              <a:t> </a:t>
            </a:r>
            <a:endParaRPr lang="en-US" sz="3600" baseline="-25000" dirty="0"/>
          </a:p>
        </p:txBody>
      </p:sp>
      <p:sp>
        <p:nvSpPr>
          <p:cNvPr id="8200" name="TextBox 7"/>
          <p:cNvSpPr txBox="1">
            <a:spLocks noChangeArrowheads="1"/>
          </p:cNvSpPr>
          <p:nvPr/>
        </p:nvSpPr>
        <p:spPr bwMode="auto">
          <a:xfrm>
            <a:off x="990600" y="228600"/>
            <a:ext cx="6324600" cy="1200329"/>
          </a:xfrm>
          <a:prstGeom prst="rect">
            <a:avLst/>
          </a:prstGeom>
          <a:noFill/>
          <a:ln w="9525">
            <a:noFill/>
            <a:miter lim="800000"/>
            <a:headEnd/>
            <a:tailEnd/>
          </a:ln>
        </p:spPr>
        <p:txBody>
          <a:bodyPr>
            <a:spAutoFit/>
          </a:bodyPr>
          <a:lstStyle/>
          <a:p>
            <a:pPr algn="ctr"/>
            <a:r>
              <a:rPr lang="en-US" sz="3600" dirty="0">
                <a:sym typeface="Wingdings" pitchFamily="2" charset="2"/>
              </a:rPr>
              <a:t> You can use your note cards to </a:t>
            </a:r>
            <a:r>
              <a:rPr lang="en-US" sz="3600" dirty="0" smtClean="0">
                <a:sym typeface="Wingdings" pitchFamily="2" charset="2"/>
              </a:rPr>
              <a:t>study</a:t>
            </a:r>
            <a:endParaRPr lang="en-US" sz="3600" baseline="-25000" dirty="0"/>
          </a:p>
        </p:txBody>
      </p:sp>
    </p:spTree>
    <p:extLst>
      <p:ext uri="{BB962C8B-B14F-4D97-AF65-F5344CB8AC3E}">
        <p14:creationId xmlns:p14="http://schemas.microsoft.com/office/powerpoint/2010/main" val="1099441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Organize</a:t>
            </a:r>
          </a:p>
        </p:txBody>
      </p:sp>
      <p:sp>
        <p:nvSpPr>
          <p:cNvPr id="9219" name="Content Placeholder 2"/>
          <p:cNvSpPr>
            <a:spLocks noGrp="1"/>
          </p:cNvSpPr>
          <p:nvPr>
            <p:ph idx="1"/>
          </p:nvPr>
        </p:nvSpPr>
        <p:spPr/>
        <p:txBody>
          <a:bodyPr/>
          <a:lstStyle/>
          <a:p>
            <a:pPr eaLnBrk="1" hangingPunct="1"/>
            <a:r>
              <a:rPr lang="en-US" smtClean="0"/>
              <a:t>Using your notes fill in the chart. </a:t>
            </a:r>
          </a:p>
          <a:p>
            <a:pPr eaLnBrk="1" hangingPunct="1"/>
            <a:endParaRPr lang="en-US" smtClean="0"/>
          </a:p>
        </p:txBody>
      </p:sp>
      <p:graphicFrame>
        <p:nvGraphicFramePr>
          <p:cNvPr id="4" name="Table 3"/>
          <p:cNvGraphicFramePr>
            <a:graphicFrameLocks noGrp="1"/>
          </p:cNvGraphicFramePr>
          <p:nvPr/>
        </p:nvGraphicFramePr>
        <p:xfrm>
          <a:off x="304800" y="2362200"/>
          <a:ext cx="8534402" cy="2514600"/>
        </p:xfrm>
        <a:graphic>
          <a:graphicData uri="http://schemas.openxmlformats.org/drawingml/2006/table">
            <a:tbl>
              <a:tblPr/>
              <a:tblGrid>
                <a:gridCol w="1371603">
                  <a:extLst>
                    <a:ext uri="{9D8B030D-6E8A-4147-A177-3AD203B41FA5}">
                      <a16:colId xmlns:a16="http://schemas.microsoft.com/office/drawing/2014/main" val="20000"/>
                    </a:ext>
                  </a:extLst>
                </a:gridCol>
                <a:gridCol w="1066249">
                  <a:extLst>
                    <a:ext uri="{9D8B030D-6E8A-4147-A177-3AD203B41FA5}">
                      <a16:colId xmlns:a16="http://schemas.microsoft.com/office/drawing/2014/main" val="20001"/>
                    </a:ext>
                  </a:extLst>
                </a:gridCol>
                <a:gridCol w="1219566">
                  <a:extLst>
                    <a:ext uri="{9D8B030D-6E8A-4147-A177-3AD203B41FA5}">
                      <a16:colId xmlns:a16="http://schemas.microsoft.com/office/drawing/2014/main" val="20002"/>
                    </a:ext>
                  </a:extLst>
                </a:gridCol>
                <a:gridCol w="1218926">
                  <a:extLst>
                    <a:ext uri="{9D8B030D-6E8A-4147-A177-3AD203B41FA5}">
                      <a16:colId xmlns:a16="http://schemas.microsoft.com/office/drawing/2014/main" val="20003"/>
                    </a:ext>
                  </a:extLst>
                </a:gridCol>
                <a:gridCol w="1219566">
                  <a:extLst>
                    <a:ext uri="{9D8B030D-6E8A-4147-A177-3AD203B41FA5}">
                      <a16:colId xmlns:a16="http://schemas.microsoft.com/office/drawing/2014/main" val="20004"/>
                    </a:ext>
                  </a:extLst>
                </a:gridCol>
                <a:gridCol w="1218926">
                  <a:extLst>
                    <a:ext uri="{9D8B030D-6E8A-4147-A177-3AD203B41FA5}">
                      <a16:colId xmlns:a16="http://schemas.microsoft.com/office/drawing/2014/main" val="20005"/>
                    </a:ext>
                  </a:extLst>
                </a:gridCol>
                <a:gridCol w="1219566">
                  <a:extLst>
                    <a:ext uri="{9D8B030D-6E8A-4147-A177-3AD203B41FA5}">
                      <a16:colId xmlns:a16="http://schemas.microsoft.com/office/drawing/2014/main" val="20006"/>
                    </a:ext>
                  </a:extLst>
                </a:gridCol>
              </a:tblGrid>
              <a:tr h="628650">
                <a:tc>
                  <a:txBody>
                    <a:bodyPr/>
                    <a:lstStyle/>
                    <a:p>
                      <a:pPr marL="0" marR="0" algn="l">
                        <a:lnSpc>
                          <a:spcPct val="115000"/>
                        </a:lnSpc>
                        <a:spcBef>
                          <a:spcPts val="0"/>
                        </a:spcBef>
                        <a:spcAft>
                          <a:spcPts val="0"/>
                        </a:spcAft>
                      </a:pPr>
                      <a:r>
                        <a:rPr lang="en-US" sz="1400" b="1" dirty="0">
                          <a:latin typeface="Calibri"/>
                          <a:ea typeface="Calibri"/>
                          <a:cs typeface="Times New Roman"/>
                        </a:rPr>
                        <a:t>Process</a:t>
                      </a:r>
                      <a:endParaRPr lang="en-US" sz="14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Location</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Goal</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Equation</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Reactants</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Products </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latin typeface="Calibri"/>
                          <a:ea typeface="Calibri"/>
                          <a:cs typeface="Times New Roman"/>
                        </a:rPr>
                        <a:t>Steps</a:t>
                      </a:r>
                      <a:endParaRPr lang="en-US" sz="20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650">
                <a:tc>
                  <a:txBody>
                    <a:bodyPr/>
                    <a:lstStyle/>
                    <a:p>
                      <a:pPr marL="0" marR="0" algn="l">
                        <a:lnSpc>
                          <a:spcPct val="115000"/>
                        </a:lnSpc>
                        <a:spcBef>
                          <a:spcPts val="0"/>
                        </a:spcBef>
                        <a:spcAft>
                          <a:spcPts val="0"/>
                        </a:spcAft>
                      </a:pPr>
                      <a:r>
                        <a:rPr lang="en-US" sz="1400" b="1">
                          <a:latin typeface="Calibri"/>
                          <a:ea typeface="Calibri"/>
                          <a:cs typeface="Times New Roman"/>
                        </a:rPr>
                        <a:t>Photosynthesis</a:t>
                      </a:r>
                      <a:endParaRPr lang="en-US" sz="14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7300">
                <a:tc>
                  <a:txBody>
                    <a:bodyPr/>
                    <a:lstStyle/>
                    <a:p>
                      <a:pPr marL="0" marR="0" algn="l">
                        <a:lnSpc>
                          <a:spcPct val="115000"/>
                        </a:lnSpc>
                        <a:spcBef>
                          <a:spcPts val="0"/>
                        </a:spcBef>
                        <a:spcAft>
                          <a:spcPts val="0"/>
                        </a:spcAft>
                      </a:pPr>
                      <a:r>
                        <a:rPr lang="en-US" sz="1400" b="1" dirty="0">
                          <a:latin typeface="Calibri"/>
                          <a:ea typeface="Calibri"/>
                          <a:cs typeface="Times New Roman"/>
                        </a:rPr>
                        <a:t>Cellular Respiration</a:t>
                      </a:r>
                      <a:endParaRPr lang="en-US" sz="14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49360" marR="4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36326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305800" cy="1143000"/>
          </a:xfrm>
        </p:spPr>
        <p:txBody>
          <a:bodyPr>
            <a:normAutofit/>
          </a:bodyPr>
          <a:lstStyle/>
          <a:p>
            <a:pPr algn="ctr">
              <a:defRPr/>
            </a:pPr>
            <a:endParaRPr lang="en-US" sz="3600" dirty="0"/>
          </a:p>
        </p:txBody>
      </p:sp>
      <p:pic>
        <p:nvPicPr>
          <p:cNvPr id="10243" name="Picture 3"/>
          <p:cNvPicPr>
            <a:picLocks noChangeAspect="1" noChangeArrowheads="1"/>
          </p:cNvPicPr>
          <p:nvPr/>
        </p:nvPicPr>
        <p:blipFill>
          <a:blip r:embed="rId2" cstate="print"/>
          <a:srcRect/>
          <a:stretch>
            <a:fillRect/>
          </a:stretch>
        </p:blipFill>
        <p:spPr bwMode="auto">
          <a:xfrm>
            <a:off x="3352800" y="384544"/>
            <a:ext cx="2743200" cy="1977656"/>
          </a:xfrm>
          <a:prstGeom prst="rect">
            <a:avLst/>
          </a:prstGeom>
          <a:noFill/>
          <a:ln w="9525">
            <a:noFill/>
            <a:miter lim="800000"/>
            <a:headEnd/>
            <a:tailEnd/>
          </a:ln>
        </p:spPr>
      </p:pic>
      <p:sp>
        <p:nvSpPr>
          <p:cNvPr id="5" name="Rectangle 4"/>
          <p:cNvSpPr/>
          <p:nvPr/>
        </p:nvSpPr>
        <p:spPr>
          <a:xfrm>
            <a:off x="1447800" y="2438400"/>
            <a:ext cx="6553200" cy="1508105"/>
          </a:xfrm>
          <a:prstGeom prst="rect">
            <a:avLst/>
          </a:prstGeom>
        </p:spPr>
        <p:txBody>
          <a:bodyPr wrap="square">
            <a:spAutoFit/>
          </a:bodyPr>
          <a:lstStyle/>
          <a:p>
            <a:r>
              <a:rPr lang="en-US" sz="2800" b="1" dirty="0" smtClean="0"/>
              <a:t>Could an animal survive in a tank with out any plants?</a:t>
            </a:r>
            <a:r>
              <a:rPr lang="en-US" sz="2400" dirty="0" smtClean="0"/>
              <a:t/>
            </a:r>
            <a:br>
              <a:rPr lang="en-US" sz="2400" dirty="0" smtClean="0"/>
            </a:br>
            <a:r>
              <a:rPr lang="en-US" dirty="0" smtClean="0"/>
              <a:t/>
            </a:r>
            <a:br>
              <a:rPr lang="en-US" dirty="0" smtClean="0"/>
            </a:br>
            <a:endParaRPr lang="en-US" dirty="0"/>
          </a:p>
        </p:txBody>
      </p:sp>
      <p:sp>
        <p:nvSpPr>
          <p:cNvPr id="6" name="Rectangle 5"/>
          <p:cNvSpPr/>
          <p:nvPr/>
        </p:nvSpPr>
        <p:spPr>
          <a:xfrm>
            <a:off x="1371600" y="3733800"/>
            <a:ext cx="6781800" cy="1384995"/>
          </a:xfrm>
          <a:prstGeom prst="rect">
            <a:avLst/>
          </a:prstGeom>
        </p:spPr>
        <p:txBody>
          <a:bodyPr wrap="square">
            <a:spAutoFit/>
          </a:bodyPr>
          <a:lstStyle/>
          <a:p>
            <a:r>
              <a:rPr lang="en-US" sz="2800" b="1" dirty="0" smtClean="0"/>
              <a:t>Could you have cellular respiration with out photosynthesis? </a:t>
            </a:r>
            <a:br>
              <a:rPr lang="en-US" sz="2800" b="1" dirty="0" smtClean="0"/>
            </a:br>
            <a:r>
              <a:rPr lang="en-US" sz="2800" b="1" dirty="0" smtClean="0"/>
              <a:t>Tell your neighbor why or why not?</a:t>
            </a:r>
            <a:endParaRPr lang="en-US" sz="2800" b="1" dirty="0"/>
          </a:p>
        </p:txBody>
      </p:sp>
    </p:spTree>
    <p:extLst>
      <p:ext uri="{BB962C8B-B14F-4D97-AF65-F5344CB8AC3E}">
        <p14:creationId xmlns:p14="http://schemas.microsoft.com/office/powerpoint/2010/main" val="16364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52400"/>
            <a:ext cx="8229600" cy="1143000"/>
          </a:xfrm>
        </p:spPr>
        <p:txBody>
          <a:bodyPr/>
          <a:lstStyle/>
          <a:p>
            <a:r>
              <a:rPr lang="en-US" dirty="0" smtClean="0"/>
              <a:t>Extend</a:t>
            </a:r>
          </a:p>
        </p:txBody>
      </p:sp>
      <p:sp>
        <p:nvSpPr>
          <p:cNvPr id="23555" name="Content Placeholder 2"/>
          <p:cNvSpPr>
            <a:spLocks noGrp="1"/>
          </p:cNvSpPr>
          <p:nvPr>
            <p:ph idx="1"/>
          </p:nvPr>
        </p:nvSpPr>
        <p:spPr>
          <a:xfrm>
            <a:off x="304800" y="2133600"/>
            <a:ext cx="8229600" cy="4525963"/>
          </a:xfrm>
        </p:spPr>
        <p:txBody>
          <a:bodyPr/>
          <a:lstStyle/>
          <a:p>
            <a:endParaRPr lang="en-US" dirty="0" smtClean="0"/>
          </a:p>
          <a:p>
            <a:r>
              <a:rPr lang="en-US" dirty="0" smtClean="0"/>
              <a:t>Role- Environmental Lawyer</a:t>
            </a:r>
          </a:p>
          <a:p>
            <a:r>
              <a:rPr lang="en-US" dirty="0" smtClean="0"/>
              <a:t>Audience- Construction Company</a:t>
            </a:r>
          </a:p>
          <a:p>
            <a:r>
              <a:rPr lang="en-US" dirty="0" smtClean="0"/>
              <a:t>Format- Letter</a:t>
            </a:r>
          </a:p>
          <a:p>
            <a:r>
              <a:rPr lang="en-US" dirty="0" smtClean="0"/>
              <a:t>Topic-Write a letter to a construction company that wants to tear down the forests in north Jacksonville. You must use 4 pieces of evidence from class today to defend your argument. Minimum 1 page. </a:t>
            </a:r>
          </a:p>
        </p:txBody>
      </p:sp>
      <p:pic>
        <p:nvPicPr>
          <p:cNvPr id="23556" name="Picture 2"/>
          <p:cNvPicPr>
            <a:picLocks noChangeAspect="1" noChangeArrowheads="1"/>
          </p:cNvPicPr>
          <p:nvPr/>
        </p:nvPicPr>
        <p:blipFill>
          <a:blip r:embed="rId2" cstate="print"/>
          <a:srcRect r="5659" b="16341"/>
          <a:stretch>
            <a:fillRect/>
          </a:stretch>
        </p:blipFill>
        <p:spPr bwMode="auto">
          <a:xfrm>
            <a:off x="5334000" y="0"/>
            <a:ext cx="3810000" cy="2438400"/>
          </a:xfrm>
          <a:prstGeom prst="rect">
            <a:avLst/>
          </a:prstGeom>
          <a:noFill/>
          <a:ln w="9525">
            <a:noFill/>
            <a:miter lim="800000"/>
            <a:headEnd/>
            <a:tailEnd/>
          </a:ln>
        </p:spPr>
      </p:pic>
      <p:pic>
        <p:nvPicPr>
          <p:cNvPr id="23557" name="Picture 3"/>
          <p:cNvPicPr>
            <a:picLocks noChangeAspect="1" noChangeArrowheads="1"/>
          </p:cNvPicPr>
          <p:nvPr/>
        </p:nvPicPr>
        <p:blipFill>
          <a:blip r:embed="rId3" cstate="print"/>
          <a:srcRect/>
          <a:stretch>
            <a:fillRect/>
          </a:stretch>
        </p:blipFill>
        <p:spPr bwMode="auto">
          <a:xfrm>
            <a:off x="533400" y="1524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p:txBody>
          <a:bodyPr/>
          <a:lstStyle/>
          <a:p>
            <a:r>
              <a:rPr lang="en-US" dirty="0" smtClean="0"/>
              <a:t>Complete any remaining questions from the article</a:t>
            </a:r>
            <a:endParaRPr lang="en-US" dirty="0"/>
          </a:p>
        </p:txBody>
      </p:sp>
    </p:spTree>
    <p:extLst>
      <p:ext uri="{BB962C8B-B14F-4D97-AF65-F5344CB8AC3E}">
        <p14:creationId xmlns:p14="http://schemas.microsoft.com/office/powerpoint/2010/main" val="4060550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Content Placeholder 2"/>
          <p:cNvSpPr>
            <a:spLocks noGrp="1"/>
          </p:cNvSpPr>
          <p:nvPr>
            <p:ph idx="1"/>
          </p:nvPr>
        </p:nvSpPr>
        <p:spPr/>
        <p:txBody>
          <a:bodyPr/>
          <a:lstStyle/>
          <a:p>
            <a:r>
              <a:rPr lang="en-US" dirty="0" smtClean="0"/>
              <a:t>Penda learning</a:t>
            </a:r>
          </a:p>
          <a:p>
            <a:r>
              <a:rPr lang="en-US" dirty="0" smtClean="0"/>
              <a:t>Science fair</a:t>
            </a:r>
          </a:p>
          <a:p>
            <a:r>
              <a:rPr lang="en-US" dirty="0" smtClean="0"/>
              <a:t>Worksheet due next class</a:t>
            </a:r>
            <a:endParaRPr lang="en-US" dirty="0"/>
          </a:p>
        </p:txBody>
      </p:sp>
    </p:spTree>
    <p:extLst>
      <p:ext uri="{BB962C8B-B14F-4D97-AF65-F5344CB8AC3E}">
        <p14:creationId xmlns:p14="http://schemas.microsoft.com/office/powerpoint/2010/main" val="2382675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1143000"/>
          </a:xfrm>
        </p:spPr>
        <p:txBody>
          <a:bodyPr/>
          <a:lstStyle/>
          <a:p>
            <a:pPr eaLnBrk="1" hangingPunct="1"/>
            <a:r>
              <a:rPr lang="en-US" smtClean="0"/>
              <a:t>Exit Slip-Question 1</a:t>
            </a:r>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sz="2800" dirty="0" smtClean="0"/>
              <a:t>1) In the cycle shown below, which processes are represented by letters A and B?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274320" indent="-274320" eaLnBrk="1" fontAlgn="auto" hangingPunct="1">
              <a:spcAft>
                <a:spcPts val="0"/>
              </a:spcAft>
              <a:buClr>
                <a:schemeClr val="accent3"/>
              </a:buClr>
              <a:buFont typeface="Wingdings 2"/>
              <a:buNone/>
              <a:defRPr/>
            </a:pPr>
            <a:r>
              <a:rPr lang="en-US" sz="2800" dirty="0" smtClean="0"/>
              <a:t> </a:t>
            </a:r>
            <a:endParaRPr lang="en-US" sz="4400" dirty="0" smtClean="0"/>
          </a:p>
          <a:p>
            <a:pPr marL="514350" indent="-514350" eaLnBrk="1" fontAlgn="auto" hangingPunct="1">
              <a:spcAft>
                <a:spcPts val="0"/>
              </a:spcAft>
              <a:buClr>
                <a:schemeClr val="accent3"/>
              </a:buClr>
              <a:buFont typeface="+mj-lt"/>
              <a:buAutoNum type="alphaUcPeriod"/>
              <a:defRPr/>
            </a:pPr>
            <a:r>
              <a:rPr lang="en-US" dirty="0" smtClean="0"/>
              <a:t>A-excretion, B-respiration (breathing)</a:t>
            </a:r>
            <a:endParaRPr lang="en-US" sz="4000" dirty="0" smtClean="0"/>
          </a:p>
          <a:p>
            <a:pPr marL="514350" indent="-514350" eaLnBrk="1" fontAlgn="auto" hangingPunct="1">
              <a:spcAft>
                <a:spcPts val="0"/>
              </a:spcAft>
              <a:buClr>
                <a:schemeClr val="accent3"/>
              </a:buClr>
              <a:buFont typeface="+mj-lt"/>
              <a:buAutoNum type="alphaUcPeriod"/>
              <a:defRPr/>
            </a:pPr>
            <a:r>
              <a:rPr lang="en-US" dirty="0" smtClean="0"/>
              <a:t>A-transpiration (evaporation), B-excretion</a:t>
            </a:r>
            <a:endParaRPr lang="en-US" sz="4200" dirty="0" smtClean="0"/>
          </a:p>
          <a:p>
            <a:pPr marL="514350" indent="-514350" eaLnBrk="1" fontAlgn="auto" hangingPunct="1">
              <a:spcAft>
                <a:spcPts val="0"/>
              </a:spcAft>
              <a:buClr>
                <a:schemeClr val="accent3"/>
              </a:buClr>
              <a:buFont typeface="+mj-lt"/>
              <a:buAutoNum type="alphaUcPeriod"/>
              <a:defRPr/>
            </a:pPr>
            <a:r>
              <a:rPr lang="en-US" dirty="0" smtClean="0"/>
              <a:t>A-photosynthesis, B-transpiration (evaporation)</a:t>
            </a:r>
            <a:endParaRPr lang="en-US" sz="4200" dirty="0" smtClean="0"/>
          </a:p>
          <a:p>
            <a:pPr marL="457200" indent="-457200" eaLnBrk="1" fontAlgn="auto" hangingPunct="1">
              <a:spcAft>
                <a:spcPts val="0"/>
              </a:spcAft>
              <a:buClr>
                <a:schemeClr val="accent3"/>
              </a:buClr>
              <a:buFont typeface="+mj-lt"/>
              <a:buAutoNum type="alphaUcPeriod"/>
              <a:defRPr/>
            </a:pPr>
            <a:r>
              <a:rPr lang="en-US" sz="2400" dirty="0" smtClean="0"/>
              <a:t>A-respiration (breathing), B-photosynthesis</a:t>
            </a:r>
          </a:p>
        </p:txBody>
      </p:sp>
      <p:sp>
        <p:nvSpPr>
          <p:cNvPr id="245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4581" name="Picture 2"/>
          <p:cNvPicPr>
            <a:picLocks noChangeAspect="1" noChangeArrowheads="1"/>
          </p:cNvPicPr>
          <p:nvPr/>
        </p:nvPicPr>
        <p:blipFill>
          <a:blip r:embed="rId2" cstate="print"/>
          <a:srcRect/>
          <a:stretch>
            <a:fillRect/>
          </a:stretch>
        </p:blipFill>
        <p:spPr bwMode="auto">
          <a:xfrm>
            <a:off x="2057400" y="2133600"/>
            <a:ext cx="4876800" cy="2447925"/>
          </a:xfrm>
          <a:prstGeom prst="rect">
            <a:avLst/>
          </a:prstGeom>
          <a:noFill/>
          <a:ln w="9525">
            <a:noFill/>
            <a:miter lim="800000"/>
            <a:headEnd/>
            <a:tailEnd/>
          </a:ln>
        </p:spPr>
      </p:pic>
      <p:sp>
        <p:nvSpPr>
          <p:cNvPr id="24582"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685800" algn="l"/>
              </a:tabLst>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Essential Question</a:t>
            </a:r>
          </a:p>
        </p:txBody>
      </p:sp>
      <p:sp>
        <p:nvSpPr>
          <p:cNvPr id="7171" name="Content Placeholder 2"/>
          <p:cNvSpPr>
            <a:spLocks noGrp="1"/>
          </p:cNvSpPr>
          <p:nvPr>
            <p:ph idx="1"/>
          </p:nvPr>
        </p:nvSpPr>
        <p:spPr/>
        <p:txBody>
          <a:bodyPr/>
          <a:lstStyle/>
          <a:p>
            <a:pPr>
              <a:buNone/>
            </a:pPr>
            <a:r>
              <a:rPr lang="en-US" dirty="0" smtClean="0"/>
              <a:t>Why do organisms need to break down sugar and food into ATP?</a:t>
            </a:r>
          </a:p>
          <a:p>
            <a:pPr>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152400"/>
            <a:ext cx="8229600" cy="1143000"/>
          </a:xfrm>
        </p:spPr>
        <p:txBody>
          <a:bodyPr/>
          <a:lstStyle/>
          <a:p>
            <a:pPr eaLnBrk="1" hangingPunct="1"/>
            <a:r>
              <a:rPr lang="en-US" smtClean="0"/>
              <a:t>Exit Slip-Question 2</a:t>
            </a:r>
          </a:p>
        </p:txBody>
      </p:sp>
      <p:sp>
        <p:nvSpPr>
          <p:cNvPr id="2560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5604"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685800" algn="l"/>
              </a:tabLst>
            </a:pPr>
            <a:endParaRPr lang="en-US"/>
          </a:p>
        </p:txBody>
      </p:sp>
      <p:sp>
        <p:nvSpPr>
          <p:cNvPr id="25605" name="Rectangle 1"/>
          <p:cNvSpPr>
            <a:spLocks noGrp="1" noChangeArrowheads="1"/>
          </p:cNvSpPr>
          <p:nvPr>
            <p:ph idx="1"/>
          </p:nvPr>
        </p:nvSpPr>
        <p:spPr>
          <a:xfrm>
            <a:off x="533400" y="1295400"/>
            <a:ext cx="8001000" cy="5262563"/>
          </a:xfrm>
        </p:spPr>
        <p:txBody>
          <a:bodyPr anchor="ctr">
            <a:spAutoFit/>
          </a:bodyPr>
          <a:lstStyle/>
          <a:p>
            <a:pPr marL="0" indent="0">
              <a:spcBef>
                <a:spcPct val="0"/>
              </a:spcBef>
              <a:buClrTx/>
              <a:buSzTx/>
              <a:buFont typeface="Wingdings 2" pitchFamily="18" charset="2"/>
              <a:buNone/>
            </a:pPr>
            <a:r>
              <a:rPr lang="en-US" sz="1600" smtClean="0">
                <a:solidFill>
                  <a:srgbClr val="000000"/>
                </a:solidFill>
                <a:latin typeface="Cambria" pitchFamily="18" charset="0"/>
                <a:cs typeface="Times New Roman" pitchFamily="18" charset="0"/>
              </a:rPr>
              <a:t>2</a:t>
            </a:r>
            <a:r>
              <a:rPr lang="en-US" sz="2400" smtClean="0">
                <a:solidFill>
                  <a:srgbClr val="000000"/>
                </a:solidFill>
                <a:latin typeface="Cambria" pitchFamily="18" charset="0"/>
                <a:cs typeface="Times New Roman" pitchFamily="18" charset="0"/>
              </a:rPr>
              <a:t>) </a:t>
            </a:r>
            <a:r>
              <a:rPr lang="en-US" sz="2800" smtClean="0">
                <a:solidFill>
                  <a:srgbClr val="000000"/>
                </a:solidFill>
                <a:latin typeface="Cambria" pitchFamily="18" charset="0"/>
                <a:cs typeface="Times New Roman" pitchFamily="18" charset="0"/>
              </a:rPr>
              <a:t>How are cellular respiration and photosynthesis almost opposite processes?</a:t>
            </a:r>
          </a:p>
          <a:p>
            <a:pPr marL="0" indent="0">
              <a:spcBef>
                <a:spcPct val="0"/>
              </a:spcBef>
              <a:buClrTx/>
              <a:buSzTx/>
              <a:buFont typeface="Wingdings 2" pitchFamily="18" charset="2"/>
              <a:buNone/>
            </a:pPr>
            <a:endParaRPr lang="en-US" sz="2800" smtClean="0">
              <a:solidFill>
                <a:srgbClr val="000000"/>
              </a:solidFill>
              <a:latin typeface="Cambria" pitchFamily="18" charset="0"/>
            </a:endParaRPr>
          </a:p>
          <a:p>
            <a:pPr marL="0" indent="0">
              <a:spcBef>
                <a:spcPct val="0"/>
              </a:spcBef>
              <a:buClrTx/>
              <a:buSzTx/>
              <a:buFontTx/>
              <a:buNone/>
            </a:pPr>
            <a:r>
              <a:rPr lang="en-US" sz="2800" smtClean="0">
                <a:solidFill>
                  <a:srgbClr val="000000"/>
                </a:solidFill>
                <a:latin typeface="Cambria" pitchFamily="18" charset="0"/>
                <a:cs typeface="Times New Roman" pitchFamily="18" charset="0"/>
              </a:rPr>
              <a:t>a. Photosynthesis releases energy, and cellular 	respiration 	stores energy.	</a:t>
            </a:r>
            <a:endParaRPr lang="en-US" sz="2800" smtClean="0">
              <a:latin typeface="Arial" charset="0"/>
            </a:endParaRPr>
          </a:p>
          <a:p>
            <a:pPr marL="0" indent="0">
              <a:spcBef>
                <a:spcPct val="0"/>
              </a:spcBef>
              <a:buClrTx/>
              <a:buSzTx/>
              <a:buFontTx/>
              <a:buNone/>
            </a:pPr>
            <a:r>
              <a:rPr lang="en-US" sz="2800" smtClean="0">
                <a:solidFill>
                  <a:srgbClr val="000000"/>
                </a:solidFill>
                <a:latin typeface="Cambria" pitchFamily="18" charset="0"/>
                <a:cs typeface="Times New Roman" pitchFamily="18" charset="0"/>
              </a:rPr>
              <a:t>b. Photosynthesis removes carbon dioxide from the atmosphere, and cellular respiration puts it back	</a:t>
            </a:r>
            <a:endParaRPr lang="en-US" sz="2800" smtClean="0">
              <a:latin typeface="Arial" charset="0"/>
            </a:endParaRPr>
          </a:p>
          <a:p>
            <a:pPr marL="0" indent="0">
              <a:spcBef>
                <a:spcPct val="0"/>
              </a:spcBef>
              <a:buClrTx/>
              <a:buSzTx/>
              <a:buFontTx/>
              <a:buNone/>
            </a:pPr>
            <a:r>
              <a:rPr lang="en-US" sz="2800" smtClean="0">
                <a:solidFill>
                  <a:srgbClr val="000000"/>
                </a:solidFill>
                <a:latin typeface="Cambria" pitchFamily="18" charset="0"/>
                <a:cs typeface="Times New Roman" pitchFamily="18" charset="0"/>
              </a:rPr>
              <a:t>c. Photosynthesis removes oxygen from the atmosphere, and cellular respiration puts it back	</a:t>
            </a:r>
            <a:endParaRPr lang="en-US" sz="2800" smtClean="0">
              <a:latin typeface="Arial" charset="0"/>
            </a:endParaRPr>
          </a:p>
          <a:p>
            <a:pPr marL="0" indent="0">
              <a:spcBef>
                <a:spcPct val="0"/>
              </a:spcBef>
              <a:buClrTx/>
              <a:buSzTx/>
              <a:buFontTx/>
              <a:buNone/>
            </a:pPr>
            <a:r>
              <a:rPr lang="en-US" sz="2800" smtClean="0">
                <a:solidFill>
                  <a:srgbClr val="000000"/>
                </a:solidFill>
                <a:latin typeface="Cambria" pitchFamily="18" charset="0"/>
                <a:cs typeface="Times New Roman" pitchFamily="18" charset="0"/>
              </a:rPr>
              <a:t>d. all of the above</a:t>
            </a:r>
            <a:endParaRPr lang="en-US" sz="2800" smtClean="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1143000"/>
          </a:xfrm>
        </p:spPr>
        <p:txBody>
          <a:bodyPr/>
          <a:lstStyle/>
          <a:p>
            <a:pPr eaLnBrk="1" hangingPunct="1"/>
            <a:r>
              <a:rPr lang="en-US" smtClean="0"/>
              <a:t>Exit Slip-Question 3</a:t>
            </a:r>
          </a:p>
        </p:txBody>
      </p:sp>
      <p:sp>
        <p:nvSpPr>
          <p:cNvPr id="266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6628"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685800" algn="l"/>
              </a:tabLst>
            </a:pPr>
            <a:endParaRPr lang="en-US"/>
          </a:p>
        </p:txBody>
      </p:sp>
      <p:sp>
        <p:nvSpPr>
          <p:cNvPr id="40961" name="Rectangle 1"/>
          <p:cNvSpPr>
            <a:spLocks noGrp="1" noChangeArrowheads="1"/>
          </p:cNvSpPr>
          <p:nvPr>
            <p:ph idx="1"/>
          </p:nvPr>
        </p:nvSpPr>
        <p:spPr>
          <a:xfrm>
            <a:off x="457200" y="1798638"/>
            <a:ext cx="8001000" cy="4449762"/>
          </a:xfrm>
        </p:spPr>
        <p:txBody>
          <a:bodyPr anchor="ctr">
            <a:spAutoFit/>
          </a:bodyPr>
          <a:lstStyle/>
          <a:p>
            <a:pPr marL="274320" indent="-274320" eaLnBrk="1" fontAlgn="auto" hangingPunct="1">
              <a:spcAft>
                <a:spcPts val="0"/>
              </a:spcAft>
              <a:buClr>
                <a:schemeClr val="accent3"/>
              </a:buClr>
              <a:buFont typeface="Wingdings 2"/>
              <a:buNone/>
              <a:defRPr/>
            </a:pPr>
            <a:r>
              <a:rPr lang="en-US" sz="2400" dirty="0" smtClean="0">
                <a:solidFill>
                  <a:srgbClr val="000000"/>
                </a:solidFill>
                <a:latin typeface="Cambria" pitchFamily="18" charset="0"/>
              </a:rPr>
              <a:t>3) </a:t>
            </a:r>
            <a:r>
              <a:rPr lang="en-US" sz="2400" dirty="0" smtClean="0"/>
              <a:t>Which of the following describes how photosynthesis and cellular respiration work together? </a:t>
            </a:r>
          </a:p>
          <a:p>
            <a:pPr marL="274320" indent="-274320" eaLnBrk="1" fontAlgn="auto" hangingPunct="1">
              <a:spcAft>
                <a:spcPts val="0"/>
              </a:spcAft>
              <a:buClr>
                <a:schemeClr val="accent3"/>
              </a:buClr>
              <a:buFont typeface="Wingdings 2"/>
              <a:buNone/>
              <a:defRPr/>
            </a:pPr>
            <a:r>
              <a:rPr lang="en-US" sz="2400" dirty="0" smtClean="0"/>
              <a:t>a.	Photosynthesis adds carbon dioxide from the environment and respiration puts in back</a:t>
            </a:r>
          </a:p>
          <a:p>
            <a:pPr marL="274320" indent="-274320" eaLnBrk="1" fontAlgn="auto" hangingPunct="1">
              <a:spcAft>
                <a:spcPts val="0"/>
              </a:spcAft>
              <a:buClr>
                <a:schemeClr val="accent3"/>
              </a:buClr>
              <a:buFont typeface="Wingdings 2"/>
              <a:buNone/>
              <a:defRPr/>
            </a:pPr>
            <a:r>
              <a:rPr lang="en-US" sz="2400" dirty="0" smtClean="0"/>
              <a:t>b.	Photosynthesis removes carbon dioxide from the environment and respiration puts it back</a:t>
            </a:r>
          </a:p>
          <a:p>
            <a:pPr marL="274320" indent="-274320" eaLnBrk="1" fontAlgn="auto" hangingPunct="1">
              <a:spcAft>
                <a:spcPts val="0"/>
              </a:spcAft>
              <a:buClr>
                <a:schemeClr val="accent3"/>
              </a:buClr>
              <a:buFont typeface="Wingdings 2"/>
              <a:buNone/>
              <a:defRPr/>
            </a:pPr>
            <a:r>
              <a:rPr lang="en-US" sz="2400" dirty="0" smtClean="0"/>
              <a:t>c.	Photosynthesis and cellular respiration release oxygen into their environment</a:t>
            </a:r>
          </a:p>
          <a:p>
            <a:pPr marL="274320" indent="-274320" eaLnBrk="1" fontAlgn="auto" hangingPunct="1">
              <a:spcAft>
                <a:spcPts val="0"/>
              </a:spcAft>
              <a:buClr>
                <a:schemeClr val="accent3"/>
              </a:buClr>
              <a:buFont typeface="Wingdings 2"/>
              <a:buNone/>
              <a:defRPr/>
            </a:pPr>
            <a:r>
              <a:rPr lang="en-US" sz="2400" dirty="0" smtClean="0"/>
              <a:t>d.	Photosynthesis and carbon dioxide both removes carbon dioxide from the environment</a:t>
            </a:r>
          </a:p>
          <a:p>
            <a:pPr marL="0" indent="0">
              <a:spcBef>
                <a:spcPct val="0"/>
              </a:spcBef>
              <a:buClrTx/>
              <a:buSzTx/>
              <a:buFont typeface="Wingdings 2"/>
              <a:buNone/>
              <a:defRPr/>
            </a:pPr>
            <a:endParaRPr lang="en-US" sz="2400" dirty="0" smtClean="0">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914400"/>
          </a:xfrm>
        </p:spPr>
        <p:txBody>
          <a:bodyPr/>
          <a:lstStyle/>
          <a:p>
            <a:pPr eaLnBrk="1" hangingPunct="1"/>
            <a:r>
              <a:rPr lang="en-US" smtClean="0"/>
              <a:t>Exit Slip-Question 4</a:t>
            </a:r>
          </a:p>
        </p:txBody>
      </p:sp>
      <p:sp>
        <p:nvSpPr>
          <p:cNvPr id="276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7652"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685800" algn="l"/>
              </a:tabLst>
            </a:pPr>
            <a:endParaRPr lang="en-US"/>
          </a:p>
        </p:txBody>
      </p:sp>
      <p:sp>
        <p:nvSpPr>
          <p:cNvPr id="40961" name="Rectangle 1"/>
          <p:cNvSpPr>
            <a:spLocks noGrp="1" noChangeArrowheads="1"/>
          </p:cNvSpPr>
          <p:nvPr>
            <p:ph idx="1"/>
          </p:nvPr>
        </p:nvSpPr>
        <p:spPr>
          <a:xfrm>
            <a:off x="457200" y="930275"/>
            <a:ext cx="8001000" cy="5927725"/>
          </a:xfrm>
        </p:spPr>
        <p:txBody>
          <a:bodyPr anchor="ctr">
            <a:spAutoFit/>
          </a:bodyPr>
          <a:lstStyle/>
          <a:p>
            <a:pPr marL="274320" indent="-274320" eaLnBrk="1" fontAlgn="auto" hangingPunct="1">
              <a:spcAft>
                <a:spcPts val="0"/>
              </a:spcAft>
              <a:buClr>
                <a:schemeClr val="accent3"/>
              </a:buClr>
              <a:buFont typeface="Wingdings 2"/>
              <a:buNone/>
              <a:defRPr/>
            </a:pPr>
            <a:r>
              <a:rPr lang="en-US" sz="2400" dirty="0" smtClean="0">
                <a:solidFill>
                  <a:srgbClr val="000000"/>
                </a:solidFill>
                <a:latin typeface="Cambria" pitchFamily="18" charset="0"/>
              </a:rPr>
              <a:t>4)</a:t>
            </a:r>
            <a:r>
              <a:rPr lang="en-US" sz="2400" dirty="0" smtClean="0"/>
              <a:t> What is the best explanation for what the circles represent in the figure below?</a:t>
            </a:r>
          </a:p>
          <a:p>
            <a:pPr marL="274320" indent="-274320" eaLnBrk="1" fontAlgn="auto" hangingPunct="1">
              <a:spcAft>
                <a:spcPts val="0"/>
              </a:spcAft>
              <a:buClr>
                <a:schemeClr val="accent3"/>
              </a:buClr>
              <a:buFont typeface="Wingdings 2"/>
              <a:buNone/>
              <a:defRPr/>
            </a:pPr>
            <a:r>
              <a:rPr lang="en-US" sz="2400" b="1" dirty="0" smtClean="0"/>
              <a:t> </a:t>
            </a:r>
          </a:p>
          <a:p>
            <a:pPr marL="274320" indent="-274320" eaLnBrk="1" fontAlgn="auto" hangingPunct="1">
              <a:spcAft>
                <a:spcPts val="0"/>
              </a:spcAft>
              <a:buClr>
                <a:schemeClr val="accent3"/>
              </a:buClr>
              <a:buFont typeface="Wingdings 2"/>
              <a:buNone/>
              <a:defRPr/>
            </a:pPr>
            <a:endParaRPr lang="en-US" sz="2400" b="1" dirty="0" smtClean="0"/>
          </a:p>
          <a:p>
            <a:pPr marL="274320" indent="-274320" eaLnBrk="1" fontAlgn="auto" hangingPunct="1">
              <a:spcAft>
                <a:spcPts val="0"/>
              </a:spcAft>
              <a:buClr>
                <a:schemeClr val="accent3"/>
              </a:buClr>
              <a:buFont typeface="Wingdings 2"/>
              <a:buNone/>
              <a:defRPr/>
            </a:pPr>
            <a:endParaRPr lang="en-US" sz="2400" dirty="0" smtClean="0"/>
          </a:p>
          <a:p>
            <a:pPr marL="274320" indent="-274320" eaLnBrk="1" fontAlgn="auto" hangingPunct="1">
              <a:spcAft>
                <a:spcPts val="0"/>
              </a:spcAft>
              <a:buClr>
                <a:schemeClr val="accent3"/>
              </a:buClr>
              <a:buFont typeface="Wingdings 2"/>
              <a:buNone/>
              <a:defRPr/>
            </a:pPr>
            <a:endParaRPr lang="en-US" sz="2400" dirty="0" smtClean="0"/>
          </a:p>
          <a:p>
            <a:pPr marL="457200" indent="-457200" eaLnBrk="1" fontAlgn="auto" hangingPunct="1">
              <a:spcAft>
                <a:spcPts val="0"/>
              </a:spcAft>
              <a:buClr>
                <a:schemeClr val="accent3"/>
              </a:buClr>
              <a:buFont typeface="+mj-lt"/>
              <a:buAutoNum type="alphaUcPeriod"/>
              <a:defRPr/>
            </a:pPr>
            <a:r>
              <a:rPr lang="en-US" sz="2400" dirty="0" smtClean="0"/>
              <a:t>The products for respiration are the same as the products for photosynthesis</a:t>
            </a:r>
          </a:p>
          <a:p>
            <a:pPr marL="457200" indent="-457200" eaLnBrk="1" fontAlgn="auto" hangingPunct="1">
              <a:spcAft>
                <a:spcPts val="0"/>
              </a:spcAft>
              <a:buClr>
                <a:schemeClr val="accent3"/>
              </a:buClr>
              <a:buFont typeface="+mj-lt"/>
              <a:buAutoNum type="alphaUcPeriod"/>
              <a:defRPr/>
            </a:pPr>
            <a:r>
              <a:rPr lang="en-US" sz="2400" dirty="0" smtClean="0"/>
              <a:t>The reactants for respiration are the same as the products for photosynthesis</a:t>
            </a:r>
          </a:p>
          <a:p>
            <a:pPr marL="457200" indent="-457200" eaLnBrk="1" fontAlgn="auto" hangingPunct="1">
              <a:spcAft>
                <a:spcPts val="0"/>
              </a:spcAft>
              <a:buClr>
                <a:schemeClr val="accent3"/>
              </a:buClr>
              <a:buFont typeface="+mj-lt"/>
              <a:buAutoNum type="alphaUcPeriod"/>
              <a:defRPr/>
            </a:pPr>
            <a:r>
              <a:rPr lang="en-US" sz="2400" dirty="0" smtClean="0"/>
              <a:t>The products for photosynthesis are the reactants for cellular respiration.</a:t>
            </a:r>
          </a:p>
          <a:p>
            <a:pPr marL="457200" indent="-457200" eaLnBrk="1" fontAlgn="auto" hangingPunct="1">
              <a:spcAft>
                <a:spcPts val="0"/>
              </a:spcAft>
              <a:buClr>
                <a:schemeClr val="accent3"/>
              </a:buClr>
              <a:buFont typeface="+mj-lt"/>
              <a:buAutoNum type="alphaUcPeriod"/>
              <a:defRPr/>
            </a:pPr>
            <a:r>
              <a:rPr lang="en-US" sz="2400" dirty="0" smtClean="0"/>
              <a:t>The circles represent the flow of energy in a food chain</a:t>
            </a:r>
          </a:p>
          <a:p>
            <a:pPr marL="274320" indent="-274320" eaLnBrk="1" fontAlgn="auto" hangingPunct="1">
              <a:spcAft>
                <a:spcPts val="0"/>
              </a:spcAft>
              <a:buClr>
                <a:schemeClr val="accent3"/>
              </a:buClr>
              <a:buFont typeface="Wingdings 2"/>
              <a:buNone/>
              <a:defRPr/>
            </a:pPr>
            <a:endParaRPr lang="en-US" sz="2400" dirty="0" smtClean="0">
              <a:latin typeface="Arial" pitchFamily="34" charset="0"/>
            </a:endParaRPr>
          </a:p>
        </p:txBody>
      </p:sp>
      <p:pic>
        <p:nvPicPr>
          <p:cNvPr id="27654" name="Picture 15"/>
          <p:cNvPicPr>
            <a:picLocks noChangeAspect="1" noChangeArrowheads="1"/>
          </p:cNvPicPr>
          <p:nvPr/>
        </p:nvPicPr>
        <p:blipFill>
          <a:blip r:embed="rId2" cstate="print"/>
          <a:srcRect/>
          <a:stretch>
            <a:fillRect/>
          </a:stretch>
        </p:blipFill>
        <p:spPr bwMode="auto">
          <a:xfrm>
            <a:off x="2590800" y="1762125"/>
            <a:ext cx="37338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14400"/>
          </a:xfrm>
        </p:spPr>
        <p:txBody>
          <a:bodyPr/>
          <a:lstStyle/>
          <a:p>
            <a:pPr eaLnBrk="1" hangingPunct="1"/>
            <a:r>
              <a:rPr lang="en-US" smtClean="0"/>
              <a:t>Exit Slip-Question 5</a:t>
            </a:r>
          </a:p>
        </p:txBody>
      </p:sp>
      <p:sp>
        <p:nvSpPr>
          <p:cNvPr id="286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8676"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tabLst>
                <a:tab pos="685800" algn="l"/>
              </a:tabLst>
            </a:pPr>
            <a:endParaRPr lang="en-US"/>
          </a:p>
        </p:txBody>
      </p:sp>
      <p:sp>
        <p:nvSpPr>
          <p:cNvPr id="28677" name="Rectangle 1"/>
          <p:cNvSpPr>
            <a:spLocks noGrp="1" noChangeArrowheads="1"/>
          </p:cNvSpPr>
          <p:nvPr>
            <p:ph idx="1"/>
          </p:nvPr>
        </p:nvSpPr>
        <p:spPr>
          <a:xfrm>
            <a:off x="457200" y="1352550"/>
            <a:ext cx="8001000" cy="5083175"/>
          </a:xfrm>
        </p:spPr>
        <p:txBody>
          <a:bodyPr anchor="ctr">
            <a:spAutoFit/>
          </a:bodyPr>
          <a:lstStyle/>
          <a:p>
            <a:pPr eaLnBrk="1" hangingPunct="1"/>
            <a:r>
              <a:rPr lang="en-US" sz="2400" smtClean="0">
                <a:solidFill>
                  <a:srgbClr val="000000"/>
                </a:solidFill>
                <a:latin typeface="Cambria" pitchFamily="18" charset="0"/>
              </a:rPr>
              <a:t>5)</a:t>
            </a:r>
            <a:r>
              <a:rPr lang="en-US" sz="2400" smtClean="0"/>
              <a:t> </a:t>
            </a:r>
            <a:r>
              <a:rPr lang="en-US" sz="2800" smtClean="0"/>
              <a:t>Which statement </a:t>
            </a:r>
            <a:r>
              <a:rPr lang="en-US" sz="2800" i="1" smtClean="0"/>
              <a:t>best </a:t>
            </a:r>
            <a:r>
              <a:rPr lang="en-US" sz="2800" smtClean="0"/>
              <a:t>describes the processes used by autotrophs and heterotrophs: </a:t>
            </a:r>
          </a:p>
          <a:p>
            <a:pPr marL="849313" lvl="1" indent="-457200" eaLnBrk="1" hangingPunct="1">
              <a:buFont typeface="Calibri" pitchFamily="34" charset="0"/>
              <a:buAutoNum type="alphaUcPeriod"/>
            </a:pPr>
            <a:r>
              <a:rPr lang="en-US" smtClean="0"/>
              <a:t>Plants use cellular respiration and Animals use Photosynthesis</a:t>
            </a:r>
            <a:endParaRPr lang="en-US" sz="3800" smtClean="0"/>
          </a:p>
          <a:p>
            <a:pPr marL="849313" lvl="1" indent="-457200" eaLnBrk="1" hangingPunct="1">
              <a:buFont typeface="Calibri" pitchFamily="34" charset="0"/>
              <a:buAutoNum type="alphaUcPeriod"/>
            </a:pPr>
            <a:r>
              <a:rPr lang="en-US" smtClean="0"/>
              <a:t>Plants use Photosynthesis and Animals use Cellular Respiration</a:t>
            </a:r>
            <a:endParaRPr lang="en-US" sz="4000" smtClean="0"/>
          </a:p>
          <a:p>
            <a:pPr marL="849313" lvl="1" indent="-457200" eaLnBrk="1" hangingPunct="1">
              <a:buFont typeface="Calibri" pitchFamily="34" charset="0"/>
              <a:buAutoNum type="alphaUcPeriod"/>
            </a:pPr>
            <a:r>
              <a:rPr lang="en-US" smtClean="0"/>
              <a:t>Plants use both Photosynthesis and Cellular Respiration and Animals use only Cellular Respiration</a:t>
            </a:r>
            <a:endParaRPr lang="en-US" sz="4000" smtClean="0"/>
          </a:p>
          <a:p>
            <a:pPr marL="849313" lvl="1" indent="-457200" eaLnBrk="1" hangingPunct="1">
              <a:buFont typeface="Calibri" pitchFamily="34" charset="0"/>
              <a:buAutoNum type="alphaUcPeriod"/>
            </a:pPr>
            <a:r>
              <a:rPr lang="en-US" smtClean="0"/>
              <a:t>Plants use only Photosynthesis and Animals use both Cellular Respiration and Photosynthesis.</a:t>
            </a:r>
            <a:endParaRPr lang="en-US" sz="4000" smtClean="0"/>
          </a:p>
          <a:p>
            <a:pPr eaLnBrk="1" hangingPunct="1">
              <a:buFont typeface="Wingdings 2" pitchFamily="18" charset="2"/>
              <a:buNone/>
            </a:pPr>
            <a:endParaRPr lang="en-US" sz="24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438400" y="381000"/>
            <a:ext cx="8229600" cy="1143000"/>
          </a:xfrm>
        </p:spPr>
        <p:txBody>
          <a:bodyPr/>
          <a:lstStyle/>
          <a:p>
            <a:pPr eaLnBrk="1" hangingPunct="1"/>
            <a:r>
              <a:rPr lang="en-US" smtClean="0"/>
              <a:t>Question</a:t>
            </a:r>
          </a:p>
        </p:txBody>
      </p:sp>
      <p:sp>
        <p:nvSpPr>
          <p:cNvPr id="8195" name="Content Placeholder 2"/>
          <p:cNvSpPr>
            <a:spLocks noGrp="1"/>
          </p:cNvSpPr>
          <p:nvPr>
            <p:ph idx="1"/>
          </p:nvPr>
        </p:nvSpPr>
        <p:spPr>
          <a:xfrm>
            <a:off x="457200" y="2895600"/>
            <a:ext cx="3429000" cy="4495800"/>
          </a:xfrm>
        </p:spPr>
        <p:txBody>
          <a:bodyPr/>
          <a:lstStyle/>
          <a:p>
            <a:pPr eaLnBrk="1" hangingPunct="1">
              <a:buFont typeface="Arial" pitchFamily="34" charset="0"/>
              <a:buNone/>
            </a:pPr>
            <a:r>
              <a:rPr lang="en-US" smtClean="0"/>
              <a:t>Why do organisms need energy?</a:t>
            </a:r>
          </a:p>
          <a:p>
            <a:pPr eaLnBrk="1" hangingPunct="1">
              <a:buFont typeface="Arial" pitchFamily="34" charset="0"/>
              <a:buNone/>
            </a:pPr>
            <a:endParaRPr lang="en-US" smtClean="0"/>
          </a:p>
          <a:p>
            <a:pPr eaLnBrk="1" hangingPunct="1">
              <a:buFont typeface="Arial" pitchFamily="34" charset="0"/>
              <a:buNone/>
            </a:pPr>
            <a:endParaRPr lang="en-US" smtClean="0"/>
          </a:p>
        </p:txBody>
      </p:sp>
      <p:cxnSp>
        <p:nvCxnSpPr>
          <p:cNvPr id="5" name="Straight Connector 4"/>
          <p:cNvCxnSpPr/>
          <p:nvPr/>
        </p:nvCxnSpPr>
        <p:spPr>
          <a:xfrm>
            <a:off x="4191000" y="15240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609600"/>
            <a:ext cx="4038600" cy="769938"/>
          </a:xfrm>
          <a:prstGeom prst="rect">
            <a:avLst/>
          </a:prstGeom>
          <a:noFill/>
        </p:spPr>
        <p:txBody>
          <a:bodyPr>
            <a:spAutoFit/>
          </a:bodyPr>
          <a:lstStyle/>
          <a:p>
            <a:pPr fontAlgn="auto">
              <a:spcBef>
                <a:spcPts val="0"/>
              </a:spcBef>
              <a:spcAft>
                <a:spcPts val="0"/>
              </a:spcAft>
              <a:defRPr/>
            </a:pPr>
            <a:r>
              <a:rPr lang="en-US" sz="4400" dirty="0">
                <a:latin typeface="+mj-lt"/>
                <a:ea typeface="+mn-ea"/>
              </a:rPr>
              <a:t>NOTES</a:t>
            </a:r>
          </a:p>
        </p:txBody>
      </p:sp>
      <p:sp>
        <p:nvSpPr>
          <p:cNvPr id="9" name="Right Arrow 8"/>
          <p:cNvSpPr/>
          <p:nvPr/>
        </p:nvSpPr>
        <p:spPr>
          <a:xfrm rot="20236623">
            <a:off x="3886200" y="26670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4876800" y="1676400"/>
            <a:ext cx="3886200" cy="1384300"/>
          </a:xfrm>
          <a:prstGeom prst="rect">
            <a:avLst/>
          </a:prstGeom>
          <a:noFill/>
          <a:ln w="9525">
            <a:noFill/>
            <a:miter lim="800000"/>
            <a:headEnd/>
            <a:tailEnd/>
          </a:ln>
        </p:spPr>
        <p:txBody>
          <a:bodyPr>
            <a:spAutoFit/>
          </a:bodyPr>
          <a:lstStyle/>
          <a:p>
            <a:r>
              <a:rPr lang="en-US" sz="2800" dirty="0">
                <a:latin typeface="Calibri" pitchFamily="34" charset="0"/>
              </a:rPr>
              <a:t>The cells of all organisms need chemical energy in order to do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38400" y="381000"/>
            <a:ext cx="8229600" cy="1143000"/>
          </a:xfrm>
        </p:spPr>
        <p:txBody>
          <a:bodyPr/>
          <a:lstStyle/>
          <a:p>
            <a:pPr eaLnBrk="1" hangingPunct="1"/>
            <a:r>
              <a:rPr lang="en-US" smtClean="0"/>
              <a:t>Question</a:t>
            </a:r>
          </a:p>
        </p:txBody>
      </p:sp>
      <p:sp>
        <p:nvSpPr>
          <p:cNvPr id="9219" name="Content Placeholder 2"/>
          <p:cNvSpPr>
            <a:spLocks noGrp="1"/>
          </p:cNvSpPr>
          <p:nvPr>
            <p:ph idx="1"/>
          </p:nvPr>
        </p:nvSpPr>
        <p:spPr>
          <a:xfrm>
            <a:off x="457200" y="2895600"/>
            <a:ext cx="3429000" cy="4495800"/>
          </a:xfrm>
        </p:spPr>
        <p:txBody>
          <a:bodyPr/>
          <a:lstStyle/>
          <a:p>
            <a:pPr eaLnBrk="1" hangingPunct="1">
              <a:buFont typeface="Arial" pitchFamily="34" charset="0"/>
              <a:buNone/>
            </a:pPr>
            <a:r>
              <a:rPr lang="en-US" smtClean="0"/>
              <a:t>Does food give you energy?</a:t>
            </a:r>
          </a:p>
          <a:p>
            <a:pPr eaLnBrk="1" hangingPunct="1">
              <a:buFont typeface="Arial" pitchFamily="34" charset="0"/>
              <a:buNone/>
            </a:pPr>
            <a:endParaRPr lang="en-US" smtClean="0"/>
          </a:p>
          <a:p>
            <a:pPr eaLnBrk="1" hangingPunct="1">
              <a:buFont typeface="Arial" pitchFamily="34" charset="0"/>
              <a:buNone/>
            </a:pPr>
            <a:endParaRPr lang="en-US" smtClean="0"/>
          </a:p>
        </p:txBody>
      </p:sp>
      <p:cxnSp>
        <p:nvCxnSpPr>
          <p:cNvPr id="5" name="Straight Connector 4"/>
          <p:cNvCxnSpPr/>
          <p:nvPr/>
        </p:nvCxnSpPr>
        <p:spPr>
          <a:xfrm>
            <a:off x="4191000" y="15240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609600"/>
            <a:ext cx="4038600" cy="769938"/>
          </a:xfrm>
          <a:prstGeom prst="rect">
            <a:avLst/>
          </a:prstGeom>
          <a:noFill/>
        </p:spPr>
        <p:txBody>
          <a:bodyPr>
            <a:spAutoFit/>
          </a:bodyPr>
          <a:lstStyle/>
          <a:p>
            <a:pPr fontAlgn="auto">
              <a:spcBef>
                <a:spcPts val="0"/>
              </a:spcBef>
              <a:spcAft>
                <a:spcPts val="0"/>
              </a:spcAft>
              <a:defRPr/>
            </a:pPr>
            <a:r>
              <a:rPr lang="en-US" sz="4400" dirty="0">
                <a:latin typeface="+mj-lt"/>
                <a:ea typeface="+mn-ea"/>
              </a:rPr>
              <a:t>NOTES</a:t>
            </a:r>
          </a:p>
        </p:txBody>
      </p:sp>
      <p:sp>
        <p:nvSpPr>
          <p:cNvPr id="9" name="Right Arrow 8"/>
          <p:cNvSpPr/>
          <p:nvPr/>
        </p:nvSpPr>
        <p:spPr>
          <a:xfrm rot="20236623">
            <a:off x="3886200" y="26670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rot="2386164">
            <a:off x="3657600" y="4495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4800600" y="1447800"/>
            <a:ext cx="3886200" cy="3108543"/>
          </a:xfrm>
          <a:prstGeom prst="rect">
            <a:avLst/>
          </a:prstGeom>
          <a:noFill/>
          <a:ln w="9525">
            <a:noFill/>
            <a:miter lim="800000"/>
            <a:headEnd/>
            <a:tailEnd/>
          </a:ln>
        </p:spPr>
        <p:txBody>
          <a:bodyPr>
            <a:spAutoFit/>
          </a:bodyPr>
          <a:lstStyle/>
          <a:p>
            <a:r>
              <a:rPr lang="en-US" sz="2800" dirty="0">
                <a:latin typeface="Calibri" pitchFamily="34" charset="0"/>
              </a:rPr>
              <a:t>YES: Carbon based molecules (carbohydrates, lipids) found in food store energy in their </a:t>
            </a:r>
            <a:r>
              <a:rPr lang="en-US" sz="2800" dirty="0">
                <a:solidFill>
                  <a:srgbClr val="FF0000"/>
                </a:solidFill>
                <a:latin typeface="Calibri" pitchFamily="34" charset="0"/>
              </a:rPr>
              <a:t>BONDS</a:t>
            </a:r>
            <a:r>
              <a:rPr lang="en-US" sz="2800" dirty="0" smtClean="0">
                <a:solidFill>
                  <a:srgbClr val="FF0000"/>
                </a:solidFill>
                <a:latin typeface="Calibri" pitchFamily="34" charset="0"/>
              </a:rPr>
              <a:t>.</a:t>
            </a:r>
          </a:p>
          <a:p>
            <a:r>
              <a:rPr lang="en-US" sz="2800" dirty="0" smtClean="0">
                <a:solidFill>
                  <a:srgbClr val="FF0000"/>
                </a:solidFill>
                <a:latin typeface="Calibri" pitchFamily="34" charset="0"/>
              </a:rPr>
              <a:t>($50)</a:t>
            </a:r>
          </a:p>
          <a:p>
            <a:r>
              <a:rPr lang="en-US" sz="2800" dirty="0" smtClean="0">
                <a:latin typeface="Calibri" pitchFamily="34" charset="0"/>
              </a:rPr>
              <a:t> </a:t>
            </a:r>
            <a:endParaRPr lang="en-US" sz="2800" dirty="0">
              <a:latin typeface="Calibri" pitchFamily="34" charset="0"/>
            </a:endParaRPr>
          </a:p>
        </p:txBody>
      </p:sp>
      <p:sp>
        <p:nvSpPr>
          <p:cNvPr id="12" name="TextBox 11"/>
          <p:cNvSpPr txBox="1">
            <a:spLocks noChangeArrowheads="1"/>
          </p:cNvSpPr>
          <p:nvPr/>
        </p:nvSpPr>
        <p:spPr bwMode="auto">
          <a:xfrm>
            <a:off x="4800600" y="4038600"/>
            <a:ext cx="3886200" cy="1816100"/>
          </a:xfrm>
          <a:prstGeom prst="rect">
            <a:avLst/>
          </a:prstGeom>
          <a:noFill/>
          <a:ln w="9525">
            <a:noFill/>
            <a:miter lim="800000"/>
            <a:headEnd/>
            <a:tailEnd/>
          </a:ln>
        </p:spPr>
        <p:txBody>
          <a:bodyPr>
            <a:spAutoFit/>
          </a:bodyPr>
          <a:lstStyle/>
          <a:p>
            <a:r>
              <a:rPr lang="en-US" sz="2800" dirty="0">
                <a:latin typeface="Calibri" pitchFamily="34" charset="0"/>
              </a:rPr>
              <a:t>NO: BUT this energy is ONLY useable AFTER these molecules are BROKEN DOWN</a:t>
            </a:r>
            <a:r>
              <a:rPr lang="en-US" sz="2800" dirty="0" smtClean="0">
                <a:latin typeface="Calibri" pitchFamily="34" charset="0"/>
              </a:rPr>
              <a:t>. ($1 bills) </a:t>
            </a:r>
            <a:endParaRPr lang="en-US"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6975</TotalTime>
  <Words>2232</Words>
  <Application>Microsoft Office PowerPoint</Application>
  <PresentationFormat>On-screen Show (4:3)</PresentationFormat>
  <Paragraphs>322</Paragraphs>
  <Slides>73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ＭＳ Ｐゴシック</vt:lpstr>
      <vt:lpstr>Arial</vt:lpstr>
      <vt:lpstr>Arial Narrow</vt:lpstr>
      <vt:lpstr>Bodoni MT Black</vt:lpstr>
      <vt:lpstr>Calibri</vt:lpstr>
      <vt:lpstr>Cambria</vt:lpstr>
      <vt:lpstr>Segoe Script</vt:lpstr>
      <vt:lpstr>Times New Roman</vt:lpstr>
      <vt:lpstr>Wingdings</vt:lpstr>
      <vt:lpstr>Wingdings 2</vt:lpstr>
      <vt:lpstr>Wingdings 3</vt:lpstr>
      <vt:lpstr>Office Theme</vt:lpstr>
      <vt:lpstr>Day 1</vt:lpstr>
      <vt:lpstr>Bell Ringer: Get out the plasmolysis lab</vt:lpstr>
      <vt:lpstr>The Role of ATP,  Photosynthesis, and Cellular Respiration</vt:lpstr>
      <vt:lpstr>Write this at the top of page </vt:lpstr>
      <vt:lpstr>Food for Thought…</vt:lpstr>
      <vt:lpstr>Today’s Goals</vt:lpstr>
      <vt:lpstr>Essential Question</vt:lpstr>
      <vt:lpstr>Question</vt:lpstr>
      <vt:lpstr>Question</vt:lpstr>
      <vt:lpstr>Question</vt:lpstr>
      <vt:lpstr>What is the main energy molecule in living things?</vt:lpstr>
      <vt:lpstr>PowerPoint Presentation</vt:lpstr>
      <vt:lpstr>What is ATP made of? </vt:lpstr>
      <vt:lpstr>How is energy released from ATP?</vt:lpstr>
      <vt:lpstr>How is energy stored in ATP?</vt:lpstr>
      <vt:lpstr>Complete on pg. 80</vt:lpstr>
      <vt:lpstr>Copy below your table</vt:lpstr>
      <vt:lpstr>Check for Understanding </vt:lpstr>
      <vt:lpstr>PHOTOSYNTHESIS &amp; CELLULAR RESPIRATION</vt:lpstr>
      <vt:lpstr>Think about it…</vt:lpstr>
      <vt:lpstr>Objectives</vt:lpstr>
      <vt:lpstr>Fuel for Life</vt:lpstr>
      <vt:lpstr>Autotroph vs Heterotroph</vt:lpstr>
      <vt:lpstr>1) What materials do plants need to in order to make their own food?</vt:lpstr>
      <vt:lpstr>Photosynthesis</vt:lpstr>
      <vt:lpstr>I. Overview of Photosynthesis</vt:lpstr>
      <vt:lpstr>Photosynthesis Demo</vt:lpstr>
      <vt:lpstr>Reinforcement</vt:lpstr>
      <vt:lpstr>Home Learning</vt:lpstr>
      <vt:lpstr>Day 2</vt:lpstr>
      <vt:lpstr>Bell Ringer</vt:lpstr>
      <vt:lpstr>How Do Organisms Get Energy From Food?</vt:lpstr>
      <vt:lpstr>Cellular Respiration</vt:lpstr>
      <vt:lpstr>Process of Cellular Respiration</vt:lpstr>
      <vt:lpstr>Who performs respiration?</vt:lpstr>
      <vt:lpstr>Check It Out!</vt:lpstr>
      <vt:lpstr>Fermentation</vt:lpstr>
      <vt:lpstr>PowerPoint Presentation</vt:lpstr>
      <vt:lpstr>Alcoholic Fermentation</vt:lpstr>
      <vt:lpstr>We see alcoholic fermentation when bread rises and the production of alcohol.</vt:lpstr>
      <vt:lpstr>Lactic Acid Fermentation</vt:lpstr>
      <vt:lpstr>ESSENTIAL QUESTIONS???</vt:lpstr>
      <vt:lpstr>Let’s Review</vt:lpstr>
      <vt:lpstr>Cellular Respiration Demo</vt:lpstr>
      <vt:lpstr>Reinforcement</vt:lpstr>
      <vt:lpstr>Home Learning</vt:lpstr>
      <vt:lpstr>Day 3</vt:lpstr>
      <vt:lpstr>Bell Ringer</vt:lpstr>
      <vt:lpstr>Did you know that one tree can provide enough oxygen for one human? </vt:lpstr>
      <vt:lpstr>Key Point #1 Photosynthesis and Cellular Respiration are Interrelated. </vt:lpstr>
      <vt:lpstr>Key Point #2-Photosynthesis and Cellular Respiration are OPPOSITES of each other. </vt:lpstr>
      <vt:lpstr>How are the reactants and products for photosynthesis related?</vt:lpstr>
      <vt:lpstr>PowerPoint Presentation</vt:lpstr>
      <vt:lpstr>Reactants or Products</vt:lpstr>
      <vt:lpstr>Reactants or Products</vt:lpstr>
      <vt:lpstr>Reactants or Products</vt:lpstr>
      <vt:lpstr>What is the difference between what happens to energy during photosynthesis vs. during cellular respiration?</vt:lpstr>
      <vt:lpstr>Key Point #3-Photosynthesis Captures Energy and Cellular Respiration Releases Energy</vt:lpstr>
      <vt:lpstr>What types of organisms do photosynthesis? What types do cellular respiration?</vt:lpstr>
      <vt:lpstr>Key Point #4 Plant use both CR and Photo, Animals only do CR</vt:lpstr>
      <vt:lpstr>Key Point- Recap</vt:lpstr>
      <vt:lpstr>Explore</vt:lpstr>
      <vt:lpstr>  </vt:lpstr>
      <vt:lpstr>Organize</vt:lpstr>
      <vt:lpstr>PowerPoint Presentation</vt:lpstr>
      <vt:lpstr>Extend</vt:lpstr>
      <vt:lpstr>Reinforcement</vt:lpstr>
      <vt:lpstr>Home Learning</vt:lpstr>
      <vt:lpstr>Exit Slip-Question 1</vt:lpstr>
      <vt:lpstr>Exit Slip-Question 2</vt:lpstr>
      <vt:lpstr>Exit Slip-Question 3</vt:lpstr>
      <vt:lpstr>Exit Slip-Question 4</vt:lpstr>
      <vt:lpstr>Exit Slip-Question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Eric Manzi</dc:creator>
  <cp:lastModifiedBy>Wood, Alicia A.</cp:lastModifiedBy>
  <cp:revision>191</cp:revision>
  <dcterms:created xsi:type="dcterms:W3CDTF">2004-10-17T01:41:27Z</dcterms:created>
  <dcterms:modified xsi:type="dcterms:W3CDTF">2017-10-27T13:15:00Z</dcterms:modified>
</cp:coreProperties>
</file>