
<file path=[Content_Types].xml><?xml version="1.0" encoding="utf-8"?>
<Types xmlns="http://schemas.openxmlformats.org/package/2006/content-types">
  <Default Extension="bmp" ContentType="image/bmp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4"/>
  </p:sldMasterIdLst>
  <p:notesMasterIdLst>
    <p:notesMasterId r:id="rId52"/>
  </p:notesMasterIdLst>
  <p:sldIdLst>
    <p:sldId id="278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256" r:id="rId26"/>
    <p:sldId id="324" r:id="rId27"/>
    <p:sldId id="289" r:id="rId28"/>
    <p:sldId id="266" r:id="rId29"/>
    <p:sldId id="267" r:id="rId30"/>
    <p:sldId id="274" r:id="rId31"/>
    <p:sldId id="268" r:id="rId32"/>
    <p:sldId id="275" r:id="rId33"/>
    <p:sldId id="269" r:id="rId34"/>
    <p:sldId id="276" r:id="rId35"/>
    <p:sldId id="281" r:id="rId36"/>
    <p:sldId id="283" r:id="rId37"/>
    <p:sldId id="325" r:id="rId38"/>
    <p:sldId id="326" r:id="rId39"/>
    <p:sldId id="327" r:id="rId40"/>
    <p:sldId id="328" r:id="rId41"/>
    <p:sldId id="291" r:id="rId42"/>
    <p:sldId id="329" r:id="rId43"/>
    <p:sldId id="330" r:id="rId44"/>
    <p:sldId id="334" r:id="rId45"/>
    <p:sldId id="335" r:id="rId46"/>
    <p:sldId id="336" r:id="rId47"/>
    <p:sldId id="337" r:id="rId48"/>
    <p:sldId id="331" r:id="rId49"/>
    <p:sldId id="332" r:id="rId50"/>
    <p:sldId id="333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9FE12-73F6-4937-A7C3-91EB014DEBC9}" type="datetimeFigureOut">
              <a:rPr lang="en-US" smtClean="0"/>
              <a:t>08/24/2017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5478-FADF-4A36-B4F1-F8AE3160D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1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plant</a:t>
            </a:r>
            <a:r>
              <a:rPr lang="en-US" baseline="0" dirty="0" smtClean="0"/>
              <a:t> would not be able to absorb water.</a:t>
            </a:r>
          </a:p>
          <a:p>
            <a:r>
              <a:rPr lang="en-US" baseline="0" dirty="0" smtClean="0"/>
              <a:t>Plant growth will stop.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5478-FADF-4A36-B4F1-F8AE3160D3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5478-FADF-4A36-B4F1-F8AE3160D3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7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A6AA8-A04B-4104-9AE2-BD48D340E27F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2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BF79-FAC6-4A96-8DE1-F7B82E2E1652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F5DD9-2C52-442D-92E2-8072C0C3D7CD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1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4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3D6FB-79CC-4683-A046-BBE785BA1BED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B3E8-48F1-4B23-8498-D8A04A81EC9C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0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90D90-AA62-404D-A741-635B4370F9CB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1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002E4-6836-46D1-9DBB-3C27C0DD3A89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4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F131DD-A141-4471-BCF9-C6073EDD7E20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387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08/24/2017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04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DAdATf8wW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jTwOttKWv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ladpRIVdRI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Day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487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order thinking 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would a plant be affected if it’s roots are permanently damaged?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84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62" y="218801"/>
            <a:ext cx="10058400" cy="1371600"/>
          </a:xfrm>
        </p:spPr>
        <p:txBody>
          <a:bodyPr/>
          <a:lstStyle/>
          <a:p>
            <a:r>
              <a:rPr lang="en-US" dirty="0" smtClean="0"/>
              <a:t>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174" y="1336262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Stems have many functions:</a:t>
            </a:r>
          </a:p>
          <a:p>
            <a:pPr lvl="1"/>
            <a:r>
              <a:rPr lang="en-US" sz="2400" dirty="0" smtClean="0"/>
              <a:t>Support leaves and flowers</a:t>
            </a:r>
          </a:p>
          <a:p>
            <a:pPr lvl="1"/>
            <a:r>
              <a:rPr lang="en-US" sz="2400" dirty="0" smtClean="0"/>
              <a:t>Houses most of the vascular system</a:t>
            </a:r>
          </a:p>
          <a:p>
            <a:pPr lvl="1"/>
            <a:r>
              <a:rPr lang="en-US" sz="2400" dirty="0" smtClean="0"/>
              <a:t>Store water</a:t>
            </a:r>
          </a:p>
          <a:p>
            <a:pPr lvl="1"/>
            <a:r>
              <a:rPr lang="en-US" sz="2400" dirty="0" smtClean="0"/>
              <a:t>Grow underground for storage</a:t>
            </a:r>
          </a:p>
          <a:p>
            <a:pPr lvl="1"/>
            <a:r>
              <a:rPr lang="en-US" sz="2400" dirty="0" smtClean="0"/>
              <a:t>Form new plants</a:t>
            </a:r>
            <a:endParaRPr lang="en-US" sz="2400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268149" y="3195765"/>
            <a:ext cx="4725987" cy="3151187"/>
            <a:chOff x="2304" y="2208"/>
            <a:chExt cx="2736" cy="1824"/>
          </a:xfrm>
        </p:grpSpPr>
        <p:pic>
          <p:nvPicPr>
            <p:cNvPr id="6" name="Picture 4" descr="bhspe-072103-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208"/>
              <a:ext cx="2736" cy="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2400" y="3792"/>
              <a:ext cx="768" cy="192"/>
            </a:xfrm>
            <a:prstGeom prst="roundRect">
              <a:avLst>
                <a:gd name="adj" fmla="val 16667"/>
              </a:avLst>
            </a:prstGeom>
            <a:solidFill>
              <a:srgbClr val="C64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400" y="3792"/>
              <a:ext cx="96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</a:rPr>
                <a:t>Cactus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643423" y="4189412"/>
            <a:ext cx="3729679" cy="2157540"/>
            <a:chOff x="816" y="1584"/>
            <a:chExt cx="2448" cy="1633"/>
          </a:xfrm>
        </p:grpSpPr>
        <p:pic>
          <p:nvPicPr>
            <p:cNvPr id="15" name="Picture 4" descr="bhspe-072103-0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584"/>
              <a:ext cx="2448" cy="1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864" y="2976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rgbClr val="C64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864" y="2976"/>
              <a:ext cx="96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Ginger rhizomes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41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785262" cy="39319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Stems also include </a:t>
            </a:r>
            <a:r>
              <a:rPr lang="en-US" sz="3600" u="sng" dirty="0" smtClean="0"/>
              <a:t>xylem</a:t>
            </a:r>
            <a:r>
              <a:rPr lang="en-US" sz="3600" dirty="0" smtClean="0"/>
              <a:t>, </a:t>
            </a:r>
            <a:r>
              <a:rPr lang="en-US" sz="3600" u="sng" dirty="0" smtClean="0"/>
              <a:t>phloem</a:t>
            </a:r>
            <a:r>
              <a:rPr lang="en-US" sz="3600" dirty="0" smtClean="0"/>
              <a:t> and </a:t>
            </a:r>
            <a:r>
              <a:rPr lang="en-US" sz="3600" u="sng" dirty="0" smtClean="0"/>
              <a:t>cambium</a:t>
            </a:r>
            <a:r>
              <a:rPr lang="en-US" sz="3600" dirty="0" smtClean="0"/>
              <a:t> which aid in growth, transpiration and photosynthesis.</a:t>
            </a:r>
            <a:endParaRPr lang="en-US" sz="3600" dirty="0"/>
          </a:p>
        </p:txBody>
      </p:sp>
      <p:pic>
        <p:nvPicPr>
          <p:cNvPr id="4" name="Picture 10" descr="621.jpg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96" y="734568"/>
            <a:ext cx="3738563" cy="56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6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order thinking question #3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7" y="2117213"/>
            <a:ext cx="4879548" cy="3932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1122" y="2197290"/>
            <a:ext cx="146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Phloem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9662" y="2515869"/>
            <a:ext cx="146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Cambiu</a:t>
            </a: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1121" y="2837101"/>
            <a:ext cx="146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Xylem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117213"/>
            <a:ext cx="54814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the picture to the right.  How do you think the cambium affects the thickness of the stem?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14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08" y="298209"/>
            <a:ext cx="10058400" cy="1371600"/>
          </a:xfrm>
        </p:spPr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484416"/>
            <a:ext cx="7956468" cy="45506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Leaves are the site of photosynthesis.</a:t>
            </a:r>
          </a:p>
          <a:p>
            <a:pPr lvl="1"/>
            <a:r>
              <a:rPr lang="en-US" sz="2400" dirty="0" smtClean="0"/>
              <a:t>Absorb sunlight and carry out photosynthesis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All leaves have the same structure and function.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topside of the leaf is where the majority of the chloroplasts are located that absorb the sunlight.</a:t>
            </a:r>
          </a:p>
          <a:p>
            <a:r>
              <a:rPr lang="en-US" sz="2400" dirty="0" smtClean="0"/>
              <a:t>The underside of the leaf contain the </a:t>
            </a:r>
            <a:r>
              <a:rPr lang="en-US" sz="2400" b="1" dirty="0" smtClean="0"/>
              <a:t>stomata</a:t>
            </a:r>
            <a:r>
              <a:rPr lang="en-US" sz="2400" dirty="0" smtClean="0"/>
              <a:t> and is the site of </a:t>
            </a:r>
            <a:r>
              <a:rPr lang="en-US" sz="2400" b="1" dirty="0" smtClean="0"/>
              <a:t>transpiration</a:t>
            </a:r>
            <a:r>
              <a:rPr lang="en-US" sz="2400" dirty="0" smtClean="0"/>
              <a:t> and gas exchange.</a:t>
            </a:r>
          </a:p>
          <a:p>
            <a:endParaRPr lang="en-US" dirty="0" smtClean="0"/>
          </a:p>
        </p:txBody>
      </p:sp>
      <p:pic>
        <p:nvPicPr>
          <p:cNvPr id="4" name="Picture 4" descr="bhspe-072104-00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18">
            <a:off x="8373335" y="901003"/>
            <a:ext cx="27574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63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35" y="238833"/>
            <a:ext cx="10058400" cy="1371600"/>
          </a:xfrm>
        </p:spPr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22" y="1330036"/>
            <a:ext cx="10317678" cy="2384674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Guard cells</a:t>
            </a:r>
            <a:r>
              <a:rPr lang="en-US" sz="2600" dirty="0" smtClean="0"/>
              <a:t> surround each </a:t>
            </a:r>
            <a:r>
              <a:rPr lang="en-US" sz="2600" b="1" dirty="0" smtClean="0"/>
              <a:t>stomata</a:t>
            </a:r>
          </a:p>
          <a:p>
            <a:pPr lvl="1"/>
            <a:r>
              <a:rPr lang="en-US" sz="2600" dirty="0" smtClean="0"/>
              <a:t>Stomata open and close when guard cells change shape</a:t>
            </a:r>
          </a:p>
          <a:p>
            <a:pPr lvl="1"/>
            <a:r>
              <a:rPr lang="en-US" sz="2600" dirty="0" smtClean="0"/>
              <a:t>When stomata are open, water evaporates and gas exchanges</a:t>
            </a:r>
          </a:p>
          <a:p>
            <a:pPr lvl="1"/>
            <a:r>
              <a:rPr lang="en-US" sz="2600" dirty="0" smtClean="0"/>
              <a:t>Stomata close at night and when the plant loses too much water</a:t>
            </a:r>
            <a:endParaRPr lang="en-US" sz="2600" dirty="0"/>
          </a:p>
        </p:txBody>
      </p:sp>
      <p:pic>
        <p:nvPicPr>
          <p:cNvPr id="4" name="Picture 4" descr="bhspe-072104-00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84" y="3714710"/>
            <a:ext cx="3269488" cy="24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bhspe-072104-closed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64" y="3785506"/>
            <a:ext cx="3380610" cy="24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589784" y="5889783"/>
            <a:ext cx="1524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>
                <a:solidFill>
                  <a:schemeClr val="bg1"/>
                </a:solidFill>
              </a:rPr>
              <a:t>guard cells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071360" y="5744526"/>
            <a:ext cx="90220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 smtClean="0">
                <a:solidFill>
                  <a:schemeClr val="bg1"/>
                </a:solidFill>
              </a:rPr>
              <a:t>stomata</a:t>
            </a:r>
            <a:endParaRPr lang="en-US" altLang="en-US" sz="13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11296" y="5608320"/>
            <a:ext cx="85344" cy="281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592568" y="5223669"/>
            <a:ext cx="149352" cy="666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9639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Higher order thinking question </a:t>
            </a:r>
            <a:r>
              <a:rPr lang="en-US" dirty="0" smtClean="0"/>
              <a:t>#4-6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673" y="1420731"/>
            <a:ext cx="10356377" cy="492547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would the function of the leaves be affected if there were no guard cells?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is the difference between the density of stomata on the lower surface of the leaf and on </a:t>
            </a:r>
            <a:r>
              <a:rPr lang="en-US" sz="3200" dirty="0" smtClean="0"/>
              <a:t>the upper </a:t>
            </a:r>
            <a:r>
              <a:rPr lang="en-US" sz="3200" dirty="0"/>
              <a:t>surface of the leaf? Form a hypothesis that might explain this difference.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</a:t>
            </a:r>
            <a:r>
              <a:rPr lang="en-US" sz="3200" dirty="0" smtClean="0"/>
              <a:t>ow </a:t>
            </a:r>
            <a:r>
              <a:rPr lang="en-US" sz="3200" dirty="0"/>
              <a:t>might the stomata density be different for a tree in the desert? in the rain forest?</a:t>
            </a:r>
          </a:p>
        </p:txBody>
      </p:sp>
    </p:spTree>
    <p:extLst>
      <p:ext uri="{BB962C8B-B14F-4D97-AF65-F5344CB8AC3E}">
        <p14:creationId xmlns:p14="http://schemas.microsoft.com/office/powerpoint/2010/main" val="42671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Celery Demo</a:t>
            </a:r>
            <a:endParaRPr lang="en-US" dirty="0"/>
          </a:p>
        </p:txBody>
      </p:sp>
      <p:pic>
        <p:nvPicPr>
          <p:cNvPr id="2050" name="Picture 2" descr="Image result for cel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316956"/>
            <a:ext cx="6667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6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Transpiration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Foldable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1676400"/>
            <a:ext cx="10571018" cy="435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Water makes up approximately 60% of the human body and plays a vital role in regulating body temperature. Which property of water makes it good at regulating temperature?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Water </a:t>
            </a:r>
            <a:r>
              <a:rPr lang="en-US" sz="2800" dirty="0"/>
              <a:t>is a good </a:t>
            </a:r>
            <a:r>
              <a:rPr lang="en-US" sz="2800" dirty="0" smtClean="0"/>
              <a:t>solvent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Water </a:t>
            </a:r>
            <a:r>
              <a:rPr lang="en-US" sz="2800" dirty="0"/>
              <a:t>exhibits strong </a:t>
            </a:r>
            <a:r>
              <a:rPr lang="en-US" sz="2800" dirty="0" smtClean="0"/>
              <a:t>cohesion.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Water has an unusual crystalline structure.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Water has a high </a:t>
            </a:r>
            <a:r>
              <a:rPr lang="en-US" sz="2800" dirty="0"/>
              <a:t>capacity for heat</a:t>
            </a:r>
          </a:p>
        </p:txBody>
      </p:sp>
    </p:spTree>
    <p:extLst>
      <p:ext uri="{BB962C8B-B14F-4D97-AF65-F5344CB8AC3E}">
        <p14:creationId xmlns:p14="http://schemas.microsoft.com/office/powerpoint/2010/main" val="3697174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Complete silently and independently</a:t>
            </a:r>
          </a:p>
          <a:p>
            <a:r>
              <a:rPr lang="en-US" sz="2800" dirty="0" smtClean="0"/>
              <a:t>Hold onto the exit ticket, I will collect when everyone is finished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840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Plant tissues worksheet</a:t>
            </a:r>
          </a:p>
          <a:p>
            <a:r>
              <a:rPr lang="en-US" sz="3200" dirty="0" smtClean="0"/>
              <a:t>Penda</a:t>
            </a:r>
          </a:p>
          <a:p>
            <a:r>
              <a:rPr lang="en-US" sz="3200" dirty="0" smtClean="0"/>
              <a:t>Study for quiz on plants and photosynthesis/cellular respiration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2915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12040"/>
              </p:ext>
            </p:extLst>
          </p:nvPr>
        </p:nvGraphicFramePr>
        <p:xfrm>
          <a:off x="12455525" y="1965325"/>
          <a:ext cx="59467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3" imgW="5946064" imgH="4133491" progId="Word.Document.8">
                  <p:embed/>
                </p:oleObj>
              </mc:Choice>
              <mc:Fallback>
                <p:oleObj name="Document" r:id="rId3" imgW="5946064" imgH="413349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55525" y="1965325"/>
                        <a:ext cx="5946775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4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2" y="1842655"/>
            <a:ext cx="10266218" cy="4192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20% of a DNA sample is made up of thymine, T, what percentage of the  sample is made up of cytosine, C?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 A. </a:t>
            </a:r>
            <a:r>
              <a:rPr lang="en-US" sz="2800" dirty="0" smtClean="0"/>
              <a:t>15%</a:t>
            </a:r>
          </a:p>
          <a:p>
            <a:pPr marL="0" indent="0">
              <a:buNone/>
            </a:pPr>
            <a:r>
              <a:rPr lang="en-US" sz="2800" dirty="0" smtClean="0"/>
              <a:t>B. 30</a:t>
            </a:r>
            <a:r>
              <a:rPr lang="en-US" sz="2800" dirty="0"/>
              <a:t>% 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</a:t>
            </a:r>
            <a:r>
              <a:rPr lang="en-US" sz="2800" dirty="0"/>
              <a:t>. 35% 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</a:t>
            </a:r>
            <a:r>
              <a:rPr lang="en-US" sz="2800" dirty="0"/>
              <a:t>. 50% </a:t>
            </a:r>
          </a:p>
        </p:txBody>
      </p:sp>
    </p:spTree>
    <p:extLst>
      <p:ext uri="{BB962C8B-B14F-4D97-AF65-F5344CB8AC3E}">
        <p14:creationId xmlns:p14="http://schemas.microsoft.com/office/powerpoint/2010/main" val="1653491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www.youtube.com/watch?v=KDAdATf8wW4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471602"/>
            <a:ext cx="10058400" cy="1371600"/>
          </a:xfrm>
        </p:spPr>
        <p:txBody>
          <a:bodyPr/>
          <a:lstStyle/>
          <a:p>
            <a:r>
              <a:rPr lang="en-US" dirty="0" smtClean="0"/>
              <a:t>Flowers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734985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Flowers</a:t>
            </a:r>
            <a:r>
              <a:rPr lang="en-US" sz="2400" dirty="0" smtClean="0"/>
              <a:t> are the reproductive structure of flowering plants. They protect gametes and fertilized eggs.</a:t>
            </a:r>
          </a:p>
          <a:p>
            <a:pPr marL="0" indent="0">
              <a:buNone/>
            </a:pPr>
            <a:r>
              <a:rPr lang="en-US" sz="2400" dirty="0" smtClean="0"/>
              <a:t>Many parts make up the flower: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400" b="1" dirty="0" smtClean="0"/>
              <a:t>Sepal</a:t>
            </a:r>
            <a:r>
              <a:rPr lang="en-US" sz="2400" dirty="0" smtClean="0"/>
              <a:t>: modified leaves that protect the </a:t>
            </a:r>
          </a:p>
          <a:p>
            <a:pPr marL="27432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developing flower.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lvl="1"/>
            <a:r>
              <a:rPr lang="en-US" sz="2400" b="1" dirty="0" smtClean="0"/>
              <a:t>Petal</a:t>
            </a:r>
            <a:r>
              <a:rPr lang="en-US" sz="2400" dirty="0" smtClean="0"/>
              <a:t>: Modified leaves that are bright in color to </a:t>
            </a:r>
          </a:p>
          <a:p>
            <a:pPr marL="274320" lvl="1" indent="0">
              <a:buNone/>
            </a:pPr>
            <a:r>
              <a:rPr lang="en-US" sz="2400" dirty="0" smtClean="0"/>
              <a:t>	attract animal pollinators.</a:t>
            </a:r>
          </a:p>
        </p:txBody>
      </p:sp>
      <p:pic>
        <p:nvPicPr>
          <p:cNvPr id="10242" name="Picture 2" descr="structure of a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96" y="202140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33" y="333836"/>
            <a:ext cx="10058400" cy="1371600"/>
          </a:xfrm>
        </p:spPr>
        <p:txBody>
          <a:bodyPr/>
          <a:lstStyle/>
          <a:p>
            <a:r>
              <a:rPr lang="en-US" dirty="0" smtClean="0"/>
              <a:t>Flowers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62" y="1448790"/>
            <a:ext cx="6212773" cy="4785755"/>
          </a:xfrm>
        </p:spPr>
        <p:txBody>
          <a:bodyPr>
            <a:normAutofit fontScale="85000" lnSpcReduction="10000"/>
          </a:bodyPr>
          <a:lstStyle/>
          <a:p>
            <a:pPr marL="274320" lvl="1" indent="0">
              <a:buNone/>
            </a:pPr>
            <a:r>
              <a:rPr lang="en-US" sz="2200" dirty="0" smtClean="0"/>
              <a:t>Flower Parts cont’d:</a:t>
            </a:r>
          </a:p>
          <a:p>
            <a:pPr marL="274320" lvl="1" indent="0">
              <a:buNone/>
            </a:pPr>
            <a:endParaRPr lang="en-US" sz="2200" dirty="0" smtClean="0"/>
          </a:p>
          <a:p>
            <a:pPr lvl="1"/>
            <a:r>
              <a:rPr lang="en-US" sz="2200" b="1" dirty="0" smtClean="0"/>
              <a:t>Stamen</a:t>
            </a:r>
            <a:r>
              <a:rPr lang="en-US" sz="2200" dirty="0"/>
              <a:t>: Male structure of flower.  Includes the </a:t>
            </a:r>
            <a:endParaRPr lang="en-US" sz="2200" dirty="0" smtClean="0"/>
          </a:p>
          <a:p>
            <a:pPr marL="27432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anther and </a:t>
            </a:r>
            <a:r>
              <a:rPr lang="en-US" sz="2200" dirty="0"/>
              <a:t>the filament.</a:t>
            </a:r>
          </a:p>
          <a:p>
            <a:pPr lvl="2"/>
            <a:r>
              <a:rPr lang="en-US" sz="2200" b="1" dirty="0" smtClean="0"/>
              <a:t>Anther</a:t>
            </a:r>
            <a:r>
              <a:rPr lang="en-US" sz="2200" dirty="0" smtClean="0"/>
              <a:t> </a:t>
            </a:r>
            <a:r>
              <a:rPr lang="en-US" sz="2200" dirty="0"/>
              <a:t>– Produce pollen grains (sperm)</a:t>
            </a:r>
          </a:p>
          <a:p>
            <a:pPr lvl="2"/>
            <a:r>
              <a:rPr lang="en-US" sz="2200" b="1" dirty="0"/>
              <a:t>Filament</a:t>
            </a:r>
            <a:r>
              <a:rPr lang="en-US" sz="2200" dirty="0"/>
              <a:t> – supports the anther.</a:t>
            </a:r>
          </a:p>
          <a:p>
            <a:pPr lvl="1"/>
            <a:r>
              <a:rPr lang="en-US" sz="2200" b="1" dirty="0"/>
              <a:t>Pistil </a:t>
            </a:r>
            <a:r>
              <a:rPr lang="en-US" sz="2200" dirty="0"/>
              <a:t>(or carpel): Female structure of the flower. </a:t>
            </a:r>
            <a:endParaRPr lang="en-US" sz="2200" dirty="0" smtClean="0"/>
          </a:p>
          <a:p>
            <a:pPr marL="27432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Includes </a:t>
            </a:r>
            <a:r>
              <a:rPr lang="en-US" sz="2200" dirty="0"/>
              <a:t>the </a:t>
            </a:r>
            <a:r>
              <a:rPr lang="en-US" sz="2200" dirty="0" smtClean="0"/>
              <a:t>stigma</a:t>
            </a:r>
            <a:r>
              <a:rPr lang="en-US" sz="2200" dirty="0"/>
              <a:t>, style and ovary.</a:t>
            </a:r>
          </a:p>
          <a:p>
            <a:pPr lvl="2"/>
            <a:r>
              <a:rPr lang="en-US" sz="2200" b="1" dirty="0"/>
              <a:t>Stigma</a:t>
            </a:r>
            <a:r>
              <a:rPr lang="en-US" sz="2200" dirty="0"/>
              <a:t>- covered with sticky substance to hold </a:t>
            </a:r>
            <a:endParaRPr lang="en-US" sz="2200" dirty="0" smtClean="0"/>
          </a:p>
          <a:p>
            <a:pPr marL="548640" lvl="2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pollen grains </a:t>
            </a:r>
            <a:r>
              <a:rPr lang="en-US" sz="2200" dirty="0"/>
              <a:t>when they land.</a:t>
            </a:r>
          </a:p>
          <a:p>
            <a:pPr lvl="2"/>
            <a:r>
              <a:rPr lang="en-US" sz="2200" b="1" dirty="0"/>
              <a:t>Style</a:t>
            </a:r>
            <a:r>
              <a:rPr lang="en-US" sz="2200" dirty="0"/>
              <a:t>- a tube that leads from stigma to ovary.</a:t>
            </a:r>
          </a:p>
          <a:p>
            <a:pPr lvl="2"/>
            <a:r>
              <a:rPr lang="en-US" sz="2200" b="1" dirty="0"/>
              <a:t>Ovary</a:t>
            </a:r>
            <a:r>
              <a:rPr lang="en-US" sz="2200" dirty="0"/>
              <a:t>- Base of flower where the egg is produced.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38" y="764514"/>
            <a:ext cx="4779545" cy="38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thinking question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are the functions of the pistil and the stamen related?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92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35" y="369461"/>
            <a:ext cx="10058400" cy="1371600"/>
          </a:xfrm>
        </p:spPr>
        <p:txBody>
          <a:bodyPr/>
          <a:lstStyle/>
          <a:p>
            <a:r>
              <a:rPr lang="en-US" dirty="0" smtClean="0"/>
              <a:t>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392" y="1328394"/>
            <a:ext cx="5628320" cy="4773880"/>
          </a:xfrm>
        </p:spPr>
        <p:txBody>
          <a:bodyPr>
            <a:noAutofit/>
          </a:bodyPr>
          <a:lstStyle/>
          <a:p>
            <a:r>
              <a:rPr lang="en-US" sz="2200" dirty="0" smtClean="0"/>
              <a:t>A </a:t>
            </a:r>
            <a:r>
              <a:rPr lang="en-US" sz="2200" b="1" dirty="0" smtClean="0"/>
              <a:t>fruit </a:t>
            </a:r>
            <a:r>
              <a:rPr lang="en-US" sz="2200" dirty="0" smtClean="0"/>
              <a:t>is the mature ovary of a flower. 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It surrounds and protects the seed or seeds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Play an important role in seed dispersal.</a:t>
            </a:r>
          </a:p>
          <a:p>
            <a:pPr lvl="1"/>
            <a:r>
              <a:rPr lang="en-US" sz="2200" dirty="0" smtClean="0"/>
              <a:t>Blown in the wind – ex. Dandelion</a:t>
            </a:r>
          </a:p>
          <a:p>
            <a:pPr lvl="1"/>
            <a:r>
              <a:rPr lang="en-US" sz="2200" dirty="0" smtClean="0"/>
              <a:t>By animals ex. Stuck in animals fur or </a:t>
            </a:r>
          </a:p>
          <a:p>
            <a:pPr marL="27432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deposited after digestion</a:t>
            </a:r>
          </a:p>
          <a:p>
            <a:pPr marL="274320" lvl="1" indent="0">
              <a:buNone/>
            </a:pPr>
            <a:endParaRPr lang="en-US" sz="2200" dirty="0" smtClean="0"/>
          </a:p>
          <a:p>
            <a:r>
              <a:rPr lang="en-US" sz="2200" dirty="0" smtClean="0"/>
              <a:t>Can come in many forms</a:t>
            </a:r>
            <a:endParaRPr lang="en-US" sz="2200" dirty="0"/>
          </a:p>
        </p:txBody>
      </p:sp>
      <p:pic>
        <p:nvPicPr>
          <p:cNvPr id="11266" name="Picture 2" descr="http://1.bp.blogspot.com/-PZ6V0ST7IWk/UG8CGjHo6EI/AAAAAAAABL0/svVIM1dycQk/s1600/fru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12" y="1328394"/>
            <a:ext cx="5443687" cy="414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8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thinking question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are fruits and seeds important adaptations for plants?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7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www.youtube.com/watch?v=CjTwOttKWvE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1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85" y="371765"/>
            <a:ext cx="10058400" cy="1371600"/>
          </a:xfrm>
        </p:spPr>
        <p:txBody>
          <a:bodyPr/>
          <a:lstStyle/>
          <a:p>
            <a:r>
              <a:rPr lang="en-US" dirty="0" smtClean="0"/>
              <a:t>Cones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6" y="1900052"/>
            <a:ext cx="7172696" cy="413498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Cones</a:t>
            </a:r>
            <a:r>
              <a:rPr lang="en-US" sz="2800" dirty="0" smtClean="0"/>
              <a:t> are reproductive structures of plants that do not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bear fruit.</a:t>
            </a:r>
          </a:p>
          <a:p>
            <a:r>
              <a:rPr lang="en-US" sz="2800" dirty="0" smtClean="0"/>
              <a:t>Cones contain hard protective scales</a:t>
            </a:r>
          </a:p>
          <a:p>
            <a:r>
              <a:rPr lang="en-US" sz="2800" dirty="0" smtClean="0"/>
              <a:t>Can be Male or Female:</a:t>
            </a:r>
          </a:p>
          <a:p>
            <a:pPr lvl="1"/>
            <a:r>
              <a:rPr lang="en-US" sz="2800" dirty="0" smtClean="0"/>
              <a:t>Male cones contain pollen (sperm).</a:t>
            </a:r>
          </a:p>
          <a:p>
            <a:pPr lvl="1"/>
            <a:r>
              <a:rPr lang="en-US" sz="2800" dirty="0" smtClean="0"/>
              <a:t>Eggs are produced in female cones.</a:t>
            </a:r>
          </a:p>
          <a:p>
            <a:pPr lvl="1"/>
            <a:r>
              <a:rPr lang="en-US" sz="2800" dirty="0" smtClean="0"/>
              <a:t>Seeds also develop on the scales of female cones.</a:t>
            </a:r>
            <a:endParaRPr lang="en-US" sz="2800" dirty="0"/>
          </a:p>
        </p:txBody>
      </p:sp>
      <p:pic>
        <p:nvPicPr>
          <p:cNvPr id="12290" name="Picture 2" descr="http://www.biologyjunction.com/images/pine-co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81" y="3555682"/>
            <a:ext cx="3788284" cy="28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biologyjunction.com/images/pine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221" y="561631"/>
            <a:ext cx="30384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thinking question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</a:t>
            </a:r>
            <a:r>
              <a:rPr lang="en-US" sz="3200" dirty="0"/>
              <a:t>can a tree which is rooted in place produce offspring with another tree hundreds of miles away?</a:t>
            </a:r>
          </a:p>
        </p:txBody>
      </p:sp>
    </p:spTree>
    <p:extLst>
      <p:ext uri="{BB962C8B-B14F-4D97-AF65-F5344CB8AC3E}">
        <p14:creationId xmlns:p14="http://schemas.microsoft.com/office/powerpoint/2010/main" val="15280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Foldable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Flower Dissection Lab on page </a:t>
            </a:r>
            <a:endParaRPr lang="en-US" dirty="0"/>
          </a:p>
        </p:txBody>
      </p:sp>
      <p:pic>
        <p:nvPicPr>
          <p:cNvPr id="3074" name="Picture 2" descr="Image result for flow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63" y="1715510"/>
            <a:ext cx="6925856" cy="4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Complete silently and independently</a:t>
            </a:r>
          </a:p>
          <a:p>
            <a:r>
              <a:rPr lang="en-US" sz="3600" dirty="0" smtClean="0"/>
              <a:t>I will collect when everyone is finished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2422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Complete plants worksheet</a:t>
            </a:r>
          </a:p>
          <a:p>
            <a:r>
              <a:rPr lang="en-US" sz="3600" dirty="0" smtClean="0"/>
              <a:t>Penda learning</a:t>
            </a:r>
          </a:p>
          <a:p>
            <a:r>
              <a:rPr lang="en-US" sz="3600" dirty="0" smtClean="0"/>
              <a:t>Study for quiz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717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63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 medical test indicates that a patient has a defective protein. This condition is  most likely due to a change in the directions coded in the: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 A. number of hydrogen atoms in starch molecules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B. sequence of inorganic molecules 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</a:t>
            </a:r>
            <a:r>
              <a:rPr lang="en-US" sz="2800" dirty="0"/>
              <a:t>. number of carbon atoms in sugar molecules 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</a:t>
            </a:r>
            <a:r>
              <a:rPr lang="en-US" sz="2800" dirty="0"/>
              <a:t>. sequence of subunits in DNA</a:t>
            </a:r>
          </a:p>
        </p:txBody>
      </p:sp>
    </p:spTree>
    <p:extLst>
      <p:ext uri="{BB962C8B-B14F-4D97-AF65-F5344CB8AC3E}">
        <p14:creationId xmlns:p14="http://schemas.microsoft.com/office/powerpoint/2010/main" val="497147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www.youtube.com/watch?v=aladpRIVdRI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Plant parts…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3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84" y="2014194"/>
            <a:ext cx="5298374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Plants are very important to all other life. </a:t>
            </a:r>
          </a:p>
          <a:p>
            <a:endParaRPr lang="en-US" sz="3200" dirty="0" smtClean="0"/>
          </a:p>
          <a:p>
            <a:r>
              <a:rPr lang="en-US" sz="3200" dirty="0" smtClean="0"/>
              <a:t>Just like other organisms, plants have organs, tissues and cells.</a:t>
            </a:r>
          </a:p>
        </p:txBody>
      </p:sp>
      <p:pic>
        <p:nvPicPr>
          <p:cNvPr id="4" name="Picture 6" descr="bhspe-0721co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00" y="2511552"/>
            <a:ext cx="5756744" cy="386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Parts Sort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09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85" y="452093"/>
            <a:ext cx="4240188" cy="5893143"/>
          </a:xfrm>
        </p:spPr>
      </p:pic>
    </p:spTree>
    <p:extLst>
      <p:ext uri="{BB962C8B-B14F-4D97-AF65-F5344CB8AC3E}">
        <p14:creationId xmlns:p14="http://schemas.microsoft.com/office/powerpoint/2010/main" val="3261487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33" y="642594"/>
            <a:ext cx="6246410" cy="5637650"/>
          </a:xfrm>
        </p:spPr>
      </p:pic>
    </p:spTree>
    <p:extLst>
      <p:ext uri="{BB962C8B-B14F-4D97-AF65-F5344CB8AC3E}">
        <p14:creationId xmlns:p14="http://schemas.microsoft.com/office/powerpoint/2010/main" val="2978129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21" y="533945"/>
            <a:ext cx="4399760" cy="5866348"/>
          </a:xfrm>
        </p:spPr>
      </p:pic>
    </p:spTree>
    <p:extLst>
      <p:ext uri="{BB962C8B-B14F-4D97-AF65-F5344CB8AC3E}">
        <p14:creationId xmlns:p14="http://schemas.microsoft.com/office/powerpoint/2010/main" val="3253238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Organs-draw the three slides and answer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What similarities did you observe among the slides of the three plant organs? Explain why these similarities may exist</a:t>
            </a:r>
            <a:r>
              <a:rPr lang="en-US" sz="2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Which organ had the most vessels? 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Which </a:t>
            </a:r>
            <a:r>
              <a:rPr lang="en-US" sz="2800" dirty="0"/>
              <a:t>organ had the most chloroplasts? 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Which </a:t>
            </a:r>
            <a:r>
              <a:rPr lang="en-US" sz="2800" dirty="0"/>
              <a:t>organ had the most hairs? 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Is </a:t>
            </a:r>
            <a:r>
              <a:rPr lang="en-US" sz="2800" dirty="0"/>
              <a:t>this what you would predict based on the function of these organs?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14195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Anchor Chart Review of Plants and Photosynthesis/Cellular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18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Q1 Test Review and Data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6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Study for quiz next class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5520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24" y="367834"/>
            <a:ext cx="10058400" cy="1371600"/>
          </a:xfrm>
        </p:spPr>
        <p:txBody>
          <a:bodyPr/>
          <a:lstStyle/>
          <a:p>
            <a:r>
              <a:rPr lang="en-US" dirty="0" smtClean="0"/>
              <a:t>Plant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67" y="1623990"/>
            <a:ext cx="10058400" cy="3931920"/>
          </a:xfrm>
        </p:spPr>
        <p:txBody>
          <a:bodyPr>
            <a:noAutofit/>
          </a:bodyPr>
          <a:lstStyle/>
          <a:p>
            <a:r>
              <a:rPr lang="en-US" sz="2000" dirty="0" smtClean="0"/>
              <a:t>Plant Organs are made of four tissue systems</a:t>
            </a:r>
          </a:p>
          <a:p>
            <a:r>
              <a:rPr lang="en-US" sz="2000" b="1" dirty="0" smtClean="0"/>
              <a:t>Dermal Tissue </a:t>
            </a:r>
            <a:r>
              <a:rPr lang="en-US" sz="2000" dirty="0" smtClean="0"/>
              <a:t>covers the outside of a plant.</a:t>
            </a:r>
          </a:p>
          <a:p>
            <a:pPr lvl="1"/>
            <a:r>
              <a:rPr lang="en-US" sz="2000" dirty="0" smtClean="0"/>
              <a:t>Protects the plant</a:t>
            </a:r>
          </a:p>
          <a:p>
            <a:pPr lvl="1"/>
            <a:r>
              <a:rPr lang="en-US" sz="2000" dirty="0" smtClean="0"/>
              <a:t>Secretes cuticle of leaves</a:t>
            </a:r>
          </a:p>
          <a:p>
            <a:pPr lvl="1"/>
            <a:r>
              <a:rPr lang="en-US" sz="2000" dirty="0" smtClean="0"/>
              <a:t>Forms outer bark of trees</a:t>
            </a:r>
            <a:endParaRPr lang="en-US" sz="2000" dirty="0"/>
          </a:p>
          <a:p>
            <a:r>
              <a:rPr lang="en-US" sz="2000" b="1" dirty="0" smtClean="0"/>
              <a:t>Ground Tissue </a:t>
            </a:r>
            <a:r>
              <a:rPr lang="en-US" sz="2000" dirty="0" smtClean="0"/>
              <a:t>is found inside a plant.</a:t>
            </a:r>
          </a:p>
          <a:p>
            <a:pPr lvl="1"/>
            <a:r>
              <a:rPr lang="en-US" sz="2000" dirty="0" smtClean="0"/>
              <a:t>provides support</a:t>
            </a:r>
          </a:p>
          <a:p>
            <a:pPr lvl="1"/>
            <a:r>
              <a:rPr lang="en-US" sz="2000" dirty="0" smtClean="0"/>
              <a:t>Stores materials in roots and stems</a:t>
            </a:r>
          </a:p>
          <a:p>
            <a:r>
              <a:rPr lang="en-US" sz="2000" b="1" dirty="0" smtClean="0"/>
              <a:t>Meristematic Tissue </a:t>
            </a:r>
            <a:r>
              <a:rPr lang="en-US" sz="2000" dirty="0" smtClean="0"/>
              <a:t>consists of small, densely packed cells that can keep dividing to form new cells.</a:t>
            </a:r>
          </a:p>
          <a:p>
            <a:pPr lvl="1"/>
            <a:r>
              <a:rPr lang="en-US" sz="2000" dirty="0" smtClean="0"/>
              <a:t>Allow cells to stay forever young</a:t>
            </a:r>
          </a:p>
          <a:p>
            <a:pPr lvl="1"/>
            <a:r>
              <a:rPr lang="en-US" sz="2000" dirty="0" smtClean="0"/>
              <a:t>Involved in plant growth</a:t>
            </a:r>
            <a:endParaRPr lang="en-US" sz="2000" dirty="0"/>
          </a:p>
        </p:txBody>
      </p:sp>
      <p:pic>
        <p:nvPicPr>
          <p:cNvPr id="1028" name="Picture 4" descr="plantcros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79" y="841343"/>
            <a:ext cx="5500183" cy="34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10" y="310420"/>
            <a:ext cx="10058400" cy="1371600"/>
          </a:xfrm>
        </p:spPr>
        <p:txBody>
          <a:bodyPr/>
          <a:lstStyle/>
          <a:p>
            <a:r>
              <a:rPr lang="en-US" dirty="0" smtClean="0"/>
              <a:t>Plant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57" y="1499616"/>
            <a:ext cx="5602225" cy="3931920"/>
          </a:xfrm>
        </p:spPr>
        <p:txBody>
          <a:bodyPr>
            <a:noAutofit/>
          </a:bodyPr>
          <a:lstStyle/>
          <a:p>
            <a:r>
              <a:rPr lang="en-US" sz="2400" b="1" dirty="0"/>
              <a:t>Vascular Tissue</a:t>
            </a:r>
            <a:r>
              <a:rPr lang="en-US" sz="2400" dirty="0"/>
              <a:t> transports water, </a:t>
            </a:r>
            <a:r>
              <a:rPr lang="en-US" sz="2400" dirty="0" smtClean="0"/>
              <a:t>minerals and organic compounds.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Made of two networks of hollow tubes</a:t>
            </a:r>
          </a:p>
          <a:p>
            <a:pPr lvl="1"/>
            <a:r>
              <a:rPr lang="en-US" sz="2400" u="sng" dirty="0"/>
              <a:t>Xylem</a:t>
            </a:r>
            <a:r>
              <a:rPr lang="en-US" sz="2400" dirty="0"/>
              <a:t> transports water and </a:t>
            </a:r>
            <a:r>
              <a:rPr lang="en-US" sz="2400" dirty="0" smtClean="0"/>
              <a:t>minerals</a:t>
            </a:r>
            <a:endParaRPr lang="en-US" sz="2400" dirty="0"/>
          </a:p>
          <a:p>
            <a:pPr lvl="1"/>
            <a:r>
              <a:rPr lang="en-US" sz="2400" u="sng" dirty="0"/>
              <a:t>Phloem</a:t>
            </a:r>
            <a:r>
              <a:rPr lang="en-US" sz="2400" dirty="0"/>
              <a:t> transports photosynthetic </a:t>
            </a:r>
            <a:r>
              <a:rPr lang="en-US" sz="2400" dirty="0" smtClean="0"/>
              <a:t>products (water and sugar)</a:t>
            </a:r>
            <a:endParaRPr lang="en-US" sz="2400" dirty="0"/>
          </a:p>
          <a:p>
            <a:r>
              <a:rPr lang="en-US" sz="2400" dirty="0" smtClean="0"/>
              <a:t>*To help you remember WX are together in the alphabet  (</a:t>
            </a:r>
            <a:r>
              <a:rPr lang="en-US" sz="2400" b="1" dirty="0" smtClean="0"/>
              <a:t>W</a:t>
            </a:r>
            <a:r>
              <a:rPr lang="en-US" sz="2400" dirty="0" smtClean="0"/>
              <a:t>ater – </a:t>
            </a:r>
            <a:r>
              <a:rPr lang="en-US" sz="2400" b="1" dirty="0" smtClean="0"/>
              <a:t>X</a:t>
            </a:r>
            <a:r>
              <a:rPr lang="en-US" sz="2400" dirty="0" smtClean="0"/>
              <a:t>ylem). </a:t>
            </a:r>
            <a:endParaRPr lang="en-US" sz="2400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352032" y="1103376"/>
            <a:ext cx="5029200" cy="5334000"/>
            <a:chOff x="3120" y="912"/>
            <a:chExt cx="3168" cy="3360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120" y="912"/>
              <a:ext cx="3168" cy="3072"/>
              <a:chOff x="3216" y="960"/>
              <a:chExt cx="3168" cy="3072"/>
            </a:xfrm>
          </p:grpSpPr>
          <p:pic>
            <p:nvPicPr>
              <p:cNvPr id="7" name="Picture 5" descr="bhspe-072101-005-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1" y="960"/>
                <a:ext cx="2283" cy="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bhspe-072101-005-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5" y="1972"/>
                <a:ext cx="883" cy="1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bhspe-072101-005-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3062"/>
                <a:ext cx="804" cy="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bhspe-072101-005-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960"/>
                <a:ext cx="835" cy="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100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 flipV="1">
                <a:off x="4128" y="2352"/>
                <a:ext cx="105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 flipV="1">
                <a:off x="4080" y="2976"/>
                <a:ext cx="91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16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576" cy="144"/>
              </a:xfrm>
              <a:prstGeom prst="roundRect">
                <a:avLst>
                  <a:gd name="adj" fmla="val 16667"/>
                </a:avLst>
              </a:prstGeom>
              <a:solidFill>
                <a:srgbClr val="1864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3456" y="1737"/>
                <a:ext cx="528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300" b="1">
                    <a:solidFill>
                      <a:schemeClr val="bg1"/>
                    </a:solidFill>
                  </a:rPr>
                  <a:t>stem</a:t>
                </a:r>
              </a:p>
            </p:txBody>
          </p:sp>
          <p:sp>
            <p:nvSpPr>
              <p:cNvPr id="16" name="AutoShape 20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576" cy="144"/>
              </a:xfrm>
              <a:prstGeom prst="roundRect">
                <a:avLst>
                  <a:gd name="adj" fmla="val 16667"/>
                </a:avLst>
              </a:prstGeom>
              <a:solidFill>
                <a:srgbClr val="1864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auto">
              <a:xfrm>
                <a:off x="3504" y="2889"/>
                <a:ext cx="528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300" b="1">
                    <a:solidFill>
                      <a:schemeClr val="bg1"/>
                    </a:solidFill>
                  </a:rPr>
                  <a:t>leaf</a:t>
                </a:r>
              </a:p>
            </p:txBody>
          </p:sp>
          <p:sp>
            <p:nvSpPr>
              <p:cNvPr id="18" name="AutoShape 22"/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576" cy="144"/>
              </a:xfrm>
              <a:prstGeom prst="roundRect">
                <a:avLst>
                  <a:gd name="adj" fmla="val 16667"/>
                </a:avLst>
              </a:prstGeom>
              <a:solidFill>
                <a:srgbClr val="1864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23"/>
              <p:cNvSpPr txBox="1">
                <a:spLocks noChangeArrowheads="1"/>
              </p:cNvSpPr>
              <p:nvPr/>
            </p:nvSpPr>
            <p:spPr bwMode="auto">
              <a:xfrm>
                <a:off x="3504" y="3849"/>
                <a:ext cx="528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300" b="1">
                    <a:solidFill>
                      <a:schemeClr val="bg1"/>
                    </a:solidFill>
                  </a:rPr>
                  <a:t>root</a:t>
                </a:r>
              </a:p>
            </p:txBody>
          </p:sp>
        </p:grpSp>
        <p:pic>
          <p:nvPicPr>
            <p:cNvPr id="6" name="Picture 26" descr="642.gif                                                        0006B018 Macintosh                      BEB7E0B0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736"/>
              <a:ext cx="768" cy="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30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order thinking 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7868"/>
            <a:ext cx="10058400" cy="3931920"/>
          </a:xfrm>
        </p:spPr>
        <p:txBody>
          <a:bodyPr/>
          <a:lstStyle/>
          <a:p>
            <a:r>
              <a:rPr lang="en-US" sz="3200" dirty="0"/>
              <a:t>On leaves and some stems, </a:t>
            </a:r>
            <a:r>
              <a:rPr lang="en-US" sz="3200" dirty="0" smtClean="0"/>
              <a:t>cells </a:t>
            </a:r>
            <a:r>
              <a:rPr lang="en-US" sz="3200" dirty="0"/>
              <a:t>may secrete a wax-coated substance that becomes the cuticle which provides protection in a variety of ways.  What tissue system would it be a part of?</a:t>
            </a:r>
          </a:p>
          <a:p>
            <a:r>
              <a:rPr lang="en-US" dirty="0" smtClean="0"/>
              <a:t>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275" y="2103120"/>
            <a:ext cx="5712031" cy="3931920"/>
          </a:xfrm>
        </p:spPr>
        <p:txBody>
          <a:bodyPr/>
          <a:lstStyle/>
          <a:p>
            <a:r>
              <a:rPr lang="en-US" sz="3200" dirty="0" smtClean="0"/>
              <a:t>Just like other organisms, plants have organs which have specialized structures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20" name="Picture 4" descr="http://i1332.photobucket.com/albums/w601/Revisify/bestflower51_zpscbfb5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48" y="642594"/>
            <a:ext cx="3163951" cy="56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90" y="385711"/>
            <a:ext cx="10058400" cy="1371600"/>
          </a:xfrm>
        </p:spPr>
        <p:txBody>
          <a:bodyPr/>
          <a:lstStyle/>
          <a:p>
            <a:r>
              <a:rPr lang="en-US" dirty="0" smtClean="0"/>
              <a:t>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63" y="1277151"/>
            <a:ext cx="10438410" cy="439822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Roots</a:t>
            </a:r>
            <a:r>
              <a:rPr lang="en-US" sz="2000" dirty="0" smtClean="0"/>
              <a:t> make up over half the body of the plant and provide many functions: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anchor the plant in the ground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-absorb water and minerals from the soil.</a:t>
            </a:r>
          </a:p>
          <a:p>
            <a:endParaRPr lang="en-US" sz="2000" dirty="0"/>
          </a:p>
          <a:p>
            <a:r>
              <a:rPr lang="en-US" sz="2000" dirty="0" smtClean="0"/>
              <a:t>Parts of a root:</a:t>
            </a:r>
          </a:p>
          <a:p>
            <a:pPr lvl="1"/>
            <a:r>
              <a:rPr lang="en-US" sz="2000" b="1" dirty="0" smtClean="0"/>
              <a:t>Root hairs </a:t>
            </a:r>
            <a:r>
              <a:rPr lang="en-US" sz="2000" dirty="0" smtClean="0"/>
              <a:t>are tiny projections on the dermal cells of roots that aid </a:t>
            </a:r>
          </a:p>
          <a:p>
            <a:pPr marL="274320" lvl="1" indent="0">
              <a:buNone/>
            </a:pPr>
            <a:r>
              <a:rPr lang="en-US" sz="2000" dirty="0" smtClean="0"/>
              <a:t>In absorption of water and minerals</a:t>
            </a:r>
          </a:p>
          <a:p>
            <a:pPr lvl="1"/>
            <a:r>
              <a:rPr lang="en-US" sz="2000" b="1" dirty="0" smtClean="0"/>
              <a:t>Root cap –</a:t>
            </a:r>
            <a:r>
              <a:rPr lang="en-US" sz="2000" dirty="0" smtClean="0"/>
              <a:t> a small cone of cells that protects the growing part of </a:t>
            </a:r>
          </a:p>
          <a:p>
            <a:pPr marL="274320" lvl="1" indent="0">
              <a:buNone/>
            </a:pPr>
            <a:r>
              <a:rPr lang="en-US" sz="2000" dirty="0" smtClean="0"/>
              <a:t>the root as it pushes through the soil</a:t>
            </a:r>
            <a:endParaRPr lang="en-US" sz="2000" b="1" dirty="0" smtClean="0"/>
          </a:p>
          <a:p>
            <a:pPr marL="274320" lvl="1" indent="0">
              <a:buNone/>
            </a:pPr>
            <a:endParaRPr lang="en-US" sz="2000" b="1" dirty="0"/>
          </a:p>
          <a:p>
            <a:r>
              <a:rPr lang="en-US" sz="2000" dirty="0" smtClean="0"/>
              <a:t>Roots also include the xylem, phloem and cambium that aid in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growth and movement of materials for photosynthesis and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transpiration.</a:t>
            </a:r>
          </a:p>
        </p:txBody>
      </p:sp>
      <p:pic>
        <p:nvPicPr>
          <p:cNvPr id="4" name="Picture 4" descr="bhspe-072103-00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49" y="2337555"/>
            <a:ext cx="2311972" cy="355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663305" y="5495988"/>
            <a:ext cx="1614488" cy="358775"/>
            <a:chOff x="3264" y="3414"/>
            <a:chExt cx="1017" cy="226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942" y="3527"/>
              <a:ext cx="3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3264" y="3414"/>
              <a:ext cx="735" cy="226"/>
            </a:xfrm>
            <a:prstGeom prst="roundRect">
              <a:avLst>
                <a:gd name="adj" fmla="val 16667"/>
              </a:avLst>
            </a:prstGeom>
            <a:solidFill>
              <a:srgbClr val="EC924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321" y="3414"/>
              <a:ext cx="6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 dirty="0">
                  <a:solidFill>
                    <a:schemeClr val="bg1"/>
                  </a:solidFill>
                </a:rPr>
                <a:t>root cap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A60BC5D45A64398D33BFB68A3A74A" ma:contentTypeVersion="2" ma:contentTypeDescription="Create a new document." ma:contentTypeScope="" ma:versionID="34c465375572db1fec9c0306341a9eb6">
  <xsd:schema xmlns:xsd="http://www.w3.org/2001/XMLSchema" xmlns:xs="http://www.w3.org/2001/XMLSchema" xmlns:p="http://schemas.microsoft.com/office/2006/metadata/properties" xmlns:ns2="97188863-9290-4aa8-9665-6dfa9167846a" targetNamespace="http://schemas.microsoft.com/office/2006/metadata/properties" ma:root="true" ma:fieldsID="0de8d0449f75e5d81e6fc1ab310da675" ns2:_="">
    <xsd:import namespace="97188863-9290-4aa8-9665-6dfa9167846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88863-9290-4aa8-9665-6dfa916784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844D17-DAD5-4871-867E-024EDD452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188863-9290-4aa8-9665-6dfa916784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5E8BE8-9FAC-4FCC-BF7F-15538DA5C0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DA66A-539D-48EE-BEAC-0F8B92C6E791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7188863-9290-4aa8-9665-6dfa916784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16738</TotalTime>
  <Words>1077</Words>
  <Application>Microsoft Office PowerPoint</Application>
  <PresentationFormat>Widescreen</PresentationFormat>
  <Paragraphs>195</Paragraphs>
  <Slides>47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Century Gothic</vt:lpstr>
      <vt:lpstr>Savon</vt:lpstr>
      <vt:lpstr>Document</vt:lpstr>
      <vt:lpstr>Day 1</vt:lpstr>
      <vt:lpstr>Bell Ringer</vt:lpstr>
      <vt:lpstr>https://www.youtube.com/watch?v=CjTwOttKWvE </vt:lpstr>
      <vt:lpstr>Plants</vt:lpstr>
      <vt:lpstr>Plant Tissues</vt:lpstr>
      <vt:lpstr>Plant Tissues</vt:lpstr>
      <vt:lpstr>Higher order thinking question #1</vt:lpstr>
      <vt:lpstr>Plant Organs</vt:lpstr>
      <vt:lpstr>Roots</vt:lpstr>
      <vt:lpstr>Higher order thinking question #2</vt:lpstr>
      <vt:lpstr>Stems</vt:lpstr>
      <vt:lpstr>Stems</vt:lpstr>
      <vt:lpstr>Higher order thinking question #3</vt:lpstr>
      <vt:lpstr>Leaves</vt:lpstr>
      <vt:lpstr>Leaves</vt:lpstr>
      <vt:lpstr>Higher order thinking question #4-6</vt:lpstr>
      <vt:lpstr>Celery Demo</vt:lpstr>
      <vt:lpstr>Transpiration Notes</vt:lpstr>
      <vt:lpstr>Foldable time…</vt:lpstr>
      <vt:lpstr>Exit Ticket</vt:lpstr>
      <vt:lpstr>Home Learning</vt:lpstr>
      <vt:lpstr>Day 2</vt:lpstr>
      <vt:lpstr>Bell Ringer</vt:lpstr>
      <vt:lpstr>PowerPoint Presentation</vt:lpstr>
      <vt:lpstr>Flowers</vt:lpstr>
      <vt:lpstr>Flowers</vt:lpstr>
      <vt:lpstr>Higher order thinking question #5</vt:lpstr>
      <vt:lpstr>Fruits</vt:lpstr>
      <vt:lpstr>Higher order thinking question #6</vt:lpstr>
      <vt:lpstr>Cones</vt:lpstr>
      <vt:lpstr>Higher order thinking question #7</vt:lpstr>
      <vt:lpstr>Foldable time…</vt:lpstr>
      <vt:lpstr>Flower Dissection Lab on page </vt:lpstr>
      <vt:lpstr>Exit Ticket</vt:lpstr>
      <vt:lpstr>Home Learning</vt:lpstr>
      <vt:lpstr>Day 3</vt:lpstr>
      <vt:lpstr>Bell Ringer</vt:lpstr>
      <vt:lpstr>PowerPoint Presentation</vt:lpstr>
      <vt:lpstr>Review Plant parts…</vt:lpstr>
      <vt:lpstr>Plant Parts Sort Activity</vt:lpstr>
      <vt:lpstr>Leaf</vt:lpstr>
      <vt:lpstr>Stem</vt:lpstr>
      <vt:lpstr>Root</vt:lpstr>
      <vt:lpstr>Plant Organs-draw the three slides and answer the questions</vt:lpstr>
      <vt:lpstr>Anchor Chart Review of Plants and Photosynthesis/Cellular Respiration</vt:lpstr>
      <vt:lpstr>Q1 Test Review and Data Update</vt:lpstr>
      <vt:lpstr>Home Learning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 Physiology</dc:title>
  <dc:creator>Sayers, Dori M.</dc:creator>
  <cp:lastModifiedBy>Speers, Anastasia N.</cp:lastModifiedBy>
  <cp:revision>65</cp:revision>
  <dcterms:created xsi:type="dcterms:W3CDTF">2014-11-01T18:50:12Z</dcterms:created>
  <dcterms:modified xsi:type="dcterms:W3CDTF">2017-08-24T19:05:15Z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0x01010028AA60BC5D45A64398D33BFB68A3A74A</vt:lpwstr>
  </property>
</Properties>
</file>