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333" r:id="rId3"/>
    <p:sldId id="334" r:id="rId4"/>
    <p:sldId id="337" r:id="rId5"/>
    <p:sldId id="258" r:id="rId6"/>
    <p:sldId id="338" r:id="rId7"/>
    <p:sldId id="309" r:id="rId8"/>
    <p:sldId id="339" r:id="rId9"/>
    <p:sldId id="343" r:id="rId10"/>
    <p:sldId id="324" r:id="rId11"/>
    <p:sldId id="341" r:id="rId12"/>
    <p:sldId id="342" r:id="rId13"/>
    <p:sldId id="344" r:id="rId14"/>
    <p:sldId id="259" r:id="rId15"/>
    <p:sldId id="345" r:id="rId16"/>
    <p:sldId id="346" r:id="rId17"/>
    <p:sldId id="347" r:id="rId18"/>
    <p:sldId id="348" r:id="rId19"/>
    <p:sldId id="349" r:id="rId20"/>
    <p:sldId id="350" r:id="rId21"/>
    <p:sldId id="352" r:id="rId22"/>
    <p:sldId id="267" r:id="rId23"/>
    <p:sldId id="312" r:id="rId24"/>
    <p:sldId id="269" r:id="rId25"/>
    <p:sldId id="262" r:id="rId26"/>
    <p:sldId id="263" r:id="rId27"/>
    <p:sldId id="270" r:id="rId28"/>
    <p:sldId id="326" r:id="rId29"/>
    <p:sldId id="26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02488-97F7-48B0-A1A0-1C4E331F894A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8F4AB-6F68-4E70-B4D6-B6AFF0FE6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4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D56-C72C-4F70-A593-36AA8B8235D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C544-B9B7-40A7-9D00-8B261B98A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D56-C72C-4F70-A593-36AA8B8235D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C544-B9B7-40A7-9D00-8B261B98A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D56-C72C-4F70-A593-36AA8B8235D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C544-B9B7-40A7-9D00-8B261B98A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D56-C72C-4F70-A593-36AA8B8235D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C544-B9B7-40A7-9D00-8B261B98A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D56-C72C-4F70-A593-36AA8B8235D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C544-B9B7-40A7-9D00-8B261B98A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D56-C72C-4F70-A593-36AA8B8235D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C544-B9B7-40A7-9D00-8B261B98A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D56-C72C-4F70-A593-36AA8B8235D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C544-B9B7-40A7-9D00-8B261B98A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D56-C72C-4F70-A593-36AA8B8235D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C544-B9B7-40A7-9D00-8B261B98A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D56-C72C-4F70-A593-36AA8B8235D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C544-B9B7-40A7-9D00-8B261B98A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D56-C72C-4F70-A593-36AA8B8235D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C544-B9B7-40A7-9D00-8B261B98A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D56-C72C-4F70-A593-36AA8B8235D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C544-B9B7-40A7-9D00-8B261B98A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FBD56-C72C-4F70-A593-36AA8B8235D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C544-B9B7-40A7-9D00-8B261B98A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micro.magnet.fsu.edu/featuredmicroscopist/vanegmond/parameciumlarg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hyperlink" Target="http://images.google.com/imgres?imgurl=http://genome.jgi-psf.org/draft_microbes/images/metba.gif&amp;imgrefurl=http://www.angelfire.com/ks3/apatton/ExampleAr.html&amp;usg=__BXXAdDHP56xsh2twIwiMWs5vz-k=&amp;h=222&amp;w=228&amp;sz=48&amp;hl=en&amp;start=6&amp;tbnid=1xCb2RKMv__guM:&amp;tbnh=105&amp;tbnw=108&amp;prev=/images?q=archaebacteria&amp;gbv=2&amp;hl=en" TargetMode="External"/><Relationship Id="rId2" Type="http://schemas.openxmlformats.org/officeDocument/2006/relationships/hyperlink" Target="http://images.google.com/imgres?imgurl=http://www.isledegrande.com/giimages9/wildstrawberryrunners.jpg&amp;imgrefurl=http://www.isledegrande.com/naturepage04-v2.htm&amp;usg=__oAz0_P7W2y91GAU6DQ8DS1IK3mQ=&amp;h=513&amp;w=684&amp;sz=67&amp;hl=en&amp;start=1&amp;tbnid=ZnZ5qL1KkKozPM:&amp;tbnh=104&amp;tbnw=139&amp;prev=/images?q=Strawberry+runners&amp;gbv=2&amp;hl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images.google.com/imgres?imgurl=http://overcomingcandida.com/mycology/yeast-dk1.jpg&amp;imgrefurl=http://overcomingcandida.com/mycology/mycology-3.htm&amp;usg=__L9YlVToZ-hHAuHyE9mJDSFNSNTg=&amp;h=275&amp;w=349&amp;sz=47&amp;hl=en&amp;start=2&amp;tbnid=dHvm71rhWYuQ_M:&amp;tbnh=95&amp;tbnw=120&amp;prev=/images?q=Yeast+Buds&amp;gbv=2&amp;hl=e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thomsonlearning.com.au/biology/guide/unit_4/images4/new_cellcycle.gi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lickr.com/photos/thejcb/5136606417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38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Mitosis</a:t>
            </a:r>
            <a:endParaRPr lang="en-US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Asexual Reproduction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Mitosis is a type of asexual reproduction.</a:t>
            </a:r>
          </a:p>
          <a:p>
            <a:r>
              <a:rPr lang="en-US" b="1" dirty="0" smtClean="0"/>
              <a:t>Asexual reproduction</a:t>
            </a:r>
            <a:r>
              <a:rPr lang="en-US" dirty="0" smtClean="0"/>
              <a:t> is a mode of </a:t>
            </a:r>
            <a:r>
              <a:rPr lang="en-US" b="1" dirty="0" smtClean="0"/>
              <a:t>reproduction</a:t>
            </a:r>
            <a:r>
              <a:rPr lang="en-US" dirty="0" smtClean="0"/>
              <a:t> by which offspring arise from a single parent</a:t>
            </a:r>
          </a:p>
          <a:p>
            <a:r>
              <a:rPr lang="en-US" dirty="0" smtClean="0"/>
              <a:t>Offspring have 100% of the DNA of the parent, in other words, they are exact “clones” of the parent cell</a:t>
            </a:r>
          </a:p>
          <a:p>
            <a:r>
              <a:rPr lang="en-US" dirty="0" smtClean="0"/>
              <a:t>Unicellular (one celled) organisms use mitosis to reproduce. </a:t>
            </a:r>
          </a:p>
          <a:p>
            <a:pPr lvl="1"/>
            <a:r>
              <a:rPr lang="en-US" dirty="0" smtClean="0"/>
              <a:t>Example: Hydra budding.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What is Asexual Reproduction?</a:t>
            </a:r>
            <a:endParaRPr lang="en-US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028" name="Picture 4" descr="http://ts1.mm.bing.net/images/thumbnail.aspx?q=1544106680660&amp;id=4c9df392e0aadb84294fca8ad68e8010&amp;url=http%3a%2f%2fwww.microscope-microscope.org%2fgallery%2fMark-Simmons%2fimages%2fhydr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5200650"/>
            <a:ext cx="2209800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4525963"/>
          </a:xfrm>
        </p:spPr>
        <p:txBody>
          <a:bodyPr/>
          <a:lstStyle/>
          <a:p>
            <a:r>
              <a:rPr lang="en-US" dirty="0" smtClean="0"/>
              <a:t>Two major types, Mitosis and Binary Fission</a:t>
            </a:r>
          </a:p>
          <a:p>
            <a:r>
              <a:rPr lang="en-US" dirty="0" smtClean="0"/>
              <a:t>Mitosis occurs in eukaryotes, binary fission occurs in prokaryotes</a:t>
            </a:r>
          </a:p>
          <a:p>
            <a:pPr lvl="1"/>
            <a:r>
              <a:rPr lang="en-US" dirty="0" smtClean="0"/>
              <a:t>Binary fission is the same process as mitosis except because there are no organelles in prokaryotes, it occurs faster</a:t>
            </a:r>
          </a:p>
          <a:p>
            <a:pPr lvl="1"/>
            <a:r>
              <a:rPr lang="en-US" dirty="0" smtClean="0"/>
              <a:t>Examples of binary fission: bacteria and </a:t>
            </a:r>
            <a:r>
              <a:rPr lang="en-US" dirty="0" err="1" smtClean="0"/>
              <a:t>protists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15"/>
            <a:ext cx="8229600" cy="1143000"/>
          </a:xfrm>
        </p:spPr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pic>
        <p:nvPicPr>
          <p:cNvPr id="7170" name="Picture 2" descr="Parameciu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355" y="4708921"/>
            <a:ext cx="3148445" cy="2149079"/>
          </a:xfrm>
          <a:prstGeom prst="rect">
            <a:avLst/>
          </a:prstGeom>
          <a:noFill/>
        </p:spPr>
      </p:pic>
      <p:pic>
        <p:nvPicPr>
          <p:cNvPr id="7172" name="Picture 4" descr="bacte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7943" y="4708921"/>
            <a:ext cx="3225457" cy="2176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72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772400" cy="41605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Examples of organisms that reproduce asexually</a:t>
            </a:r>
          </a:p>
          <a:p>
            <a:pPr lvl="1"/>
            <a:r>
              <a:rPr lang="en-US" dirty="0" smtClean="0"/>
              <a:t>Hydra</a:t>
            </a:r>
          </a:p>
          <a:p>
            <a:pPr lvl="1"/>
            <a:r>
              <a:rPr lang="en-US" dirty="0" smtClean="0"/>
              <a:t>Sea Star</a:t>
            </a:r>
          </a:p>
          <a:p>
            <a:pPr lvl="1"/>
            <a:r>
              <a:rPr lang="en-US" dirty="0" smtClean="0"/>
              <a:t>Strawberry</a:t>
            </a:r>
          </a:p>
          <a:p>
            <a:pPr lvl="1"/>
            <a:r>
              <a:rPr lang="en-US" dirty="0" err="1" smtClean="0"/>
              <a:t>Archaebacteria</a:t>
            </a:r>
            <a:endParaRPr lang="en-US" dirty="0" smtClean="0"/>
          </a:p>
          <a:p>
            <a:pPr lvl="1"/>
            <a:r>
              <a:rPr lang="en-US" dirty="0" err="1" smtClean="0"/>
              <a:t>Eubacteria</a:t>
            </a:r>
            <a:endParaRPr lang="en-US" dirty="0" smtClean="0"/>
          </a:p>
          <a:p>
            <a:pPr lvl="1"/>
            <a:r>
              <a:rPr lang="en-US" dirty="0" smtClean="0"/>
              <a:t>Euglena</a:t>
            </a:r>
          </a:p>
          <a:p>
            <a:pPr lvl="1"/>
            <a:r>
              <a:rPr lang="en-US" dirty="0" smtClean="0"/>
              <a:t>Paramecium</a:t>
            </a:r>
          </a:p>
          <a:p>
            <a:pPr lvl="1"/>
            <a:r>
              <a:rPr lang="en-US" dirty="0" smtClean="0"/>
              <a:t>Yeast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pic>
        <p:nvPicPr>
          <p:cNvPr id="26626" name="Picture 2" descr="http://tbn1.google.com/images?q=tbn:ZnZ5qL1KkKozPM:http://www.isledegrande.com/giimages9/wildstrawberryrunn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14600"/>
            <a:ext cx="1828800" cy="1368312"/>
          </a:xfrm>
          <a:prstGeom prst="rect">
            <a:avLst/>
          </a:prstGeom>
          <a:noFill/>
        </p:spPr>
      </p:pic>
      <p:pic>
        <p:nvPicPr>
          <p:cNvPr id="26628" name="Picture 4" descr="http://tbn2.google.com/images?q=tbn:dHvm71rhWYuQ_M:http://overcomingcandida.com/mycology/yeast-dk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667000"/>
            <a:ext cx="1732545" cy="1371600"/>
          </a:xfrm>
          <a:prstGeom prst="rect">
            <a:avLst/>
          </a:prstGeom>
          <a:noFill/>
        </p:spPr>
      </p:pic>
      <p:pic>
        <p:nvPicPr>
          <p:cNvPr id="26630" name="Picture 6" descr="http://teachers.ocps.net/~menak/Images/seastar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419600"/>
            <a:ext cx="2362200" cy="1622885"/>
          </a:xfrm>
          <a:prstGeom prst="rect">
            <a:avLst/>
          </a:prstGeom>
          <a:noFill/>
        </p:spPr>
      </p:pic>
      <p:pic>
        <p:nvPicPr>
          <p:cNvPr id="26632" name="Picture 8" descr="http://tbn3.google.com/images?q=tbn:1xCb2RKMv__guM:http://genome.jgi-psf.org/draft_microbes/images/metba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4267200"/>
            <a:ext cx="2057400" cy="200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216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multi-cellular organisms….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Growth</a:t>
            </a:r>
          </a:p>
          <a:p>
            <a:r>
              <a:rPr lang="en-US" sz="4800" dirty="0" smtClean="0"/>
              <a:t>Repair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133600"/>
            <a:ext cx="4566791" cy="304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Where does mitosis occur?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Mitosis occurs in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somatic cells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	- </a:t>
            </a:r>
            <a:r>
              <a:rPr lang="en-US" i="1" dirty="0" smtClean="0">
                <a:solidFill>
                  <a:srgbClr val="C00000"/>
                </a:solidFill>
              </a:rPr>
              <a:t>Somatic cells </a:t>
            </a:r>
            <a:r>
              <a:rPr lang="en-US" i="1" dirty="0" smtClean="0"/>
              <a:t>are body cells or any cell besides sex cells (</a:t>
            </a:r>
            <a:r>
              <a:rPr lang="en-US" i="1" dirty="0" err="1" smtClean="0">
                <a:solidFill>
                  <a:srgbClr val="FF0000"/>
                </a:solidFill>
              </a:rPr>
              <a:t>gametic</a:t>
            </a:r>
            <a:r>
              <a:rPr lang="en-US" i="1" dirty="0" smtClean="0">
                <a:solidFill>
                  <a:srgbClr val="FF0000"/>
                </a:solidFill>
              </a:rPr>
              <a:t> cells or gametes</a:t>
            </a:r>
            <a:r>
              <a:rPr lang="en-US" i="1" dirty="0" smtClean="0"/>
              <a:t>: sperm and eggs)</a:t>
            </a:r>
          </a:p>
          <a:p>
            <a:pPr>
              <a:buNone/>
            </a:pPr>
            <a:r>
              <a:rPr lang="en-US" i="1" dirty="0" smtClean="0"/>
              <a:t>Hint: “MY-TOE-SIS”</a:t>
            </a:r>
          </a:p>
          <a:p>
            <a:pPr>
              <a:buNone/>
            </a:pPr>
            <a:endParaRPr lang="en-US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276600"/>
            <a:ext cx="2871428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733800"/>
            <a:ext cx="377598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810000"/>
            <a:ext cx="298804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different cells divide differently?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kinds of cells divide at different rates and different amounts</a:t>
            </a:r>
          </a:p>
          <a:p>
            <a:pPr lvl="1"/>
            <a:r>
              <a:rPr lang="en-US" dirty="0" smtClean="0"/>
              <a:t>Skin cells divide about every 24 hours</a:t>
            </a:r>
          </a:p>
          <a:p>
            <a:pPr lvl="1"/>
            <a:r>
              <a:rPr lang="en-US" dirty="0" smtClean="0"/>
              <a:t>Nerve cells never divide after reaching maturity (think about someone who is paralyzed)</a:t>
            </a:r>
          </a:p>
          <a:p>
            <a:r>
              <a:rPr lang="en-US" dirty="0" smtClean="0"/>
              <a:t>Every cell only has a certain number of divisions it can go through before it dies in programmed cell death called </a:t>
            </a:r>
            <a:r>
              <a:rPr lang="en-US" dirty="0" smtClean="0">
                <a:solidFill>
                  <a:srgbClr val="FF0000"/>
                </a:solidFill>
              </a:rPr>
              <a:t>apoptosis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8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controls if cells divide?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1607127"/>
            <a:ext cx="39624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Mitosis is regulated by hormones in the body and in individual cells</a:t>
            </a:r>
          </a:p>
          <a:p>
            <a:r>
              <a:rPr lang="en-US" dirty="0" smtClean="0"/>
              <a:t>There are several “checkpoints” in the cell cycle to make sure the cell is doing what it is suppose to be doing</a:t>
            </a:r>
            <a:endParaRPr lang="en-US" dirty="0"/>
          </a:p>
        </p:txBody>
      </p:sp>
      <p:pic>
        <p:nvPicPr>
          <p:cNvPr id="4" name="Picture 20" descr="http://www.thomsonlearning.com.au/biology/guide/unit_4/images4/new_cellcycle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549" y="1524000"/>
            <a:ext cx="500230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44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it all goes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Cancer is uncontrolled cell growth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9865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28600" y="1143000"/>
            <a:ext cx="4953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Division Control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controls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 activities including cell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division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Some cells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lose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their ability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control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their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rate of cell division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 the DNA of these cells has become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damaged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changed (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These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super-dividing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cells form masses called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tumors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www.medical-look.com/diseases_images/canc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883661"/>
            <a:ext cx="3818486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647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114800"/>
            <a:ext cx="8686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Benign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tumors are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not cancerous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these cells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do not spread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to other parts of the body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231775" lvl="0" indent="-231775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Malignant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tumors are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cancerous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these cells break loose and can invade and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destroy healthy tissue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in other parts of the body (called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metastasis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stewartlab.net/images2/norm_can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5181600" cy="3151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739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3"/>
          <p:cNvSpPr>
            <a:spLocks/>
          </p:cNvSpPr>
          <p:nvPr/>
        </p:nvSpPr>
        <p:spPr bwMode="auto">
          <a:xfrm>
            <a:off x="5715000" y="6616700"/>
            <a:ext cx="3594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eaLnBrk="1" hangingPunct="1"/>
            <a:r>
              <a:rPr lang="en-US" sz="1200" u="sng">
                <a:solidFill>
                  <a:srgbClr val="0000FF"/>
                </a:solidFill>
                <a:latin typeface="Calibri" charset="0"/>
                <a:ea typeface="MS PGothic" charset="0"/>
                <a:cs typeface="MS PGothic" charset="0"/>
                <a:sym typeface="Calibri" charset="0"/>
                <a:hlinkClick r:id="rId2"/>
              </a:rPr>
              <a:t>http://www.flickr.com/photos/thejcb/5136606417/</a:t>
            </a:r>
            <a:endParaRPr lang="en-US" sz="1200" u="sng">
              <a:solidFill>
                <a:srgbClr val="0000FF"/>
              </a:solidFill>
              <a:latin typeface="Calibri" charset="0"/>
              <a:ea typeface="MS PGothic" charset="0"/>
              <a:cs typeface="MS PGothic" charset="0"/>
              <a:sym typeface="Calibri" charset="0"/>
            </a:endParaRPr>
          </a:p>
        </p:txBody>
      </p:sp>
      <p:pic>
        <p:nvPicPr>
          <p:cNvPr id="829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47650"/>
            <a:ext cx="8653462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1"/>
          <p:cNvSpPr>
            <a:spLocks/>
          </p:cNvSpPr>
          <p:nvPr/>
        </p:nvSpPr>
        <p:spPr bwMode="auto">
          <a:xfrm>
            <a:off x="4800600" y="609600"/>
            <a:ext cx="3441700" cy="571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eaLnBrk="1" hangingPunct="1"/>
            <a:r>
              <a:rPr lang="en-US" sz="3200">
                <a:solidFill>
                  <a:schemeClr val="tx1"/>
                </a:solidFill>
                <a:latin typeface="Calibri Bold" charset="0"/>
                <a:ea typeface="MS PGothic" charset="0"/>
                <a:cs typeface="MS PGothic" charset="0"/>
                <a:sym typeface="Calibri Bold" charset="0"/>
              </a:rPr>
              <a:t>What must get in?</a:t>
            </a:r>
          </a:p>
        </p:txBody>
      </p:sp>
      <p:sp>
        <p:nvSpPr>
          <p:cNvPr id="82948" name="Rectangle 2"/>
          <p:cNvSpPr>
            <a:spLocks/>
          </p:cNvSpPr>
          <p:nvPr/>
        </p:nvSpPr>
        <p:spPr bwMode="auto">
          <a:xfrm>
            <a:off x="381000" y="5486400"/>
            <a:ext cx="3594100" cy="571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eaLnBrk="1" hangingPunct="1"/>
            <a:r>
              <a:rPr lang="en-US" sz="3200">
                <a:solidFill>
                  <a:schemeClr val="tx1"/>
                </a:solidFill>
                <a:latin typeface="Calibri Bold" charset="0"/>
                <a:ea typeface="MS PGothic" charset="0"/>
                <a:cs typeface="MS PGothic" charset="0"/>
                <a:sym typeface="Calibri Bold" charset="0"/>
              </a:rPr>
              <a:t>What must get out?</a:t>
            </a:r>
          </a:p>
        </p:txBody>
      </p:sp>
    </p:spTree>
    <p:extLst>
      <p:ext uri="{BB962C8B-B14F-4D97-AF65-F5344CB8AC3E}">
        <p14:creationId xmlns:p14="http://schemas.microsoft.com/office/powerpoint/2010/main" val="419703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.tfd.com/GEM/gem_0003_0005_0_img0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534400" cy="6338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158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ell cyc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4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Mitosis is a part of asexual reproduction.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Mitosis produces 2 identical daughter cells.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During Mitosis, DNA is replicated and divided so each cell has an exact copy.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7030A0"/>
                </a:solidFill>
              </a:rPr>
              <a:t>How is the DNA bundled for Mitosis?</a:t>
            </a:r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Did you know! Humans have 23 pairs of chromosomes!</a:t>
            </a:r>
          </a:p>
          <a:p>
            <a:r>
              <a:rPr lang="en-US" sz="2400" dirty="0" smtClean="0"/>
              <a:t>Chromatid- a strand of DNA</a:t>
            </a:r>
          </a:p>
          <a:p>
            <a:r>
              <a:rPr lang="en-US" sz="2400" dirty="0" smtClean="0"/>
              <a:t>Chromosome: DNA condensed and “knit” together.</a:t>
            </a:r>
          </a:p>
          <a:p>
            <a:r>
              <a:rPr lang="en-US" sz="2400" dirty="0" err="1" smtClean="0"/>
              <a:t>Centromere</a:t>
            </a:r>
            <a:r>
              <a:rPr lang="en-US" sz="2400" dirty="0" smtClean="0"/>
              <a:t>: Area where chromosomes are attached</a:t>
            </a:r>
          </a:p>
          <a:p>
            <a:r>
              <a:rPr lang="en-US" sz="2400" dirty="0" smtClean="0"/>
              <a:t>Diploid- Having a copy of each chromosome.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How many total chromosomes do we have???</a:t>
            </a:r>
            <a:endParaRPr lang="en-US" dirty="0"/>
          </a:p>
        </p:txBody>
      </p:sp>
      <p:pic>
        <p:nvPicPr>
          <p:cNvPr id="1026" name="Picture 2" descr="http://staff.jccc.net/pdecell/celldivision/chromosome1.gif"/>
          <p:cNvPicPr>
            <a:picLocks noChangeAspect="1" noChangeArrowheads="1"/>
          </p:cNvPicPr>
          <p:nvPr/>
        </p:nvPicPr>
        <p:blipFill>
          <a:blip r:embed="rId2" cstate="print"/>
          <a:srcRect t="7042" b="14085"/>
          <a:stretch>
            <a:fillRect/>
          </a:stretch>
        </p:blipFill>
        <p:spPr bwMode="auto">
          <a:xfrm>
            <a:off x="2667000" y="4572000"/>
            <a:ext cx="3400425" cy="21336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10015575">
            <a:off x="5919559" y="4482013"/>
            <a:ext cx="1295400" cy="609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41a.jpg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 cstate="print"/>
          <a:srcRect r="40851"/>
          <a:stretch>
            <a:fillRect/>
          </a:stretch>
        </p:blipFill>
        <p:spPr bwMode="auto">
          <a:xfrm>
            <a:off x="4572000" y="1447800"/>
            <a:ext cx="4038600" cy="43878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Stage 1</a:t>
            </a:r>
            <a:b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(I) PMAT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267200" cy="4953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Prophase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Spindle fibers 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Centrioles</a:t>
            </a:r>
            <a:r>
              <a:rPr lang="en-US" dirty="0" smtClean="0"/>
              <a:t> move to opposite poles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Chromosomes condense and become visible</a:t>
            </a:r>
          </a:p>
          <a:p>
            <a:pPr marL="914400" lvl="1" indent="-514350">
              <a:buNone/>
            </a:pPr>
            <a:endParaRPr lang="en-US" b="1" dirty="0" smtClean="0"/>
          </a:p>
          <a:p>
            <a:pPr marL="514350" indent="-514350">
              <a:buAutoNum type="alphaUcPeriod"/>
            </a:pPr>
            <a:endParaRPr lang="en-US" b="1" dirty="0" smtClean="0"/>
          </a:p>
          <a:p>
            <a:pPr marL="514350" indent="-514350">
              <a:buAutoNum type="alphaUcPeriod"/>
            </a:pP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5867400"/>
            <a:ext cx="1828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Centrioles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5311914"/>
            <a:ext cx="1066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Spindle fibers </a:t>
            </a:r>
            <a:endParaRPr lang="en-US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29400" y="4953000"/>
            <a:ext cx="228600" cy="1143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267200" y="4648200"/>
            <a:ext cx="12954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Stage 2</a:t>
            </a:r>
            <a:b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PMAT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953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Metaphase</a:t>
            </a:r>
            <a:endParaRPr lang="en-US" sz="4400" b="1" dirty="0" smtClean="0"/>
          </a:p>
          <a:p>
            <a:r>
              <a:rPr lang="en-US" dirty="0" smtClean="0"/>
              <a:t>Chromosomes line up along the middle.</a:t>
            </a:r>
          </a:p>
          <a:p>
            <a:pPr marL="914400" lvl="1" indent="-514350">
              <a:buNone/>
            </a:pPr>
            <a:endParaRPr lang="en-US" sz="4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57200" y="838200"/>
            <a:ext cx="3048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**** Hint: think M=Middle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1" name="Picture 4" descr="141b.jpg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 cstate="print"/>
          <a:srcRect l="34444"/>
          <a:stretch>
            <a:fillRect/>
          </a:stretch>
        </p:blipFill>
        <p:spPr bwMode="auto">
          <a:xfrm>
            <a:off x="4267200" y="1676400"/>
            <a:ext cx="4495800" cy="431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What are the stages of mitosis?</a:t>
            </a:r>
            <a:b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Stage 3</a:t>
            </a:r>
            <a:b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PMAT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343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Anaphase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Sister </a:t>
            </a:r>
            <a:r>
              <a:rPr lang="en-US" dirty="0" err="1" smtClean="0"/>
              <a:t>Chromatids</a:t>
            </a:r>
            <a:r>
              <a:rPr lang="en-US" dirty="0" smtClean="0"/>
              <a:t> separate and move to opposite poles</a:t>
            </a:r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7" name="Picture 4" descr="141c.jpg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 cstate="print"/>
          <a:srcRect l="32927"/>
          <a:stretch>
            <a:fillRect/>
          </a:stretch>
        </p:blipFill>
        <p:spPr bwMode="auto">
          <a:xfrm>
            <a:off x="4953000" y="1828800"/>
            <a:ext cx="4191000" cy="4460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3962400"/>
            <a:ext cx="44958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**** Hint: think A= Apart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For Anaphase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PMAT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Stage 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449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Telophase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Nuclear membrane reforms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Chromosomes unwind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Two daughter cells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12" descr="141d.jpg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 cstate="print"/>
          <a:srcRect l="29655" b="20339"/>
          <a:stretch>
            <a:fillRect/>
          </a:stretch>
        </p:blipFill>
        <p:spPr bwMode="auto">
          <a:xfrm>
            <a:off x="4876800" y="1981200"/>
            <a:ext cx="3976687" cy="3581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5181600"/>
            <a:ext cx="51816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*** Hint: think </a:t>
            </a:r>
            <a:r>
              <a:rPr lang="en-US" sz="3200" dirty="0" err="1" smtClean="0">
                <a:solidFill>
                  <a:srgbClr val="C00000"/>
                </a:solidFill>
              </a:rPr>
              <a:t>Telo</a:t>
            </a:r>
            <a:r>
              <a:rPr lang="en-US" sz="3200" dirty="0" smtClean="0">
                <a:solidFill>
                  <a:srgbClr val="C00000"/>
                </a:solidFill>
              </a:rPr>
              <a:t>= means end.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9" name="Picture 27" descr="141e.jpg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24000"/>
            <a:ext cx="4605338" cy="495935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b="1" dirty="0" err="1" smtClean="0"/>
              <a:t>Cytokinesis</a:t>
            </a:r>
            <a:r>
              <a:rPr lang="en-US" b="1" dirty="0" smtClean="0"/>
              <a:t>  - </a:t>
            </a:r>
            <a:r>
              <a:rPr lang="en-US" dirty="0" smtClean="0"/>
              <a:t>The cytoplasm divides and one cell becomes two individual cells. The process is different in plants and animals</a:t>
            </a:r>
            <a:endParaRPr lang="en-US" b="1" u="sng" dirty="0" smtClean="0"/>
          </a:p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228600"/>
            <a:ext cx="8610600" cy="15239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dirty="0" err="1" smtClean="0"/>
              <a:t>Cytokinesis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What are the stages of mitosis?</a:t>
            </a:r>
            <a:b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Stage 5</a:t>
            </a:r>
            <a:b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buNone/>
            </a:pPr>
            <a:endParaRPr lang="en-US" b="1" u="sng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590800"/>
            <a:ext cx="4762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15240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Which one is the plant cell? Which one is the animal cell?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18434" name="Picture 2" descr="http://ts1.mm.bing.net/images/thumbnail.aspx?q=1532328549592&amp;id=fdcbaf458defc91dec044949f5251710&amp;url=http%3a%2f%2fwww.methuen.k12.ma.us%2fmnmelan%2fcell_growth_and_division224_files%2fimage015.jpg"/>
          <p:cNvPicPr>
            <a:picLocks noChangeAspect="1" noChangeArrowheads="1"/>
          </p:cNvPicPr>
          <p:nvPr/>
        </p:nvPicPr>
        <p:blipFill>
          <a:blip r:embed="rId3" cstate="print"/>
          <a:srcRect l="11000" r="35000"/>
          <a:stretch>
            <a:fillRect/>
          </a:stretch>
        </p:blipFill>
        <p:spPr bwMode="auto">
          <a:xfrm>
            <a:off x="304800" y="2743200"/>
            <a:ext cx="3703318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47650"/>
            <a:ext cx="8653462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70" name="Group 1"/>
          <p:cNvGrpSpPr>
            <a:grpSpLocks/>
          </p:cNvGrpSpPr>
          <p:nvPr/>
        </p:nvGrpSpPr>
        <p:grpSpPr bwMode="auto">
          <a:xfrm rot="18480001" flipH="1">
            <a:off x="3592513" y="693738"/>
            <a:ext cx="2209800" cy="914400"/>
            <a:chOff x="0" y="0"/>
            <a:chExt cx="1392" cy="576"/>
          </a:xfrm>
        </p:grpSpPr>
        <p:sp>
          <p:nvSpPr>
            <p:cNvPr id="83990" name="AutoShape 2"/>
            <p:cNvSpPr>
              <a:spLocks/>
            </p:cNvSpPr>
            <p:nvPr/>
          </p:nvSpPr>
          <p:spPr bwMode="auto">
            <a:xfrm>
              <a:off x="0" y="0"/>
              <a:ext cx="1392" cy="57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000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83991" name="Rectangle 3"/>
            <p:cNvSpPr>
              <a:spLocks/>
            </p:cNvSpPr>
            <p:nvPr/>
          </p:nvSpPr>
          <p:spPr bwMode="auto">
            <a:xfrm flipH="1">
              <a:off x="0" y="175"/>
              <a:ext cx="1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 eaLnBrk="1" hangingPunct="1"/>
              <a:r>
                <a:rPr lang="en-US" sz="1800">
                  <a:solidFill>
                    <a:srgbClr val="FFFFFF"/>
                  </a:solidFill>
                  <a:latin typeface="Calibri" charset="0"/>
                  <a:ea typeface="MS PGothic" charset="0"/>
                  <a:cs typeface="MS PGothic" charset="0"/>
                  <a:sym typeface="Calibri" charset="0"/>
                </a:rPr>
                <a:t>Oxygen</a:t>
              </a:r>
            </a:p>
          </p:txBody>
        </p:sp>
      </p:grpSp>
      <p:grpSp>
        <p:nvGrpSpPr>
          <p:cNvPr id="57348" name="Group 4"/>
          <p:cNvGrpSpPr>
            <a:grpSpLocks/>
          </p:cNvGrpSpPr>
          <p:nvPr/>
        </p:nvGrpSpPr>
        <p:grpSpPr bwMode="auto">
          <a:xfrm rot="18480001" flipH="1">
            <a:off x="4430713" y="1303338"/>
            <a:ext cx="2209800" cy="914400"/>
            <a:chOff x="0" y="0"/>
            <a:chExt cx="1392" cy="576"/>
          </a:xfrm>
        </p:grpSpPr>
        <p:sp>
          <p:nvSpPr>
            <p:cNvPr id="83988" name="AutoShape 5"/>
            <p:cNvSpPr>
              <a:spLocks/>
            </p:cNvSpPr>
            <p:nvPr/>
          </p:nvSpPr>
          <p:spPr bwMode="auto">
            <a:xfrm>
              <a:off x="0" y="0"/>
              <a:ext cx="1392" cy="57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000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83989" name="Rectangle 6"/>
            <p:cNvSpPr>
              <a:spLocks/>
            </p:cNvSpPr>
            <p:nvPr/>
          </p:nvSpPr>
          <p:spPr bwMode="auto">
            <a:xfrm flipH="1">
              <a:off x="0" y="175"/>
              <a:ext cx="1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 eaLnBrk="1" hangingPunct="1"/>
              <a:r>
                <a:rPr lang="en-US" sz="1800">
                  <a:solidFill>
                    <a:srgbClr val="FFFFFF"/>
                  </a:solidFill>
                  <a:latin typeface="Calibri" charset="0"/>
                  <a:ea typeface="MS PGothic" charset="0"/>
                  <a:cs typeface="MS PGothic" charset="0"/>
                  <a:sym typeface="Calibri" charset="0"/>
                </a:rPr>
                <a:t>Nutrients</a:t>
              </a:r>
            </a:p>
          </p:txBody>
        </p:sp>
      </p:grpSp>
      <p:grpSp>
        <p:nvGrpSpPr>
          <p:cNvPr id="57351" name="Group 7"/>
          <p:cNvGrpSpPr>
            <a:grpSpLocks/>
          </p:cNvGrpSpPr>
          <p:nvPr/>
        </p:nvGrpSpPr>
        <p:grpSpPr bwMode="auto">
          <a:xfrm rot="18480001" flipH="1">
            <a:off x="5268913" y="1912938"/>
            <a:ext cx="2209800" cy="914400"/>
            <a:chOff x="0" y="0"/>
            <a:chExt cx="1392" cy="576"/>
          </a:xfrm>
        </p:grpSpPr>
        <p:sp>
          <p:nvSpPr>
            <p:cNvPr id="83986" name="AutoShape 8"/>
            <p:cNvSpPr>
              <a:spLocks/>
            </p:cNvSpPr>
            <p:nvPr/>
          </p:nvSpPr>
          <p:spPr bwMode="auto">
            <a:xfrm>
              <a:off x="0" y="0"/>
              <a:ext cx="1392" cy="57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000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83987" name="Rectangle 9"/>
            <p:cNvSpPr>
              <a:spLocks/>
            </p:cNvSpPr>
            <p:nvPr/>
          </p:nvSpPr>
          <p:spPr bwMode="auto">
            <a:xfrm flipH="1">
              <a:off x="0" y="175"/>
              <a:ext cx="1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 eaLnBrk="1" hangingPunct="1"/>
              <a:r>
                <a:rPr lang="en-US" sz="1800">
                  <a:solidFill>
                    <a:srgbClr val="FFFFFF"/>
                  </a:solidFill>
                  <a:latin typeface="Calibri" charset="0"/>
                  <a:ea typeface="MS PGothic" charset="0"/>
                  <a:cs typeface="MS PGothic" charset="0"/>
                  <a:sym typeface="Calibri" charset="0"/>
                </a:rPr>
                <a:t>Water</a:t>
              </a:r>
            </a:p>
          </p:txBody>
        </p:sp>
      </p:grpSp>
      <p:grpSp>
        <p:nvGrpSpPr>
          <p:cNvPr id="57354" name="Group 10"/>
          <p:cNvGrpSpPr>
            <a:grpSpLocks/>
          </p:cNvGrpSpPr>
          <p:nvPr/>
        </p:nvGrpSpPr>
        <p:grpSpPr bwMode="auto">
          <a:xfrm rot="18480001" flipH="1">
            <a:off x="849313" y="3284538"/>
            <a:ext cx="2209800" cy="914400"/>
            <a:chOff x="0" y="0"/>
            <a:chExt cx="1392" cy="576"/>
          </a:xfrm>
        </p:grpSpPr>
        <p:sp>
          <p:nvSpPr>
            <p:cNvPr id="83984" name="AutoShape 11"/>
            <p:cNvSpPr>
              <a:spLocks/>
            </p:cNvSpPr>
            <p:nvPr/>
          </p:nvSpPr>
          <p:spPr bwMode="auto">
            <a:xfrm>
              <a:off x="0" y="0"/>
              <a:ext cx="1392" cy="57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83985" name="Rectangle 12"/>
            <p:cNvSpPr>
              <a:spLocks/>
            </p:cNvSpPr>
            <p:nvPr/>
          </p:nvSpPr>
          <p:spPr bwMode="auto">
            <a:xfrm flipH="1">
              <a:off x="0" y="175"/>
              <a:ext cx="1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 eaLnBrk="1" hangingPunct="1"/>
              <a:r>
                <a:rPr lang="en-US" sz="1800">
                  <a:solidFill>
                    <a:srgbClr val="FFFFFF"/>
                  </a:solidFill>
                  <a:latin typeface="Calibri" charset="0"/>
                  <a:ea typeface="MS PGothic" charset="0"/>
                  <a:cs typeface="MS PGothic" charset="0"/>
                  <a:sym typeface="Calibri" charset="0"/>
                </a:rPr>
                <a:t>Carbon Dioxide</a:t>
              </a:r>
            </a:p>
          </p:txBody>
        </p:sp>
      </p:grpSp>
      <p:grpSp>
        <p:nvGrpSpPr>
          <p:cNvPr id="57357" name="Group 13"/>
          <p:cNvGrpSpPr>
            <a:grpSpLocks/>
          </p:cNvGrpSpPr>
          <p:nvPr/>
        </p:nvGrpSpPr>
        <p:grpSpPr bwMode="auto">
          <a:xfrm rot="18480001" flipH="1">
            <a:off x="1687513" y="3970338"/>
            <a:ext cx="2209800" cy="914400"/>
            <a:chOff x="0" y="0"/>
            <a:chExt cx="1392" cy="576"/>
          </a:xfrm>
        </p:grpSpPr>
        <p:sp>
          <p:nvSpPr>
            <p:cNvPr id="83982" name="AutoShape 14"/>
            <p:cNvSpPr>
              <a:spLocks/>
            </p:cNvSpPr>
            <p:nvPr/>
          </p:nvSpPr>
          <p:spPr bwMode="auto">
            <a:xfrm>
              <a:off x="0" y="0"/>
              <a:ext cx="1392" cy="57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83983" name="Rectangle 15"/>
            <p:cNvSpPr>
              <a:spLocks/>
            </p:cNvSpPr>
            <p:nvPr/>
          </p:nvSpPr>
          <p:spPr bwMode="auto">
            <a:xfrm flipH="1">
              <a:off x="0" y="175"/>
              <a:ext cx="1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 eaLnBrk="1" hangingPunct="1"/>
              <a:r>
                <a:rPr lang="en-US" sz="1800">
                  <a:solidFill>
                    <a:srgbClr val="FFFFFF"/>
                  </a:solidFill>
                  <a:latin typeface="Calibri" charset="0"/>
                  <a:ea typeface="MS PGothic" charset="0"/>
                  <a:cs typeface="MS PGothic" charset="0"/>
                  <a:sym typeface="Calibri" charset="0"/>
                </a:rPr>
                <a:t>Other Waste</a:t>
              </a:r>
            </a:p>
          </p:txBody>
        </p:sp>
      </p:grpSp>
      <p:grpSp>
        <p:nvGrpSpPr>
          <p:cNvPr id="57360" name="Group 16"/>
          <p:cNvGrpSpPr>
            <a:grpSpLocks/>
          </p:cNvGrpSpPr>
          <p:nvPr/>
        </p:nvGrpSpPr>
        <p:grpSpPr bwMode="auto">
          <a:xfrm rot="18480001" flipH="1">
            <a:off x="2553494" y="4655344"/>
            <a:ext cx="2211388" cy="914400"/>
            <a:chOff x="0" y="0"/>
            <a:chExt cx="1392" cy="576"/>
          </a:xfrm>
        </p:grpSpPr>
        <p:sp>
          <p:nvSpPr>
            <p:cNvPr id="83980" name="AutoShape 17"/>
            <p:cNvSpPr>
              <a:spLocks/>
            </p:cNvSpPr>
            <p:nvPr/>
          </p:nvSpPr>
          <p:spPr bwMode="auto">
            <a:xfrm>
              <a:off x="0" y="0"/>
              <a:ext cx="1392" cy="57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83981" name="Rectangle 18"/>
            <p:cNvSpPr>
              <a:spLocks/>
            </p:cNvSpPr>
            <p:nvPr/>
          </p:nvSpPr>
          <p:spPr bwMode="auto">
            <a:xfrm flipH="1">
              <a:off x="0" y="175"/>
              <a:ext cx="1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 eaLnBrk="1" hangingPunct="1"/>
              <a:r>
                <a:rPr lang="en-US" sz="1800">
                  <a:solidFill>
                    <a:srgbClr val="FFFFFF"/>
                  </a:solidFill>
                  <a:latin typeface="Calibri" charset="0"/>
                  <a:ea typeface="MS PGothic" charset="0"/>
                  <a:cs typeface="MS PGothic" charset="0"/>
                  <a:sym typeface="Calibri" charset="0"/>
                </a:rPr>
                <a:t>Heat</a:t>
              </a:r>
            </a:p>
          </p:txBody>
        </p:sp>
      </p:grpSp>
      <p:grpSp>
        <p:nvGrpSpPr>
          <p:cNvPr id="57363" name="Group 19"/>
          <p:cNvGrpSpPr>
            <a:grpSpLocks/>
          </p:cNvGrpSpPr>
          <p:nvPr/>
        </p:nvGrpSpPr>
        <p:grpSpPr bwMode="auto">
          <a:xfrm rot="18480001" flipH="1">
            <a:off x="3430588" y="5341938"/>
            <a:ext cx="2209800" cy="914400"/>
            <a:chOff x="0" y="0"/>
            <a:chExt cx="1392" cy="576"/>
          </a:xfrm>
        </p:grpSpPr>
        <p:sp>
          <p:nvSpPr>
            <p:cNvPr id="83978" name="AutoShape 20"/>
            <p:cNvSpPr>
              <a:spLocks/>
            </p:cNvSpPr>
            <p:nvPr/>
          </p:nvSpPr>
          <p:spPr bwMode="auto">
            <a:xfrm>
              <a:off x="0" y="0"/>
              <a:ext cx="1392" cy="57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83979" name="Rectangle 21"/>
            <p:cNvSpPr>
              <a:spLocks/>
            </p:cNvSpPr>
            <p:nvPr/>
          </p:nvSpPr>
          <p:spPr bwMode="auto">
            <a:xfrm flipH="1">
              <a:off x="0" y="175"/>
              <a:ext cx="1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 eaLnBrk="1" hangingPunct="1"/>
              <a:r>
                <a:rPr lang="en-US" sz="1800">
                  <a:solidFill>
                    <a:srgbClr val="FFFFFF"/>
                  </a:solidFill>
                  <a:latin typeface="Calibri" charset="0"/>
                  <a:ea typeface="MS PGothic" charset="0"/>
                  <a:cs typeface="MS PGothic" charset="0"/>
                  <a:sym typeface="Calibri" charset="0"/>
                </a:rPr>
                <a:t>Cell products</a:t>
              </a:r>
            </a:p>
          </p:txBody>
        </p:sp>
      </p:grpSp>
      <p:sp>
        <p:nvSpPr>
          <p:cNvPr id="57366" name="Rectangle 22"/>
          <p:cNvSpPr>
            <a:spLocks/>
          </p:cNvSpPr>
          <p:nvPr/>
        </p:nvSpPr>
        <p:spPr bwMode="auto">
          <a:xfrm>
            <a:off x="5532438" y="3308350"/>
            <a:ext cx="3517900" cy="2743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 eaLnBrk="1" hangingPunct="1"/>
            <a:r>
              <a:rPr lang="en-US" sz="2800">
                <a:solidFill>
                  <a:schemeClr val="tx1"/>
                </a:solidFill>
                <a:latin typeface="Calibri Bold" charset="0"/>
                <a:ea typeface="MS PGothic" charset="0"/>
                <a:cs typeface="MS PGothic" charset="0"/>
                <a:sym typeface="Calibri Bold" charset="0"/>
              </a:rPr>
              <a:t>If a cell is too large, the SA:Volume ratio is too small for diffusion to accommodate the requirements of the cell</a:t>
            </a:r>
          </a:p>
        </p:txBody>
      </p:sp>
    </p:spTree>
    <p:extLst>
      <p:ext uri="{BB962C8B-B14F-4D97-AF65-F5344CB8AC3E}">
        <p14:creationId xmlns:p14="http://schemas.microsoft.com/office/powerpoint/2010/main" val="59173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does a cell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When the cell reaches it’s maximum size, the cell will divide into two cells </a:t>
            </a:r>
            <a:r>
              <a:rPr lang="en-US" sz="3600" b="1" dirty="0" smtClean="0">
                <a:solidFill>
                  <a:srgbClr val="FF0000"/>
                </a:solidFill>
              </a:rPr>
              <a:t>that are identical to each other and to the original cell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719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What is mitosis?</a:t>
            </a:r>
            <a:endParaRPr lang="en-US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Mitosis- is the division of a parent cell to form two identical daughter cells.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Cell Division = the process by which a cell divides into two daughter cells. Before division occurs, a cell copies all of its DNA.</a:t>
            </a:r>
          </a:p>
          <a:p>
            <a:pPr>
              <a:buNone/>
            </a:pPr>
            <a:endParaRPr lang="en-US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038600"/>
            <a:ext cx="33479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H:\AJHS\Biology\Unit 6 - Genetic Replication\1 - Mitosis\cell-divi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38600"/>
            <a:ext cx="501650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details of mitosis…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 cells divide all the time?</a:t>
            </a:r>
          </a:p>
          <a:p>
            <a:r>
              <a:rPr lang="en-US" sz="3600" dirty="0" smtClean="0"/>
              <a:t>What factors cause cells to divide?</a:t>
            </a:r>
          </a:p>
          <a:p>
            <a:r>
              <a:rPr lang="en-US" sz="3600" dirty="0" smtClean="0"/>
              <a:t>Do different cells divide differently?</a:t>
            </a:r>
          </a:p>
          <a:p>
            <a:r>
              <a:rPr lang="en-US" sz="3600" dirty="0" smtClean="0"/>
              <a:t>What happens when cells keep dividing when they aren’t suppose to?</a:t>
            </a:r>
          </a:p>
        </p:txBody>
      </p:sp>
    </p:spTree>
    <p:extLst>
      <p:ext uri="{BB962C8B-B14F-4D97-AF65-F5344CB8AC3E}">
        <p14:creationId xmlns:p14="http://schemas.microsoft.com/office/powerpoint/2010/main" val="35615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cells life cycle?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G1 (Gap 1) Cell Growth</a:t>
            </a:r>
          </a:p>
          <a:p>
            <a:r>
              <a:rPr lang="en-US" dirty="0" smtClean="0"/>
              <a:t>S (Synthesis) - DNA copies </a:t>
            </a:r>
          </a:p>
          <a:p>
            <a:r>
              <a:rPr lang="en-US" dirty="0" smtClean="0"/>
              <a:t>G2 (Gap 2) - cell prepares for division and continues to grow</a:t>
            </a:r>
          </a:p>
          <a:p>
            <a:r>
              <a:rPr lang="en-US" dirty="0" smtClean="0"/>
              <a:t>M (Mitosis)- Cell condenses and separates DNA and begins to pull apart. </a:t>
            </a:r>
          </a:p>
          <a:p>
            <a:r>
              <a:rPr lang="en-US" dirty="0" err="1" smtClean="0"/>
              <a:t>Cytokinesis</a:t>
            </a:r>
            <a:r>
              <a:rPr lang="en-US" dirty="0" smtClean="0"/>
              <a:t>- Cell splits. </a:t>
            </a:r>
            <a:endParaRPr lang="en-US" dirty="0"/>
          </a:p>
        </p:txBody>
      </p:sp>
      <p:pic>
        <p:nvPicPr>
          <p:cNvPr id="1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9144" t="47142" r="35602" b="17502"/>
          <a:stretch>
            <a:fillRect/>
          </a:stretch>
        </p:blipFill>
        <p:spPr bwMode="auto">
          <a:xfrm>
            <a:off x="457200" y="1447800"/>
            <a:ext cx="411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0015575">
            <a:off x="4014559" y="5396413"/>
            <a:ext cx="1295400" cy="609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1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Cells spend 90% of their time in Interphase. So what causes cells to divide?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40851"/>
            <a:ext cx="4040188" cy="639762"/>
          </a:xfrm>
        </p:spPr>
        <p:txBody>
          <a:bodyPr/>
          <a:lstStyle/>
          <a:p>
            <a:r>
              <a:rPr lang="en-US" dirty="0" smtClean="0"/>
              <a:t>Single Cell Organisms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652858"/>
            <a:ext cx="4040188" cy="3951288"/>
          </a:xfrm>
        </p:spPr>
        <p:txBody>
          <a:bodyPr/>
          <a:lstStyle/>
          <a:p>
            <a:r>
              <a:rPr lang="en-US" dirty="0" smtClean="0"/>
              <a:t>Reproduction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840851"/>
            <a:ext cx="4041775" cy="639762"/>
          </a:xfrm>
        </p:spPr>
        <p:txBody>
          <a:bodyPr/>
          <a:lstStyle/>
          <a:p>
            <a:r>
              <a:rPr lang="en-US" dirty="0" smtClean="0"/>
              <a:t>Multi-cellular Organisms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2858"/>
            <a:ext cx="4041775" cy="3951288"/>
          </a:xfrm>
        </p:spPr>
        <p:txBody>
          <a:bodyPr/>
          <a:lstStyle/>
          <a:p>
            <a:r>
              <a:rPr lang="en-US" dirty="0" smtClean="0"/>
              <a:t>Growth</a:t>
            </a:r>
          </a:p>
          <a:p>
            <a:r>
              <a:rPr lang="en-US" dirty="0" smtClean="0"/>
              <a:t>Repair</a:t>
            </a:r>
          </a:p>
          <a:p>
            <a:endParaRPr lang="en-US" dirty="0"/>
          </a:p>
          <a:p>
            <a:r>
              <a:rPr lang="en-US" dirty="0" smtClean="0"/>
              <a:t>Note: multi-cellular organisms reproduce through a separate cellular division process called meiosis (we will cover that next unit!)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7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single celled organisms…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419600" cy="395128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Reproduction 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6640</TotalTime>
  <Words>803</Words>
  <Application>Microsoft Office PowerPoint</Application>
  <PresentationFormat>On-screen Show (4:3)</PresentationFormat>
  <Paragraphs>122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MS PGothic</vt:lpstr>
      <vt:lpstr>Arial</vt:lpstr>
      <vt:lpstr>Arial Black</vt:lpstr>
      <vt:lpstr>Calibri</vt:lpstr>
      <vt:lpstr>Calibri Bold</vt:lpstr>
      <vt:lpstr>Impact</vt:lpstr>
      <vt:lpstr>Times New Roman</vt:lpstr>
      <vt:lpstr>Office Theme</vt:lpstr>
      <vt:lpstr>Mitosis</vt:lpstr>
      <vt:lpstr>PowerPoint Presentation</vt:lpstr>
      <vt:lpstr>PowerPoint Presentation</vt:lpstr>
      <vt:lpstr>So what does a cell do?</vt:lpstr>
      <vt:lpstr>What is mitosis?</vt:lpstr>
      <vt:lpstr>Before the details of mitosis…</vt:lpstr>
      <vt:lpstr>What is the cells life cycle?</vt:lpstr>
      <vt:lpstr>Cells spend 90% of their time in Interphase. So what causes cells to divide?</vt:lpstr>
      <vt:lpstr>For single celled organisms…</vt:lpstr>
      <vt:lpstr>What is Asexual Reproduction?</vt:lpstr>
      <vt:lpstr>Asexual Reproduction</vt:lpstr>
      <vt:lpstr>Asexual Reproduction</vt:lpstr>
      <vt:lpstr>For multi-cellular organisms….</vt:lpstr>
      <vt:lpstr>Where does mitosis occur?</vt:lpstr>
      <vt:lpstr>Do different cells divide differently?</vt:lpstr>
      <vt:lpstr>What controls if cells divide?</vt:lpstr>
      <vt:lpstr>What if it all goes wrong?</vt:lpstr>
      <vt:lpstr>PowerPoint Presentation</vt:lpstr>
      <vt:lpstr>PowerPoint Presentation</vt:lpstr>
      <vt:lpstr>PowerPoint Presentation</vt:lpstr>
      <vt:lpstr>PowerPoint Presentation</vt:lpstr>
      <vt:lpstr>Key Points</vt:lpstr>
      <vt:lpstr>How is the DNA bundled for Mitosis?</vt:lpstr>
      <vt:lpstr>Stage 1 (I) PMAT</vt:lpstr>
      <vt:lpstr>Stage 2 PMAT</vt:lpstr>
      <vt:lpstr>What are the stages of mitosis? Stage 3 PMAT</vt:lpstr>
      <vt:lpstr> PMAT Stage 4</vt:lpstr>
      <vt:lpstr>PowerPoint Presentation</vt:lpstr>
      <vt:lpstr>What are the stages of mitosis? Stage 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</dc:title>
  <dc:creator>Varghese</dc:creator>
  <cp:lastModifiedBy>Wood, Alicia A.</cp:lastModifiedBy>
  <cp:revision>291</cp:revision>
  <dcterms:created xsi:type="dcterms:W3CDTF">2011-02-21T22:25:30Z</dcterms:created>
  <dcterms:modified xsi:type="dcterms:W3CDTF">2017-11-14T13:41:32Z</dcterms:modified>
</cp:coreProperties>
</file>