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82" r:id="rId2"/>
    <p:sldId id="283" r:id="rId3"/>
    <p:sldId id="284" r:id="rId4"/>
    <p:sldId id="263" r:id="rId5"/>
    <p:sldId id="257" r:id="rId6"/>
    <p:sldId id="264" r:id="rId7"/>
    <p:sldId id="285" r:id="rId8"/>
    <p:sldId id="266" r:id="rId9"/>
    <p:sldId id="268" r:id="rId10"/>
    <p:sldId id="269" r:id="rId11"/>
    <p:sldId id="270" r:id="rId12"/>
    <p:sldId id="287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86" r:id="rId21"/>
    <p:sldId id="289" r:id="rId22"/>
    <p:sldId id="290" r:id="rId23"/>
    <p:sldId id="292" r:id="rId24"/>
    <p:sldId id="291" r:id="rId25"/>
    <p:sldId id="293" r:id="rId26"/>
    <p:sldId id="294" r:id="rId27"/>
    <p:sldId id="295" r:id="rId28"/>
    <p:sldId id="278" r:id="rId29"/>
    <p:sldId id="279" r:id="rId30"/>
    <p:sldId id="280" r:id="rId31"/>
    <p:sldId id="281" r:id="rId32"/>
    <p:sldId id="288" r:id="rId33"/>
    <p:sldId id="296" r:id="rId34"/>
    <p:sldId id="297" r:id="rId35"/>
    <p:sldId id="298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6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00C238"/>
    <a:srgbClr val="1864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0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576"/>
        <p:guide pos="3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28900"/>
            <a:ext cx="7772400" cy="45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Text Box 5"/>
          <p:cNvSpPr txBox="1">
            <a:spLocks noChangeArrowheads="1"/>
          </p:cNvSpPr>
          <p:nvPr userDrawn="1"/>
        </p:nvSpPr>
        <p:spPr bwMode="auto">
          <a:xfrm>
            <a:off x="0" y="49213"/>
            <a:ext cx="914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Arial" panose="020B0604020202020204" pitchFamily="34" charset="0"/>
              </a:rPr>
              <a:t>13.1 Ecologists Study Relationships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5" grpId="0" build="p" bldLvl="5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82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914400"/>
            <a:ext cx="2171700" cy="2819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914400"/>
            <a:ext cx="6362700" cy="2819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22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914400"/>
            <a:ext cx="8686800" cy="281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00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57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5397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743075"/>
            <a:ext cx="4076700" cy="199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743075"/>
            <a:ext cx="4076700" cy="199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497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056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15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0633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7753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707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914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743075"/>
            <a:ext cx="830580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4" name="Text Box 10"/>
          <p:cNvSpPr txBox="1">
            <a:spLocks noChangeArrowheads="1"/>
          </p:cNvSpPr>
          <p:nvPr userDrawn="1"/>
        </p:nvSpPr>
        <p:spPr bwMode="auto">
          <a:xfrm>
            <a:off x="0" y="49213"/>
            <a:ext cx="914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Arial" panose="020B0604020202020204" pitchFamily="34" charset="0"/>
              </a:rPr>
              <a:t>6.1 Chromosomes and Meiosis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utoUpdateAnimBg="0"/>
      <p:bldP spid="1027" grpId="0" build="p" bldLvl="5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marL="284163" indent="-284163" algn="l" rtl="0" fontAlgn="base">
        <a:spcBef>
          <a:spcPct val="0"/>
        </a:spcBef>
        <a:spcAft>
          <a:spcPct val="0"/>
        </a:spcAft>
        <a:buBlip>
          <a:blip r:embed="rId15"/>
        </a:buBlip>
        <a:defRPr sz="2400" b="1" kern="1200">
          <a:solidFill>
            <a:srgbClr val="186496"/>
          </a:solidFill>
          <a:latin typeface="+mj-lt"/>
          <a:ea typeface="+mj-ea"/>
          <a:cs typeface="+mj-cs"/>
        </a:defRPr>
      </a:lvl1pPr>
      <a:lvl2pPr marL="284163" indent="-284163" algn="l" rtl="0" fontAlgn="base">
        <a:spcBef>
          <a:spcPct val="0"/>
        </a:spcBef>
        <a:spcAft>
          <a:spcPct val="0"/>
        </a:spcAft>
        <a:buBlip>
          <a:blip r:embed="rId15"/>
        </a:buBlip>
        <a:defRPr sz="2400" b="1">
          <a:solidFill>
            <a:srgbClr val="186496"/>
          </a:solidFill>
          <a:latin typeface="Arial" panose="020B0604020202020204" pitchFamily="34" charset="0"/>
        </a:defRPr>
      </a:lvl2pPr>
      <a:lvl3pPr marL="284163" indent="-284163" algn="l" rtl="0" fontAlgn="base">
        <a:spcBef>
          <a:spcPct val="0"/>
        </a:spcBef>
        <a:spcAft>
          <a:spcPct val="0"/>
        </a:spcAft>
        <a:buBlip>
          <a:blip r:embed="rId15"/>
        </a:buBlip>
        <a:defRPr sz="2400" b="1">
          <a:solidFill>
            <a:srgbClr val="186496"/>
          </a:solidFill>
          <a:latin typeface="Arial" panose="020B0604020202020204" pitchFamily="34" charset="0"/>
        </a:defRPr>
      </a:lvl3pPr>
      <a:lvl4pPr marL="284163" indent="-284163" algn="l" rtl="0" fontAlgn="base">
        <a:spcBef>
          <a:spcPct val="0"/>
        </a:spcBef>
        <a:spcAft>
          <a:spcPct val="0"/>
        </a:spcAft>
        <a:buBlip>
          <a:blip r:embed="rId15"/>
        </a:buBlip>
        <a:defRPr sz="2400" b="1">
          <a:solidFill>
            <a:srgbClr val="186496"/>
          </a:solidFill>
          <a:latin typeface="Arial" panose="020B0604020202020204" pitchFamily="34" charset="0"/>
        </a:defRPr>
      </a:lvl4pPr>
      <a:lvl5pPr marL="284163" indent="-284163" algn="l" rtl="0" fontAlgn="base">
        <a:spcBef>
          <a:spcPct val="0"/>
        </a:spcBef>
        <a:spcAft>
          <a:spcPct val="0"/>
        </a:spcAft>
        <a:buBlip>
          <a:blip r:embed="rId15"/>
        </a:buBlip>
        <a:defRPr sz="2400" b="1">
          <a:solidFill>
            <a:srgbClr val="186496"/>
          </a:solidFill>
          <a:latin typeface="Arial" panose="020B0604020202020204" pitchFamily="34" charset="0"/>
        </a:defRPr>
      </a:lvl5pPr>
      <a:lvl6pPr marL="741363" indent="-284163" algn="l" rtl="0" fontAlgn="base">
        <a:spcBef>
          <a:spcPct val="0"/>
        </a:spcBef>
        <a:spcAft>
          <a:spcPct val="0"/>
        </a:spcAft>
        <a:buBlip>
          <a:blip r:embed="rId15"/>
        </a:buBlip>
        <a:defRPr sz="2400" b="1">
          <a:solidFill>
            <a:srgbClr val="186496"/>
          </a:solidFill>
          <a:latin typeface="Arial" panose="020B0604020202020204" pitchFamily="34" charset="0"/>
        </a:defRPr>
      </a:lvl6pPr>
      <a:lvl7pPr marL="1198563" indent="-284163" algn="l" rtl="0" fontAlgn="base">
        <a:spcBef>
          <a:spcPct val="0"/>
        </a:spcBef>
        <a:spcAft>
          <a:spcPct val="0"/>
        </a:spcAft>
        <a:buBlip>
          <a:blip r:embed="rId15"/>
        </a:buBlip>
        <a:defRPr sz="2400" b="1">
          <a:solidFill>
            <a:srgbClr val="186496"/>
          </a:solidFill>
          <a:latin typeface="Arial" panose="020B0604020202020204" pitchFamily="34" charset="0"/>
        </a:defRPr>
      </a:lvl7pPr>
      <a:lvl8pPr marL="1655763" indent="-284163" algn="l" rtl="0" fontAlgn="base">
        <a:spcBef>
          <a:spcPct val="0"/>
        </a:spcBef>
        <a:spcAft>
          <a:spcPct val="0"/>
        </a:spcAft>
        <a:buBlip>
          <a:blip r:embed="rId15"/>
        </a:buBlip>
        <a:defRPr sz="2400" b="1">
          <a:solidFill>
            <a:srgbClr val="186496"/>
          </a:solidFill>
          <a:latin typeface="Arial" panose="020B0604020202020204" pitchFamily="34" charset="0"/>
        </a:defRPr>
      </a:lvl8pPr>
      <a:lvl9pPr marL="2112963" indent="-284163" algn="l" rtl="0" fontAlgn="base">
        <a:spcBef>
          <a:spcPct val="0"/>
        </a:spcBef>
        <a:spcAft>
          <a:spcPct val="0"/>
        </a:spcAft>
        <a:buBlip>
          <a:blip r:embed="rId15"/>
        </a:buBlip>
        <a:defRPr sz="2400" b="1">
          <a:solidFill>
            <a:srgbClr val="186496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cz1FOWw0C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oWK0fIyFlY" TargetMode="Externa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914400"/>
            <a:ext cx="8686800" cy="461665"/>
          </a:xfrm>
        </p:spPr>
        <p:txBody>
          <a:bodyPr/>
          <a:lstStyle/>
          <a:p>
            <a:r>
              <a:rPr lang="en-US" dirty="0" smtClean="0"/>
              <a:t>Day one of Meiosis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433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528638" y="914400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Chromosome number must be maintained in animals.</a:t>
            </a:r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533400" y="1371600"/>
            <a:ext cx="792480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Many plants have more than two copies of each chromosome.</a:t>
            </a:r>
          </a:p>
          <a:p>
            <a:pPr eaLnBrk="1" hangingPunct="1"/>
            <a:r>
              <a:rPr lang="en-US" altLang="en-US"/>
              <a:t>Mitosis and meiosis are types of nuclear division that make different types of cells.</a:t>
            </a:r>
          </a:p>
          <a:p>
            <a:pPr eaLnBrk="1" hangingPunct="1"/>
            <a:r>
              <a:rPr lang="en-US" altLang="en-US"/>
              <a:t>Mitosis makes</a:t>
            </a:r>
            <a:br>
              <a:rPr lang="en-US" altLang="en-US"/>
            </a:br>
            <a:r>
              <a:rPr lang="en-US" altLang="en-US"/>
              <a:t>more diploid cells. </a:t>
            </a:r>
          </a:p>
        </p:txBody>
      </p:sp>
      <p:pic>
        <p:nvPicPr>
          <p:cNvPr id="21531" name="Picture 27" descr="171a.gif                                                       0006B018 Macintosh                      BEB7E0B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124200"/>
            <a:ext cx="4976813" cy="359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utoUpdateAnimBg="0"/>
      <p:bldP spid="21530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28638" y="923925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Meiosis makes haploid cells from diploid cells. 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533400" y="1485900"/>
            <a:ext cx="79248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altLang="en-US"/>
              <a:t>Meiosis occurs in sex cells. </a:t>
            </a:r>
          </a:p>
          <a:p>
            <a:pPr lvl="1" eaLnBrk="1" hangingPunct="1"/>
            <a:r>
              <a:rPr lang="en-US" altLang="en-US"/>
              <a:t>Meiosis produces gametes.</a:t>
            </a:r>
          </a:p>
        </p:txBody>
      </p:sp>
      <p:pic>
        <p:nvPicPr>
          <p:cNvPr id="22573" name="Picture 45" descr="171b.gif                                                       0006B018 Macintosh                      BEB7E0B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495550"/>
            <a:ext cx="55626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  <p:bldP spid="22531" grpId="0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order thinking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43075"/>
            <a:ext cx="8305800" cy="2751522"/>
          </a:xfrm>
        </p:spPr>
        <p:txBody>
          <a:bodyPr/>
          <a:lstStyle/>
          <a:p>
            <a:r>
              <a:rPr lang="en-US" sz="4800" dirty="0"/>
              <a:t>Explain why chromosomes, not genes, independently assort.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079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33400" y="838200"/>
            <a:ext cx="8610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anose="020B0604020202020204" pitchFamily="34" charset="0"/>
              </a:defRPr>
            </a:lvl1pPr>
            <a:lvl2pPr indent="-457200"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anose="020B0604020202020204" pitchFamily="34" charset="0"/>
              </a:defRPr>
            </a:lvl2pPr>
            <a:lvl3pPr marL="457200" indent="-457200"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anose="020B0604020202020204" pitchFamily="34" charset="0"/>
              </a:defRPr>
            </a:lvl3pPr>
            <a:lvl4pPr marL="457200" indent="-457200"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anose="020B0604020202020204" pitchFamily="34" charset="0"/>
              </a:defRPr>
            </a:lvl4pPr>
            <a:lvl5pPr marL="457200" indent="-457200"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anose="020B0604020202020204" pitchFamily="34" charset="0"/>
              </a:defRPr>
            </a:lvl5pPr>
            <a:lvl6pPr marL="914400" indent="-45720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anose="020B0604020202020204" pitchFamily="34" charset="0"/>
              </a:defRPr>
            </a:lvl6pPr>
            <a:lvl7pPr marL="1371600" indent="-45720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anose="020B0604020202020204" pitchFamily="34" charset="0"/>
              </a:defRPr>
            </a:lvl7pPr>
            <a:lvl8pPr marL="1828800" indent="-45720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anose="020B0604020202020204" pitchFamily="34" charset="0"/>
              </a:defRPr>
            </a:lvl8pPr>
            <a:lvl9pPr marL="2286000" indent="-45720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/>
              <a:t>KEY CONCEPT </a:t>
            </a:r>
            <a:br>
              <a:rPr lang="en-US" altLang="en-US"/>
            </a:br>
            <a:r>
              <a:rPr lang="en-US" altLang="en-US">
                <a:solidFill>
                  <a:schemeClr val="tx1"/>
                </a:solidFill>
              </a:rPr>
              <a:t>During meiosis, diploid cells undergo two cell divisions that result in haploid cells.</a:t>
            </a:r>
          </a:p>
        </p:txBody>
      </p:sp>
      <p:pic>
        <p:nvPicPr>
          <p:cNvPr id="12295" name="Picture 7" descr="bhspe-0306UO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5813" y="2055813"/>
            <a:ext cx="4799012" cy="456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10296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838200"/>
            <a:ext cx="8915400" cy="457200"/>
          </a:xfrm>
          <a:noFill/>
        </p:spPr>
        <p:txBody>
          <a:bodyPr/>
          <a:lstStyle/>
          <a:p>
            <a:r>
              <a:rPr lang="en-US" altLang="en-US"/>
              <a:t>Cells go through two rounds of division in meiosis. 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97000"/>
            <a:ext cx="8077200" cy="822325"/>
          </a:xfrm>
        </p:spPr>
        <p:txBody>
          <a:bodyPr/>
          <a:lstStyle/>
          <a:p>
            <a:r>
              <a:rPr lang="en-US" altLang="en-US"/>
              <a:t>Meiosis reduces chromosome number and creates genetic diversity. </a:t>
            </a:r>
          </a:p>
        </p:txBody>
      </p:sp>
      <p:pic>
        <p:nvPicPr>
          <p:cNvPr id="4101" name="Picture 5" descr="171b.gif                                                       0006B018 Macintosh                      BEB7E0B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0"/>
            <a:ext cx="5918200" cy="431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059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 bldLvl="5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" name="Rectangle 40"/>
          <p:cNvSpPr>
            <a:spLocks noGrp="1" noChangeArrowheads="1"/>
          </p:cNvSpPr>
          <p:nvPr>
            <p:ph type="body" idx="1"/>
          </p:nvPr>
        </p:nvSpPr>
        <p:spPr>
          <a:xfrm>
            <a:off x="546100" y="914400"/>
            <a:ext cx="8597900" cy="822325"/>
          </a:xfrm>
          <a:noFill/>
          <a:ln/>
        </p:spPr>
        <p:txBody>
          <a:bodyPr/>
          <a:lstStyle/>
          <a:p>
            <a:r>
              <a:rPr lang="en-US" altLang="en-US"/>
              <a:t>Meiosis I and meiosis II each have four phases, similar to those in mitosis.</a:t>
            </a:r>
          </a:p>
        </p:txBody>
      </p:sp>
      <p:pic>
        <p:nvPicPr>
          <p:cNvPr id="7226" name="Picture 58" descr="ad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286250"/>
            <a:ext cx="1241425" cy="220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29" name="Text Box 61"/>
          <p:cNvSpPr txBox="1">
            <a:spLocks noChangeArrowheads="1"/>
          </p:cNvSpPr>
          <p:nvPr/>
        </p:nvSpPr>
        <p:spPr bwMode="auto">
          <a:xfrm>
            <a:off x="3505200" y="4210050"/>
            <a:ext cx="28956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300" b="1">
                <a:latin typeface="Arial" panose="020B0604020202020204" pitchFamily="34" charset="0"/>
              </a:rPr>
              <a:t>homologous</a:t>
            </a:r>
            <a:r>
              <a:rPr lang="en-US" altLang="en-US" sz="1300">
                <a:latin typeface="Arial" panose="020B0604020202020204" pitchFamily="34" charset="0"/>
              </a:rPr>
              <a:t> </a:t>
            </a:r>
            <a:r>
              <a:rPr lang="en-US" altLang="en-US" sz="1300" b="1">
                <a:latin typeface="Arial" panose="020B0604020202020204" pitchFamily="34" charset="0"/>
              </a:rPr>
              <a:t>chromosomes</a:t>
            </a:r>
          </a:p>
        </p:txBody>
      </p:sp>
      <p:sp>
        <p:nvSpPr>
          <p:cNvPr id="7230" name="Text Box 62"/>
          <p:cNvSpPr txBox="1">
            <a:spLocks noChangeArrowheads="1"/>
          </p:cNvSpPr>
          <p:nvPr/>
        </p:nvSpPr>
        <p:spPr bwMode="auto">
          <a:xfrm>
            <a:off x="3505200" y="6191250"/>
            <a:ext cx="1143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en-US" sz="1300" b="1">
                <a:latin typeface="Arial" panose="020B0604020202020204" pitchFamily="34" charset="0"/>
              </a:rPr>
              <a:t>sister</a:t>
            </a:r>
          </a:p>
          <a:p>
            <a:pPr algn="r"/>
            <a:r>
              <a:rPr lang="en-US" altLang="en-US" sz="1300" b="1">
                <a:latin typeface="Arial" panose="020B0604020202020204" pitchFamily="34" charset="0"/>
              </a:rPr>
              <a:t>chromatids</a:t>
            </a:r>
          </a:p>
        </p:txBody>
      </p:sp>
      <p:sp>
        <p:nvSpPr>
          <p:cNvPr id="7231" name="Text Box 63"/>
          <p:cNvSpPr txBox="1">
            <a:spLocks noChangeArrowheads="1"/>
          </p:cNvSpPr>
          <p:nvPr/>
        </p:nvSpPr>
        <p:spPr bwMode="auto">
          <a:xfrm>
            <a:off x="4724400" y="6191250"/>
            <a:ext cx="1143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300" b="1">
                <a:latin typeface="Arial" panose="020B0604020202020204" pitchFamily="34" charset="0"/>
              </a:rPr>
              <a:t>sister</a:t>
            </a:r>
          </a:p>
          <a:p>
            <a:r>
              <a:rPr lang="en-US" altLang="en-US" sz="1300" b="1">
                <a:latin typeface="Arial" panose="020B0604020202020204" pitchFamily="34" charset="0"/>
              </a:rPr>
              <a:t>chromatids</a:t>
            </a:r>
          </a:p>
        </p:txBody>
      </p:sp>
      <p:sp>
        <p:nvSpPr>
          <p:cNvPr id="7233" name="Rectangle 65"/>
          <p:cNvSpPr>
            <a:spLocks noChangeArrowheads="1"/>
          </p:cNvSpPr>
          <p:nvPr/>
        </p:nvSpPr>
        <p:spPr bwMode="auto">
          <a:xfrm>
            <a:off x="546100" y="1876425"/>
            <a:ext cx="8597900" cy="213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>
                <a:latin typeface="Arial" panose="020B0604020202020204" pitchFamily="34" charset="0"/>
              </a:rPr>
              <a:t>Pairs of homologous chromosomes separate in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meiosis I.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>
                <a:latin typeface="Arial" panose="020B0604020202020204" pitchFamily="34" charset="0"/>
              </a:rPr>
              <a:t>Homologous chromosomes are similar but not identical.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>
                <a:latin typeface="Arial" panose="020B0604020202020204" pitchFamily="34" charset="0"/>
              </a:rPr>
              <a:t>Sister chromatids divide in meiosis II.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>
                <a:latin typeface="Arial" panose="020B0604020202020204" pitchFamily="34" charset="0"/>
              </a:rPr>
              <a:t>Sister chromatids are copies of the same chromosome.</a:t>
            </a:r>
          </a:p>
        </p:txBody>
      </p:sp>
    </p:spTree>
    <p:extLst>
      <p:ext uri="{BB962C8B-B14F-4D97-AF65-F5344CB8AC3E}">
        <p14:creationId xmlns:p14="http://schemas.microsoft.com/office/powerpoint/2010/main" val="27849095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8" grpId="0" autoUpdateAnimBg="0"/>
      <p:bldP spid="7229" grpId="0" autoUpdateAnimBg="0"/>
      <p:bldP spid="7230" grpId="0" autoUpdateAnimBg="0"/>
      <p:bldP spid="7231" grpId="0" autoUpdateAnimBg="0"/>
      <p:bldP spid="7233" grpId="0" build="p" bldLvl="2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3" name="Rectangle 37"/>
          <p:cNvSpPr>
            <a:spLocks noChangeArrowheads="1"/>
          </p:cNvSpPr>
          <p:nvPr/>
        </p:nvSpPr>
        <p:spPr bwMode="auto">
          <a:xfrm>
            <a:off x="541338" y="944563"/>
            <a:ext cx="8597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Meiosis I occurs after DNA has been replicated.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546100" y="1498600"/>
            <a:ext cx="8597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Meiosis I divides homologous chromosomes in four phases.</a:t>
            </a:r>
          </a:p>
        </p:txBody>
      </p:sp>
      <p:pic>
        <p:nvPicPr>
          <p:cNvPr id="14391" name="Picture 55" descr="174.gif                                                        0006B018 Macintosh                      BEB7E0B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2179638"/>
            <a:ext cx="8674100" cy="406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7281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3" grpId="0" autoUpdateAnimBg="0"/>
      <p:bldP spid="14386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541338" y="911225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Meiosis II divides sister chromatids in four phases.</a:t>
            </a:r>
          </a:p>
        </p:txBody>
      </p:sp>
      <p:pic>
        <p:nvPicPr>
          <p:cNvPr id="19459" name="Picture 3" descr="C:\Documents and Settings\amit.gaur\Desktop\2 nov\0175_bhspe-03060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93975"/>
            <a:ext cx="7467600" cy="350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533400" y="1470025"/>
            <a:ext cx="7924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DNA is not replicated between meiosis I and</a:t>
            </a:r>
            <a:br>
              <a:rPr lang="en-US" altLang="en-US"/>
            </a:br>
            <a:r>
              <a:rPr lang="en-US" altLang="en-US"/>
              <a:t>meiosis II.</a:t>
            </a:r>
          </a:p>
        </p:txBody>
      </p:sp>
    </p:spTree>
    <p:extLst>
      <p:ext uri="{BB962C8B-B14F-4D97-AF65-F5344CB8AC3E}">
        <p14:creationId xmlns:p14="http://schemas.microsoft.com/office/powerpoint/2010/main" val="15179396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  <p:bldP spid="19460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541338" y="930275"/>
            <a:ext cx="8602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Meiosis differs from mitosis in significant ways.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541338" y="1482725"/>
            <a:ext cx="8602662" cy="16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altLang="en-US"/>
              <a:t>Meiosis has two cell divisions while mitosis has one.</a:t>
            </a:r>
          </a:p>
          <a:p>
            <a:pPr lvl="1" eaLnBrk="1" hangingPunct="1"/>
            <a:r>
              <a:rPr lang="en-US" altLang="en-US"/>
              <a:t>In mitosis, homologous chromosomes never pair up.</a:t>
            </a:r>
          </a:p>
          <a:p>
            <a:pPr lvl="1" eaLnBrk="1" hangingPunct="1"/>
            <a:r>
              <a:rPr lang="en-US" altLang="en-US"/>
              <a:t>Meiosis results in haploid cells; mitosis results in diploid cells.</a:t>
            </a:r>
          </a:p>
        </p:txBody>
      </p:sp>
      <p:grpSp>
        <p:nvGrpSpPr>
          <p:cNvPr id="20486" name="Group 6"/>
          <p:cNvGrpSpPr>
            <a:grpSpLocks/>
          </p:cNvGrpSpPr>
          <p:nvPr/>
        </p:nvGrpSpPr>
        <p:grpSpPr bwMode="auto">
          <a:xfrm>
            <a:off x="419100" y="3417888"/>
            <a:ext cx="8305800" cy="2932112"/>
            <a:chOff x="288" y="2137"/>
            <a:chExt cx="5232" cy="1847"/>
          </a:xfrm>
        </p:grpSpPr>
        <p:pic>
          <p:nvPicPr>
            <p:cNvPr id="20484" name="Picture 4" descr="171a.gif                                                       0006B018 Macintosh                      BEB7E0B0: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137"/>
              <a:ext cx="2559" cy="1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85" name="Picture 5" descr="171b.gif                                                       0006B018 Macintosh                      BEB7E0B0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3" y="2138"/>
              <a:ext cx="2527" cy="1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249821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  <p:bldP spid="20483" grpId="0" build="p" bldLvl="2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838200"/>
            <a:ext cx="8915400" cy="457200"/>
          </a:xfrm>
          <a:noFill/>
        </p:spPr>
        <p:txBody>
          <a:bodyPr/>
          <a:lstStyle/>
          <a:p>
            <a:r>
              <a:rPr lang="en-US" altLang="en-US"/>
              <a:t>Haploid cells develop into mature gametes.  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97000"/>
            <a:ext cx="5105400" cy="1625600"/>
          </a:xfrm>
        </p:spPr>
        <p:txBody>
          <a:bodyPr/>
          <a:lstStyle/>
          <a:p>
            <a:r>
              <a:rPr lang="en-US" altLang="en-US"/>
              <a:t>Gametogenesis is the production of gametes.</a:t>
            </a:r>
          </a:p>
          <a:p>
            <a:r>
              <a:rPr lang="en-US" altLang="en-US"/>
              <a:t>Gametogenesis differs between females and males.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541338" y="2994025"/>
            <a:ext cx="5402262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altLang="en-US"/>
              <a:t>Sperm become streamlined and motile.</a:t>
            </a:r>
          </a:p>
          <a:p>
            <a:pPr lvl="1" eaLnBrk="1" hangingPunct="1"/>
            <a:r>
              <a:rPr lang="en-US" altLang="en-US"/>
              <a:t>Sperm primarily contribute DNA to an embryo.</a:t>
            </a:r>
          </a:p>
        </p:txBody>
      </p:sp>
      <p:pic>
        <p:nvPicPr>
          <p:cNvPr id="23560" name="Picture 8" descr="176a.gif                                                       0006B018 Macintosh                      BEB7E0B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333500"/>
            <a:ext cx="3200400" cy="254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1" name="Picture 9" descr="176b.gif                                                       0006B018 Macintosh                      BEB7E0B0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024313"/>
            <a:ext cx="3048000" cy="277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546100" y="4610100"/>
            <a:ext cx="5402263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altLang="en-US"/>
              <a:t>Eggs contribute DNA, cytoplasm, and organelles to an embryo.</a:t>
            </a:r>
          </a:p>
          <a:p>
            <a:pPr lvl="1" eaLnBrk="1" hangingPunct="1"/>
            <a:r>
              <a:rPr lang="en-US" altLang="en-US"/>
              <a:t>During meiosis, the egg gets most of the contents; the other cells form polar bodies.</a:t>
            </a:r>
          </a:p>
        </p:txBody>
      </p:sp>
    </p:spTree>
    <p:extLst>
      <p:ext uri="{BB962C8B-B14F-4D97-AF65-F5344CB8AC3E}">
        <p14:creationId xmlns:p14="http://schemas.microsoft.com/office/powerpoint/2010/main" val="1972676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utoUpdateAnimBg="0"/>
      <p:bldP spid="23555" grpId="0" build="p" bldLvl="5" autoUpdateAnimBg="0"/>
      <p:bldP spid="23559" grpId="0" build="p" bldLvl="2" autoUpdateAnimBg="0"/>
      <p:bldP spid="23563" grpId="0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914400"/>
            <a:ext cx="8686800" cy="541071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Bell Ringer on page </a:t>
            </a:r>
            <a:r>
              <a:rPr lang="en-US" dirty="0" smtClean="0"/>
              <a:t>49 in </a:t>
            </a:r>
            <a:r>
              <a:rPr lang="en-US" dirty="0" smtClean="0"/>
              <a:t>journal: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How are sexual reproduction and asexual reproduction different from each other?</a:t>
            </a:r>
          </a:p>
          <a:p>
            <a:pPr marL="0" indent="0">
              <a:buNone/>
            </a:pPr>
            <a:r>
              <a:rPr lang="en-US" b="1" dirty="0"/>
              <a:t>A. sexual reproduction requires two parents and asexual reproduction requires only one parent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B. asexual reproduction requires two parents and sexual reproduction requires only one parent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C. mutation rates are lower in sexual reproduction than in asexual reproduction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D. asexual reproduction occurs only in multicellular organisms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99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order thinking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43075"/>
            <a:ext cx="8305800" cy="2037481"/>
          </a:xfrm>
        </p:spPr>
        <p:txBody>
          <a:bodyPr/>
          <a:lstStyle/>
          <a:p>
            <a:r>
              <a:rPr lang="en-US" sz="4400" dirty="0"/>
              <a:t>How can we use genetics to study human inheritance?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82568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Venn </a:t>
            </a:r>
            <a:r>
              <a:rPr lang="en-US" dirty="0" smtClean="0"/>
              <a:t>Diagram on page 49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43075"/>
            <a:ext cx="8305800" cy="461665"/>
          </a:xfrm>
        </p:spPr>
        <p:txBody>
          <a:bodyPr/>
          <a:lstStyle/>
          <a:p>
            <a:r>
              <a:rPr lang="en-US" dirty="0" smtClean="0"/>
              <a:t>Meiosis					Mitosis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4267200" y="2204740"/>
            <a:ext cx="3962400" cy="39624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990600" y="2286000"/>
            <a:ext cx="3962400" cy="39624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267200" y="3125337"/>
            <a:ext cx="429514" cy="2350744"/>
          </a:xfrm>
          <a:custGeom>
            <a:avLst/>
            <a:gdLst>
              <a:gd name="connsiteX0" fmla="*/ 328089 w 439155"/>
              <a:gd name="connsiteY0" fmla="*/ 0 h 2350744"/>
              <a:gd name="connsiteX1" fmla="*/ 542 w 439155"/>
              <a:gd name="connsiteY1" fmla="*/ 1023582 h 2350744"/>
              <a:gd name="connsiteX2" fmla="*/ 396328 w 439155"/>
              <a:gd name="connsiteY2" fmla="*/ 2238233 h 2350744"/>
              <a:gd name="connsiteX3" fmla="*/ 409975 w 439155"/>
              <a:gd name="connsiteY3" fmla="*/ 2224585 h 2350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9155" h="2350744">
                <a:moveTo>
                  <a:pt x="328089" y="0"/>
                </a:moveTo>
                <a:cubicBezTo>
                  <a:pt x="158629" y="325271"/>
                  <a:pt x="-10831" y="650543"/>
                  <a:pt x="542" y="1023582"/>
                </a:cubicBezTo>
                <a:cubicBezTo>
                  <a:pt x="11915" y="1396621"/>
                  <a:pt x="328089" y="2038066"/>
                  <a:pt x="396328" y="2238233"/>
                </a:cubicBezTo>
                <a:cubicBezTo>
                  <a:pt x="464567" y="2438400"/>
                  <a:pt x="437271" y="2331492"/>
                  <a:pt x="409975" y="2224585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i="0" u="none" strike="noStrike" normalizeH="0" baseline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207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50613"/>
            <a:ext cx="8686800" cy="584775"/>
          </a:xfrm>
        </p:spPr>
        <p:txBody>
          <a:bodyPr/>
          <a:lstStyle/>
          <a:p>
            <a:r>
              <a:rPr lang="en-US" sz="3200" dirty="0" smtClean="0"/>
              <a:t>Flip Chart it</a:t>
            </a:r>
            <a:r>
              <a:rPr lang="en-US" sz="3200" dirty="0" smtClean="0"/>
              <a:t>! On page 49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43075"/>
            <a:ext cx="8229600" cy="3083921"/>
          </a:xfrm>
        </p:spPr>
        <p:txBody>
          <a:bodyPr/>
          <a:lstStyle/>
          <a:p>
            <a:r>
              <a:rPr lang="en-US" sz="3600" dirty="0" smtClean="0"/>
              <a:t>Cut out each square</a:t>
            </a:r>
          </a:p>
          <a:p>
            <a:r>
              <a:rPr lang="en-US" sz="3600" dirty="0" smtClean="0"/>
              <a:t>Draw each stage of meiosis in the “cells”</a:t>
            </a:r>
          </a:p>
          <a:p>
            <a:r>
              <a:rPr lang="en-US" sz="3600" dirty="0" smtClean="0"/>
              <a:t>Staple the pages together to create a flipchart of meiosis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32452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</a:t>
            </a:r>
            <a:r>
              <a:rPr lang="en-US" dirty="0" smtClean="0"/>
              <a:t>Question on page 50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43075"/>
            <a:ext cx="8229600" cy="2062103"/>
          </a:xfrm>
        </p:spPr>
        <p:txBody>
          <a:bodyPr/>
          <a:lstStyle/>
          <a:p>
            <a:r>
              <a:rPr lang="en-US" sz="3200" dirty="0"/>
              <a:t>How does the sorting and recombination of genes in sexual reproduction result in a great variety of possible gene combinations?</a:t>
            </a:r>
          </a:p>
        </p:txBody>
      </p:sp>
    </p:spTree>
    <p:extLst>
      <p:ext uri="{BB962C8B-B14F-4D97-AF65-F5344CB8AC3E}">
        <p14:creationId xmlns:p14="http://schemas.microsoft.com/office/powerpoint/2010/main" val="8292590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1311128"/>
          </a:xfrm>
        </p:spPr>
        <p:txBody>
          <a:bodyPr/>
          <a:lstStyle/>
          <a:p>
            <a:r>
              <a:rPr lang="en-US" sz="3600" dirty="0" smtClean="0"/>
              <a:t>SCIENCE FAIR report due 11/22</a:t>
            </a:r>
          </a:p>
          <a:p>
            <a:r>
              <a:rPr lang="en-US" sz="3600" dirty="0" smtClean="0"/>
              <a:t>Afterschool help 11/17 for science fair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675681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two on Meiosis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512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ringer </a:t>
            </a:r>
            <a:r>
              <a:rPr lang="en-US" dirty="0" smtClean="0"/>
              <a:t>on </a:t>
            </a:r>
            <a:r>
              <a:rPr lang="en-US" dirty="0" smtClean="0"/>
              <a:t>page </a:t>
            </a:r>
            <a:r>
              <a:rPr lang="en-US" dirty="0" smtClean="0"/>
              <a:t>51 in </a:t>
            </a:r>
            <a:r>
              <a:rPr lang="en-US" dirty="0" smtClean="0"/>
              <a:t>journal: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43075"/>
            <a:ext cx="8305800" cy="1323439"/>
          </a:xfrm>
        </p:spPr>
        <p:txBody>
          <a:bodyPr/>
          <a:lstStyle/>
          <a:p>
            <a:r>
              <a:rPr lang="en-US" sz="4000" dirty="0"/>
              <a:t>How are mitosis and meiosis different from each other?</a:t>
            </a:r>
          </a:p>
        </p:txBody>
      </p:sp>
    </p:spTree>
    <p:extLst>
      <p:ext uri="{BB962C8B-B14F-4D97-AF65-F5344CB8AC3E}">
        <p14:creationId xmlns:p14="http://schemas.microsoft.com/office/powerpoint/2010/main" val="39790800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Cornell Notes</a:t>
            </a:r>
            <a:r>
              <a:rPr lang="en-US" dirty="0" smtClean="0"/>
              <a:t>!!! On page 52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43075"/>
            <a:ext cx="8305800" cy="461665"/>
          </a:xfrm>
        </p:spPr>
        <p:txBody>
          <a:bodyPr/>
          <a:lstStyle/>
          <a:p>
            <a:r>
              <a:rPr lang="en-US" u="sng" dirty="0">
                <a:hlinkClick r:id="rId2"/>
              </a:rPr>
              <a:t>https://www.youtube.com/watch?v=gcz1FOWw0Cg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616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33400" y="838200"/>
            <a:ext cx="8077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anose="020B0604020202020204" pitchFamily="34" charset="0"/>
              </a:defRPr>
            </a:lvl1pPr>
            <a:lvl2pPr indent="-457200"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anose="020B0604020202020204" pitchFamily="34" charset="0"/>
              </a:defRPr>
            </a:lvl2pPr>
            <a:lvl3pPr marL="457200" indent="-457200"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anose="020B0604020202020204" pitchFamily="34" charset="0"/>
              </a:defRPr>
            </a:lvl3pPr>
            <a:lvl4pPr marL="457200" indent="-457200"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anose="020B0604020202020204" pitchFamily="34" charset="0"/>
              </a:defRPr>
            </a:lvl4pPr>
            <a:lvl5pPr marL="457200" indent="-457200"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anose="020B0604020202020204" pitchFamily="34" charset="0"/>
              </a:defRPr>
            </a:lvl5pPr>
            <a:lvl6pPr marL="914400" indent="-45720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anose="020B0604020202020204" pitchFamily="34" charset="0"/>
              </a:defRPr>
            </a:lvl6pPr>
            <a:lvl7pPr marL="1371600" indent="-45720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anose="020B0604020202020204" pitchFamily="34" charset="0"/>
              </a:defRPr>
            </a:lvl7pPr>
            <a:lvl8pPr marL="1828800" indent="-45720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anose="020B0604020202020204" pitchFamily="34" charset="0"/>
              </a:defRPr>
            </a:lvl8pPr>
            <a:lvl9pPr marL="2286000" indent="-45720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/>
              <a:t>KEY CONCEPT </a:t>
            </a:r>
            <a:br>
              <a:rPr lang="en-US" altLang="en-US"/>
            </a:br>
            <a:r>
              <a:rPr lang="en-US" altLang="en-US">
                <a:solidFill>
                  <a:schemeClr val="tx1"/>
                </a:solidFill>
              </a:rPr>
              <a:t>Independent assortment and crossing over during meiosis result in genetic diversity.</a:t>
            </a:r>
          </a:p>
        </p:txBody>
      </p:sp>
      <p:pic>
        <p:nvPicPr>
          <p:cNvPr id="12295" name="Picture 7" descr="bhspe-0306UO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5813" y="2055813"/>
            <a:ext cx="4799012" cy="456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0696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50" y="847725"/>
            <a:ext cx="8991600" cy="822325"/>
          </a:xfrm>
          <a:noFill/>
        </p:spPr>
        <p:txBody>
          <a:bodyPr/>
          <a:lstStyle/>
          <a:p>
            <a:r>
              <a:rPr lang="en-US" altLang="en-US"/>
              <a:t>Sexual reproduction creates unique combinations of genes.   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3225"/>
            <a:ext cx="8610600" cy="2136775"/>
          </a:xfrm>
        </p:spPr>
        <p:txBody>
          <a:bodyPr/>
          <a:lstStyle/>
          <a:p>
            <a:r>
              <a:rPr lang="en-US" altLang="en-US"/>
              <a:t>Sexual reproduction creates unique combination of genes.</a:t>
            </a:r>
          </a:p>
          <a:p>
            <a:pPr lvl="1"/>
            <a:r>
              <a:rPr lang="en-US" altLang="en-US"/>
              <a:t>independent assortment of chromosomes in meiosis</a:t>
            </a:r>
          </a:p>
          <a:p>
            <a:pPr lvl="1"/>
            <a:r>
              <a:rPr lang="en-US" altLang="en-US"/>
              <a:t>random fertilization of gametes</a:t>
            </a:r>
          </a:p>
          <a:p>
            <a:r>
              <a:rPr lang="en-US" altLang="en-US"/>
              <a:t>Unique phenotypes may give a reproductive advantage to some organisms.</a:t>
            </a:r>
          </a:p>
        </p:txBody>
      </p:sp>
      <p:pic>
        <p:nvPicPr>
          <p:cNvPr id="4101" name="Picture 5" descr="bhspe-030606-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505200"/>
            <a:ext cx="4724400" cy="317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4782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 bldLvl="5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914400"/>
            <a:ext cx="8686800" cy="1348061"/>
          </a:xfrm>
        </p:spPr>
        <p:txBody>
          <a:bodyPr/>
          <a:lstStyle/>
          <a:p>
            <a:r>
              <a:rPr lang="en-US" dirty="0" smtClean="0"/>
              <a:t>Take Cornell notes</a:t>
            </a:r>
            <a:r>
              <a:rPr lang="en-US" dirty="0" smtClean="0"/>
              <a:t>!!! On page 50</a:t>
            </a:r>
            <a:endParaRPr lang="en-US" dirty="0" smtClean="0"/>
          </a:p>
          <a:p>
            <a:endParaRPr lang="en-US" dirty="0"/>
          </a:p>
          <a:p>
            <a:r>
              <a:rPr lang="en-US" u="sng" dirty="0">
                <a:hlinkClick r:id="rId2"/>
              </a:rPr>
              <a:t>https://www.youtube.com/watch?v=toWK0fIyFlY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2015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838200"/>
            <a:ext cx="8915400" cy="457200"/>
          </a:xfrm>
        </p:spPr>
        <p:txBody>
          <a:bodyPr/>
          <a:lstStyle/>
          <a:p>
            <a:r>
              <a:rPr lang="en-US" altLang="en-US"/>
              <a:t>Crossing over during meiosis increases genetic diversity.   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97000"/>
            <a:ext cx="8077200" cy="1698625"/>
          </a:xfrm>
        </p:spPr>
        <p:txBody>
          <a:bodyPr/>
          <a:lstStyle/>
          <a:p>
            <a:r>
              <a:rPr lang="en-US" altLang="en-US"/>
              <a:t>Crossing over is the exchange of chromosome segments between homologous chromosomes.</a:t>
            </a:r>
          </a:p>
          <a:p>
            <a:pPr lvl="1"/>
            <a:r>
              <a:rPr lang="en-US" altLang="en-US"/>
              <a:t>occurs during prophase I of meiosis I</a:t>
            </a:r>
          </a:p>
          <a:p>
            <a:pPr lvl="1"/>
            <a:r>
              <a:rPr lang="en-US" altLang="en-US"/>
              <a:t>results in new combinations of genes </a:t>
            </a:r>
          </a:p>
        </p:txBody>
      </p:sp>
      <p:pic>
        <p:nvPicPr>
          <p:cNvPr id="23566" name="Picture 14" descr="0190_bhspe-030606.p1.gif                                       00066E95 Macintosh                      BEB7E0B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52800"/>
            <a:ext cx="8445500" cy="265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6110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utoUpdateAnimBg="0"/>
      <p:bldP spid="23555" grpId="0" build="p" bldLvl="5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541338" y="927100"/>
            <a:ext cx="8602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Chromosomes contain many genes.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541338" y="1363663"/>
            <a:ext cx="8602662" cy="279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altLang="en-US"/>
              <a:t>The farther apart two genes are located on a chromosome, the more likely they are to be separated by crossing over.</a:t>
            </a:r>
          </a:p>
          <a:p>
            <a:pPr lvl="1" eaLnBrk="1" hangingPunct="1"/>
            <a:r>
              <a:rPr lang="en-US" altLang="en-US"/>
              <a:t>Genes located close together on a chromosome tend to be inherited together, which is called genetic linkage.</a:t>
            </a:r>
          </a:p>
          <a:p>
            <a:pPr eaLnBrk="1" hangingPunct="1"/>
            <a:r>
              <a:rPr lang="en-US" altLang="en-US"/>
              <a:t>Genetic linkage allows the distance between two genes to be calculated.</a:t>
            </a:r>
          </a:p>
        </p:txBody>
      </p:sp>
      <p:grpSp>
        <p:nvGrpSpPr>
          <p:cNvPr id="24592" name="Group 16"/>
          <p:cNvGrpSpPr>
            <a:grpSpLocks/>
          </p:cNvGrpSpPr>
          <p:nvPr/>
        </p:nvGrpSpPr>
        <p:grpSpPr bwMode="auto">
          <a:xfrm>
            <a:off x="368300" y="3902075"/>
            <a:ext cx="8394700" cy="2786063"/>
            <a:chOff x="232" y="2458"/>
            <a:chExt cx="5288" cy="1755"/>
          </a:xfrm>
        </p:grpSpPr>
        <p:pic>
          <p:nvPicPr>
            <p:cNvPr id="24589" name="Picture 13" descr="191.gif                                                        0006B018 Macintosh                      BEB7E0B0: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2458"/>
              <a:ext cx="3600" cy="17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590" name="Picture 14" descr="191a.gif                                                       0006B018 Macintosh                      BEB7E0B0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" y="3047"/>
              <a:ext cx="2264" cy="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556621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  <p:bldP spid="24581" grpId="0" build="p" bldLvl="2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914400"/>
            <a:ext cx="8686800" cy="3637919"/>
          </a:xfrm>
        </p:spPr>
        <p:txBody>
          <a:bodyPr/>
          <a:lstStyle/>
          <a:p>
            <a:r>
              <a:rPr lang="en-US" sz="3600" dirty="0" smtClean="0"/>
              <a:t>Higher order thinking #4:</a:t>
            </a:r>
          </a:p>
          <a:p>
            <a:endParaRPr lang="en-US" sz="3600" dirty="0" smtClean="0"/>
          </a:p>
          <a:p>
            <a:r>
              <a:rPr lang="en-US" sz="3600" dirty="0" smtClean="0"/>
              <a:t>What </a:t>
            </a:r>
            <a:r>
              <a:rPr lang="en-US" sz="3600" dirty="0"/>
              <a:t>is the relationship between meiosis and genetic disorders such as Down’s Syndrome and Turner’s Syndrome?</a:t>
            </a:r>
          </a:p>
        </p:txBody>
      </p:sp>
    </p:spTree>
    <p:extLst>
      <p:ext uri="{BB962C8B-B14F-4D97-AF65-F5344CB8AC3E}">
        <p14:creationId xmlns:p14="http://schemas.microsoft.com/office/powerpoint/2010/main" val="25301631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8600" y="914400"/>
            <a:ext cx="8610600" cy="3933384"/>
          </a:xfrm>
        </p:spPr>
        <p:txBody>
          <a:bodyPr/>
          <a:lstStyle/>
          <a:p>
            <a:r>
              <a:rPr lang="en-US" sz="3200" dirty="0" smtClean="0"/>
              <a:t>Lab Time</a:t>
            </a:r>
            <a:r>
              <a:rPr lang="en-US" sz="3200" dirty="0" smtClean="0"/>
              <a:t>!!!! On page 51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Follow all directions carefully</a:t>
            </a:r>
          </a:p>
          <a:p>
            <a:r>
              <a:rPr lang="en-US" sz="3200" dirty="0" smtClean="0"/>
              <a:t>Leave your area clean, there should be no pop beads on the ground when you are finished</a:t>
            </a:r>
          </a:p>
          <a:p>
            <a:r>
              <a:rPr lang="en-US" sz="3200" dirty="0" smtClean="0"/>
              <a:t>Answer the questions in your notebook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457295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914400"/>
            <a:ext cx="8686800" cy="1323439"/>
          </a:xfrm>
        </p:spPr>
        <p:txBody>
          <a:bodyPr/>
          <a:lstStyle/>
          <a:p>
            <a:r>
              <a:rPr lang="en-US" sz="4000" dirty="0" smtClean="0"/>
              <a:t>Anchor chart- write down on page </a:t>
            </a:r>
            <a:r>
              <a:rPr lang="en-US" sz="4000" dirty="0" smtClean="0"/>
              <a:t>52 in </a:t>
            </a:r>
            <a:r>
              <a:rPr lang="en-US" sz="4000" dirty="0" smtClean="0"/>
              <a:t>journal, use color!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565561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3194721"/>
          </a:xfrm>
        </p:spPr>
        <p:txBody>
          <a:bodyPr/>
          <a:lstStyle/>
          <a:p>
            <a:r>
              <a:rPr lang="en-US" sz="3600" dirty="0" smtClean="0"/>
              <a:t>SCIENCE FAIR report due 11/22</a:t>
            </a:r>
          </a:p>
          <a:p>
            <a:r>
              <a:rPr lang="en-US" sz="3600" dirty="0" smtClean="0"/>
              <a:t>Afterschool help 11/17 for science fair</a:t>
            </a:r>
          </a:p>
          <a:p>
            <a:endParaRPr lang="en-US" sz="3600" dirty="0"/>
          </a:p>
          <a:p>
            <a:r>
              <a:rPr lang="en-US" sz="3600" dirty="0" smtClean="0"/>
              <a:t>STUDY for meiosis and mitosis quiz next class (11/22)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0213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33400" y="838200"/>
            <a:ext cx="8077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anose="020B0604020202020204" pitchFamily="34" charset="0"/>
              </a:defRPr>
            </a:lvl1pPr>
            <a:lvl2pPr indent="-457200"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anose="020B0604020202020204" pitchFamily="34" charset="0"/>
              </a:defRPr>
            </a:lvl2pPr>
            <a:lvl3pPr marL="457200" indent="-457200"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anose="020B0604020202020204" pitchFamily="34" charset="0"/>
              </a:defRPr>
            </a:lvl3pPr>
            <a:lvl4pPr marL="457200" indent="-457200"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anose="020B0604020202020204" pitchFamily="34" charset="0"/>
              </a:defRPr>
            </a:lvl4pPr>
            <a:lvl5pPr marL="457200" indent="-457200"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anose="020B0604020202020204" pitchFamily="34" charset="0"/>
              </a:defRPr>
            </a:lvl5pPr>
            <a:lvl6pPr marL="914400" indent="-45720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anose="020B0604020202020204" pitchFamily="34" charset="0"/>
              </a:defRPr>
            </a:lvl6pPr>
            <a:lvl7pPr marL="1371600" indent="-45720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anose="020B0604020202020204" pitchFamily="34" charset="0"/>
              </a:defRPr>
            </a:lvl7pPr>
            <a:lvl8pPr marL="1828800" indent="-45720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anose="020B0604020202020204" pitchFamily="34" charset="0"/>
              </a:defRPr>
            </a:lvl8pPr>
            <a:lvl9pPr marL="2286000" indent="-45720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/>
              <a:t>KEY CONCEPT </a:t>
            </a:r>
            <a:br>
              <a:rPr lang="en-US" altLang="en-US"/>
            </a:br>
            <a:r>
              <a:rPr lang="en-US" altLang="en-US">
                <a:solidFill>
                  <a:schemeClr val="tx1"/>
                </a:solidFill>
              </a:rPr>
              <a:t>Gametes have half the number of chromosomes that body cells have.</a:t>
            </a:r>
          </a:p>
        </p:txBody>
      </p:sp>
      <p:pic>
        <p:nvPicPr>
          <p:cNvPr id="12295" name="Picture 7" descr="bhspe-0306UO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2066925"/>
            <a:ext cx="4800600" cy="456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88" y="823913"/>
            <a:ext cx="8901112" cy="457200"/>
          </a:xfrm>
          <a:noFill/>
        </p:spPr>
        <p:txBody>
          <a:bodyPr/>
          <a:lstStyle/>
          <a:p>
            <a:r>
              <a:rPr lang="en-US" altLang="en-US"/>
              <a:t>You have body cells and gametes. 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610600" cy="2209800"/>
          </a:xfrm>
        </p:spPr>
        <p:txBody>
          <a:bodyPr/>
          <a:lstStyle/>
          <a:p>
            <a:r>
              <a:rPr lang="en-US" altLang="en-US"/>
              <a:t>Body cells are also called somatic cells.</a:t>
            </a:r>
          </a:p>
          <a:p>
            <a:r>
              <a:rPr lang="en-US" altLang="en-US"/>
              <a:t>Germ cells develop into gametes.</a:t>
            </a:r>
          </a:p>
          <a:p>
            <a:pPr lvl="1"/>
            <a:r>
              <a:rPr lang="en-US" altLang="en-US"/>
              <a:t>Germ cells are located in the ovaries and testes.</a:t>
            </a:r>
          </a:p>
          <a:p>
            <a:pPr lvl="1"/>
            <a:r>
              <a:rPr lang="en-US" altLang="en-US"/>
              <a:t>Gametes are sex cells: egg and sperm.</a:t>
            </a:r>
          </a:p>
          <a:p>
            <a:pPr lvl="1"/>
            <a:r>
              <a:rPr lang="en-US" altLang="en-US"/>
              <a:t>Gametes have DNA that can be passed to offspring.</a:t>
            </a:r>
          </a:p>
        </p:txBody>
      </p:sp>
      <p:grpSp>
        <p:nvGrpSpPr>
          <p:cNvPr id="4104" name="Group 8"/>
          <p:cNvGrpSpPr>
            <a:grpSpLocks/>
          </p:cNvGrpSpPr>
          <p:nvPr/>
        </p:nvGrpSpPr>
        <p:grpSpPr bwMode="auto">
          <a:xfrm>
            <a:off x="990600" y="3733800"/>
            <a:ext cx="4724400" cy="2725738"/>
            <a:chOff x="624" y="2352"/>
            <a:chExt cx="2976" cy="1717"/>
          </a:xfrm>
        </p:grpSpPr>
        <p:pic>
          <p:nvPicPr>
            <p:cNvPr id="4101" name="Picture 5" descr="853b.jpg                                                       0006B018 Macintosh                      BEB7E0B0: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2352"/>
              <a:ext cx="1340" cy="17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3" name="Picture 7" descr="853c.jpg                                                       0006B018 Macintosh                      BEB7E0B0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" y="2352"/>
              <a:ext cx="1332" cy="1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08" name="Group 12"/>
          <p:cNvGrpSpPr>
            <a:grpSpLocks/>
          </p:cNvGrpSpPr>
          <p:nvPr/>
        </p:nvGrpSpPr>
        <p:grpSpPr bwMode="auto">
          <a:xfrm>
            <a:off x="1500188" y="6434138"/>
            <a:ext cx="6426200" cy="338137"/>
            <a:chOff x="945" y="4053"/>
            <a:chExt cx="4048" cy="213"/>
          </a:xfrm>
        </p:grpSpPr>
        <p:sp>
          <p:nvSpPr>
            <p:cNvPr id="4105" name="Text Box 9"/>
            <p:cNvSpPr txBox="1">
              <a:spLocks noChangeArrowheads="1"/>
            </p:cNvSpPr>
            <p:nvPr/>
          </p:nvSpPr>
          <p:spPr bwMode="auto">
            <a:xfrm>
              <a:off x="945" y="4054"/>
              <a:ext cx="68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>
                  <a:latin typeface="Arial" panose="020B0604020202020204" pitchFamily="34" charset="0"/>
                </a:rPr>
                <a:t>body cells</a:t>
              </a:r>
              <a:endParaRPr lang="en-US" altLang="en-US"/>
            </a:p>
          </p:txBody>
        </p:sp>
        <p:sp>
          <p:nvSpPr>
            <p:cNvPr id="4106" name="Text Box 10"/>
            <p:cNvSpPr txBox="1">
              <a:spLocks noChangeArrowheads="1"/>
            </p:cNvSpPr>
            <p:nvPr/>
          </p:nvSpPr>
          <p:spPr bwMode="auto">
            <a:xfrm>
              <a:off x="2374" y="4054"/>
              <a:ext cx="112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>
                  <a:latin typeface="Arial" panose="020B0604020202020204" pitchFamily="34" charset="0"/>
                </a:rPr>
                <a:t> sex cells (sperm)</a:t>
              </a:r>
              <a:endParaRPr lang="en-US" altLang="en-US"/>
            </a:p>
          </p:txBody>
        </p:sp>
        <p:sp>
          <p:nvSpPr>
            <p:cNvPr id="4107" name="Text Box 11"/>
            <p:cNvSpPr txBox="1">
              <a:spLocks noChangeArrowheads="1"/>
            </p:cNvSpPr>
            <p:nvPr/>
          </p:nvSpPr>
          <p:spPr bwMode="auto">
            <a:xfrm>
              <a:off x="4052" y="4053"/>
              <a:ext cx="94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>
                  <a:latin typeface="Arial" panose="020B0604020202020204" pitchFamily="34" charset="0"/>
                </a:rPr>
                <a:t>sex cells (egg)</a:t>
              </a:r>
              <a:endParaRPr lang="en-US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 bldLvl="5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9" name="Rectangle 37"/>
          <p:cNvSpPr>
            <a:spLocks noChangeArrowheads="1"/>
          </p:cNvSpPr>
          <p:nvPr/>
        </p:nvSpPr>
        <p:spPr bwMode="auto">
          <a:xfrm>
            <a:off x="533400" y="1404938"/>
            <a:ext cx="4800600" cy="476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Your body cells have 23 pairs of chromosomes.</a:t>
            </a:r>
          </a:p>
          <a:p>
            <a:pPr lvl="1" eaLnBrk="1" hangingPunct="1"/>
            <a:r>
              <a:rPr lang="en-US" altLang="en-US"/>
              <a:t>Homologous pairs of chromosomes have the same structure. </a:t>
            </a:r>
          </a:p>
          <a:p>
            <a:pPr lvl="1" eaLnBrk="1" hangingPunct="1"/>
            <a:r>
              <a:rPr lang="en-US" altLang="en-US"/>
              <a:t>For each homologous pair, one chromosome comes from each parent.</a:t>
            </a:r>
          </a:p>
          <a:p>
            <a:pPr eaLnBrk="1" hangingPunct="1"/>
            <a:r>
              <a:rPr lang="en-US" altLang="en-US"/>
              <a:t>Chromosome pairs 1-22 are autosomes.</a:t>
            </a:r>
          </a:p>
          <a:p>
            <a:pPr eaLnBrk="1" hangingPunct="1"/>
            <a:r>
              <a:rPr lang="en-US" altLang="en-US"/>
              <a:t>Sex chromosomes, X and Y, determine gender in mammals.</a:t>
            </a:r>
          </a:p>
        </p:txBody>
      </p:sp>
      <p:sp>
        <p:nvSpPr>
          <p:cNvPr id="13352" name="Rectangle 40"/>
          <p:cNvSpPr>
            <a:spLocks noGrp="1" noChangeArrowheads="1"/>
          </p:cNvSpPr>
          <p:nvPr>
            <p:ph type="title"/>
          </p:nvPr>
        </p:nvSpPr>
        <p:spPr>
          <a:xfrm>
            <a:off x="228600" y="838200"/>
            <a:ext cx="8686800" cy="457200"/>
          </a:xfrm>
          <a:noFill/>
          <a:ln/>
        </p:spPr>
        <p:txBody>
          <a:bodyPr/>
          <a:lstStyle/>
          <a:p>
            <a:r>
              <a:rPr lang="en-US" altLang="en-US"/>
              <a:t>Your cells have autosomes and sex chromosomes.</a:t>
            </a:r>
          </a:p>
        </p:txBody>
      </p:sp>
      <p:grpSp>
        <p:nvGrpSpPr>
          <p:cNvPr id="13353" name="Group 41"/>
          <p:cNvGrpSpPr>
            <a:grpSpLocks/>
          </p:cNvGrpSpPr>
          <p:nvPr/>
        </p:nvGrpSpPr>
        <p:grpSpPr bwMode="auto">
          <a:xfrm>
            <a:off x="5199063" y="1506538"/>
            <a:ext cx="3389312" cy="4572000"/>
            <a:chOff x="1824" y="1344"/>
            <a:chExt cx="1928" cy="2688"/>
          </a:xfrm>
        </p:grpSpPr>
        <p:pic>
          <p:nvPicPr>
            <p:cNvPr id="13354" name="Picture 42" descr="bhspe-030601-00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344"/>
              <a:ext cx="1928" cy="2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55" name="Oval 43"/>
            <p:cNvSpPr>
              <a:spLocks noChangeArrowheads="1"/>
            </p:cNvSpPr>
            <p:nvPr/>
          </p:nvSpPr>
          <p:spPr bwMode="auto">
            <a:xfrm>
              <a:off x="3168" y="2976"/>
              <a:ext cx="336" cy="336"/>
            </a:xfrm>
            <a:prstGeom prst="ellips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9" grpId="0" build="p" bldLvl="2" autoUpdateAnimBg="0"/>
      <p:bldP spid="1335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order thinking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43075"/>
            <a:ext cx="8305800" cy="287463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4000" dirty="0" smtClean="0"/>
              <a:t>How </a:t>
            </a:r>
            <a:r>
              <a:rPr lang="en-US" sz="4000" dirty="0"/>
              <a:t>does cellular information pass from one generation to another?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834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170a.gif                                                       0006B018 Macintosh                      BEB7E0B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3765550"/>
            <a:ext cx="5972175" cy="294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5" y="817563"/>
            <a:ext cx="8686800" cy="457200"/>
          </a:xfrm>
          <a:noFill/>
        </p:spPr>
        <p:txBody>
          <a:bodyPr/>
          <a:lstStyle/>
          <a:p>
            <a:r>
              <a:rPr lang="en-US" altLang="en-US"/>
              <a:t>Body cells are diploid; gametes are haploid. 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77200" cy="2501900"/>
          </a:xfrm>
        </p:spPr>
        <p:txBody>
          <a:bodyPr/>
          <a:lstStyle/>
          <a:p>
            <a:r>
              <a:rPr lang="en-US" altLang="en-US"/>
              <a:t>Fertilization between egg and sperm occurs in sexual reproduction. </a:t>
            </a:r>
          </a:p>
          <a:p>
            <a:r>
              <a:rPr lang="en-US" altLang="en-US"/>
              <a:t>Diploid (2</a:t>
            </a:r>
            <a:r>
              <a:rPr lang="en-US" altLang="en-US" i="1"/>
              <a:t>n</a:t>
            </a:r>
            <a:r>
              <a:rPr lang="en-US" altLang="en-US"/>
              <a:t>) cells have two copies of every chromosome.</a:t>
            </a:r>
          </a:p>
          <a:p>
            <a:pPr lvl="1"/>
            <a:r>
              <a:rPr lang="en-US" altLang="en-US"/>
              <a:t>Body cells are diploid.</a:t>
            </a:r>
          </a:p>
          <a:p>
            <a:pPr lvl="1"/>
            <a:r>
              <a:rPr lang="en-US" altLang="en-US"/>
              <a:t>Half the chromosomes come from each parent.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5" grpId="0" build="p" bldLvl="5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528638" y="920750"/>
            <a:ext cx="8615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Haploid (</a:t>
            </a:r>
            <a:r>
              <a:rPr lang="en-US" altLang="en-US" i="1"/>
              <a:t>n</a:t>
            </a:r>
            <a:r>
              <a:rPr lang="en-US" altLang="en-US"/>
              <a:t>) cells have one copy of every chromosome.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533400" y="1482725"/>
            <a:ext cx="86106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altLang="en-US"/>
              <a:t>Gametes are haploid.</a:t>
            </a:r>
          </a:p>
          <a:p>
            <a:pPr lvl="1" eaLnBrk="1" hangingPunct="1"/>
            <a:r>
              <a:rPr lang="en-US" altLang="en-US"/>
              <a:t>Gametes have 22 autosomes and 1 sex chromosome.</a:t>
            </a:r>
          </a:p>
        </p:txBody>
      </p:sp>
      <p:pic>
        <p:nvPicPr>
          <p:cNvPr id="20487" name="Picture 7" descr="170b.gif                                                       0006B018 Macintosh                      BEB7E0B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43200"/>
            <a:ext cx="7038975" cy="302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  <p:bldP spid="20483" grpId="0" build="p" bldLvl="2" autoUpdateAnimBg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838</Words>
  <Application>Microsoft Office PowerPoint</Application>
  <PresentationFormat>On-screen Show (4:3)</PresentationFormat>
  <Paragraphs>121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Times</vt:lpstr>
      <vt:lpstr>Blank Presentation</vt:lpstr>
      <vt:lpstr>PowerPoint Presentation</vt:lpstr>
      <vt:lpstr>PowerPoint Presentation</vt:lpstr>
      <vt:lpstr>PowerPoint Presentation</vt:lpstr>
      <vt:lpstr>PowerPoint Presentation</vt:lpstr>
      <vt:lpstr>You have body cells and gametes.  </vt:lpstr>
      <vt:lpstr>Your cells have autosomes and sex chromosomes.</vt:lpstr>
      <vt:lpstr>Higher order thinking #1</vt:lpstr>
      <vt:lpstr>Body cells are diploid; gametes are haploid.  </vt:lpstr>
      <vt:lpstr>PowerPoint Presentation</vt:lpstr>
      <vt:lpstr>PowerPoint Presentation</vt:lpstr>
      <vt:lpstr>PowerPoint Presentation</vt:lpstr>
      <vt:lpstr>Higher order thinking #2</vt:lpstr>
      <vt:lpstr>PowerPoint Presentation</vt:lpstr>
      <vt:lpstr>Cells go through two rounds of division in meiosis.  </vt:lpstr>
      <vt:lpstr>PowerPoint Presentation</vt:lpstr>
      <vt:lpstr>PowerPoint Presentation</vt:lpstr>
      <vt:lpstr>PowerPoint Presentation</vt:lpstr>
      <vt:lpstr>PowerPoint Presentation</vt:lpstr>
      <vt:lpstr>Haploid cells develop into mature gametes.   </vt:lpstr>
      <vt:lpstr>Higher order thinking #3</vt:lpstr>
      <vt:lpstr>Venn Diagram on page 49</vt:lpstr>
      <vt:lpstr>Flip Chart it! On page 49</vt:lpstr>
      <vt:lpstr>Essential Question on page 50</vt:lpstr>
      <vt:lpstr>Home Learning</vt:lpstr>
      <vt:lpstr>Day two on Meiosis</vt:lpstr>
      <vt:lpstr>Bell ringer on page 51 in journal:</vt:lpstr>
      <vt:lpstr>Take Cornell Notes!!! On page 52</vt:lpstr>
      <vt:lpstr>PowerPoint Presentation</vt:lpstr>
      <vt:lpstr>Sexual reproduction creates unique combinations of genes.    </vt:lpstr>
      <vt:lpstr>Crossing over during meiosis increases genetic diversity.    </vt:lpstr>
      <vt:lpstr>PowerPoint Presentation</vt:lpstr>
      <vt:lpstr>PowerPoint Presentation</vt:lpstr>
      <vt:lpstr>PowerPoint Presentation</vt:lpstr>
      <vt:lpstr>PowerPoint Presentation</vt:lpstr>
      <vt:lpstr>Home Learning</vt:lpstr>
    </vt:vector>
  </TitlesOfParts>
  <Company>뿿��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McDougal Littell</dc:creator>
  <cp:lastModifiedBy>Speers, Anastasia N.</cp:lastModifiedBy>
  <cp:revision>138</cp:revision>
  <dcterms:created xsi:type="dcterms:W3CDTF">2006-09-14T16:17:10Z</dcterms:created>
  <dcterms:modified xsi:type="dcterms:W3CDTF">2016-11-09T16:11:07Z</dcterms:modified>
</cp:coreProperties>
</file>