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sldIdLst>
    <p:sldId id="256" r:id="rId2"/>
    <p:sldId id="277" r:id="rId3"/>
    <p:sldId id="257" r:id="rId4"/>
    <p:sldId id="288" r:id="rId5"/>
    <p:sldId id="262" r:id="rId6"/>
    <p:sldId id="289" r:id="rId7"/>
    <p:sldId id="278" r:id="rId8"/>
    <p:sldId id="279" r:id="rId9"/>
    <p:sldId id="290" r:id="rId10"/>
    <p:sldId id="291" r:id="rId11"/>
    <p:sldId id="292" r:id="rId12"/>
    <p:sldId id="280" r:id="rId13"/>
    <p:sldId id="281" r:id="rId14"/>
    <p:sldId id="274" r:id="rId15"/>
    <p:sldId id="275" r:id="rId16"/>
    <p:sldId id="276" r:id="rId17"/>
    <p:sldId id="282" r:id="rId18"/>
    <p:sldId id="284" r:id="rId19"/>
    <p:sldId id="283" r:id="rId20"/>
    <p:sldId id="285" r:id="rId21"/>
    <p:sldId id="286" r:id="rId22"/>
    <p:sldId id="287" r:id="rId23"/>
    <p:sldId id="293" r:id="rId24"/>
    <p:sldId id="294" r:id="rId25"/>
    <p:sldId id="295" r:id="rId26"/>
    <p:sldId id="296" r:id="rId27"/>
    <p:sldId id="297" r:id="rId28"/>
    <p:sldId id="29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85" autoAdjust="0"/>
  </p:normalViewPr>
  <p:slideViewPr>
    <p:cSldViewPr>
      <p:cViewPr varScale="1">
        <p:scale>
          <a:sx n="68" d="100"/>
          <a:sy n="68" d="100"/>
        </p:scale>
        <p:origin x="-1950"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D48EDC-C6CF-489D-95FC-C95CCF63BFF4}" type="datetimeFigureOut">
              <a:rPr lang="en-US" smtClean="0"/>
              <a:pPr/>
              <a:t>10/16/2011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6754F2-7879-451F-9642-146BE99E0255}" type="slidenum">
              <a:rPr lang="en-US" smtClean="0"/>
              <a:pPr/>
              <a:t>‹#›</a:t>
            </a:fld>
            <a:endParaRPr lang="en-US"/>
          </a:p>
        </p:txBody>
      </p:sp>
    </p:spTree>
    <p:extLst>
      <p:ext uri="{BB962C8B-B14F-4D97-AF65-F5344CB8AC3E}">
        <p14:creationId xmlns="" xmlns:p14="http://schemas.microsoft.com/office/powerpoint/2010/main" val="3619161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4AE379-B2A7-4A82-BA4A-717B7F7440AC}" type="datetimeFigureOut">
              <a:rPr lang="en-US" smtClean="0"/>
              <a:pPr/>
              <a:t>10/16/2011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51130-E41A-4344-BF55-6C09FB5417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4AE379-B2A7-4A82-BA4A-717B7F7440AC}" type="datetimeFigureOut">
              <a:rPr lang="en-US" smtClean="0"/>
              <a:pPr/>
              <a:t>10/16/2011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51130-E41A-4344-BF55-6C09FB5417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4AE379-B2A7-4A82-BA4A-717B7F7440AC}" type="datetimeFigureOut">
              <a:rPr lang="en-US" smtClean="0"/>
              <a:pPr/>
              <a:t>10/16/2011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51130-E41A-4344-BF55-6C09FB5417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4AE379-B2A7-4A82-BA4A-717B7F7440AC}" type="datetimeFigureOut">
              <a:rPr lang="en-US" smtClean="0"/>
              <a:pPr/>
              <a:t>10/16/2011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51130-E41A-4344-BF55-6C09FB5417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4AE379-B2A7-4A82-BA4A-717B7F7440AC}" type="datetimeFigureOut">
              <a:rPr lang="en-US" smtClean="0"/>
              <a:pPr/>
              <a:t>10/16/2011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51130-E41A-4344-BF55-6C09FB5417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94AE379-B2A7-4A82-BA4A-717B7F7440AC}" type="datetimeFigureOut">
              <a:rPr lang="en-US" smtClean="0"/>
              <a:pPr/>
              <a:t>10/16/2011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551130-E41A-4344-BF55-6C09FB5417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4AE379-B2A7-4A82-BA4A-717B7F7440AC}" type="datetimeFigureOut">
              <a:rPr lang="en-US" smtClean="0"/>
              <a:pPr/>
              <a:t>10/16/2011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551130-E41A-4344-BF55-6C09FB5417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4AE379-B2A7-4A82-BA4A-717B7F7440AC}" type="datetimeFigureOut">
              <a:rPr lang="en-US" smtClean="0"/>
              <a:pPr/>
              <a:t>10/16/2011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551130-E41A-4344-BF55-6C09FB5417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4AE379-B2A7-4A82-BA4A-717B7F7440AC}" type="datetimeFigureOut">
              <a:rPr lang="en-US" smtClean="0"/>
              <a:pPr/>
              <a:t>10/16/2011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551130-E41A-4344-BF55-6C09FB5417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4AE379-B2A7-4A82-BA4A-717B7F7440AC}" type="datetimeFigureOut">
              <a:rPr lang="en-US" smtClean="0"/>
              <a:pPr/>
              <a:t>10/16/2011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551130-E41A-4344-BF55-6C09FB541772}"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94AE379-B2A7-4A82-BA4A-717B7F7440AC}" type="datetimeFigureOut">
              <a:rPr lang="en-US" smtClean="0"/>
              <a:pPr/>
              <a:t>10/16/2011</a:t>
            </a:fld>
            <a:endParaRPr lang="en-US"/>
          </a:p>
        </p:txBody>
      </p:sp>
      <p:sp>
        <p:nvSpPr>
          <p:cNvPr id="9" name="Slide Number Placeholder 8"/>
          <p:cNvSpPr>
            <a:spLocks noGrp="1"/>
          </p:cNvSpPr>
          <p:nvPr>
            <p:ph type="sldNum" sz="quarter" idx="11"/>
          </p:nvPr>
        </p:nvSpPr>
        <p:spPr/>
        <p:txBody>
          <a:bodyPr/>
          <a:lstStyle/>
          <a:p>
            <a:fld id="{9E551130-E41A-4344-BF55-6C09FB541772}"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E551130-E41A-4344-BF55-6C09FB541772}"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94AE379-B2A7-4A82-BA4A-717B7F7440AC}" type="datetimeFigureOut">
              <a:rPr lang="en-US" smtClean="0"/>
              <a:pPr/>
              <a:t>10/16/2011</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learn.genetics.utah.edu/content/begin/cells/scal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1470025"/>
          </a:xfrm>
        </p:spPr>
        <p:txBody>
          <a:bodyPr/>
          <a:lstStyle/>
          <a:p>
            <a:r>
              <a:rPr lang="en-US" dirty="0" smtClean="0"/>
              <a:t>The Cell Theory</a:t>
            </a:r>
            <a:endParaRPr lang="en-US" dirty="0"/>
          </a:p>
        </p:txBody>
      </p:sp>
      <p:sp>
        <p:nvSpPr>
          <p:cNvPr id="3" name="Subtitle 2"/>
          <p:cNvSpPr>
            <a:spLocks noGrp="1"/>
          </p:cNvSpPr>
          <p:nvPr>
            <p:ph type="subTitle" idx="1"/>
          </p:nvPr>
        </p:nvSpPr>
        <p:spPr>
          <a:xfrm>
            <a:off x="685800" y="5105400"/>
            <a:ext cx="6461760" cy="1066800"/>
          </a:xfrm>
        </p:spPr>
        <p:txBody>
          <a:bodyPr/>
          <a:lstStyle/>
          <a:p>
            <a:endParaRPr lang="en-US" dirty="0"/>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50123" y="1066800"/>
            <a:ext cx="4906963" cy="3743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33411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685800"/>
            <a:ext cx="8229600" cy="1066800"/>
          </a:xfrm>
        </p:spPr>
        <p:txBody>
          <a:bodyPr/>
          <a:lstStyle/>
          <a:p>
            <a:pPr eaLnBrk="1" hangingPunct="1"/>
            <a:r>
              <a:rPr lang="en-US" smtClean="0"/>
              <a:t>How we discovered cells.</a:t>
            </a:r>
          </a:p>
        </p:txBody>
      </p:sp>
      <p:sp>
        <p:nvSpPr>
          <p:cNvPr id="3" name="Content Placeholder 2"/>
          <p:cNvSpPr>
            <a:spLocks noGrp="1"/>
          </p:cNvSpPr>
          <p:nvPr>
            <p:ph sz="half" idx="1"/>
          </p:nvPr>
        </p:nvSpPr>
        <p:spPr>
          <a:xfrm>
            <a:off x="457200" y="1676400"/>
            <a:ext cx="4114800" cy="5099050"/>
          </a:xfrm>
        </p:spPr>
        <p:txBody>
          <a:bodyPr/>
          <a:lstStyle/>
          <a:p>
            <a:pPr eaLnBrk="1" hangingPunct="1"/>
            <a:r>
              <a:rPr lang="en-US" sz="2400" smtClean="0"/>
              <a:t>In 1838 Matthias Scheliden looked under a microscope and this is what he saw</a:t>
            </a:r>
          </a:p>
          <a:p>
            <a:pPr eaLnBrk="1" hangingPunct="1"/>
            <a:r>
              <a:rPr lang="en-US" sz="2400" smtClean="0"/>
              <a:t>This is a picture of living plant tissue.</a:t>
            </a:r>
          </a:p>
          <a:p>
            <a:pPr eaLnBrk="1" hangingPunct="1"/>
            <a:r>
              <a:rPr lang="en-US" sz="2400" smtClean="0"/>
              <a:t>What observations can we make?</a:t>
            </a:r>
          </a:p>
          <a:p>
            <a:pPr eaLnBrk="1" hangingPunct="1"/>
            <a:r>
              <a:rPr lang="en-US" sz="2400" smtClean="0"/>
              <a:t>What inference can we make about plants? Are they made of cells?</a:t>
            </a:r>
          </a:p>
          <a:p>
            <a:pPr eaLnBrk="1" hangingPunct="1"/>
            <a:endParaRPr lang="en-US" sz="2400" smtClean="0"/>
          </a:p>
        </p:txBody>
      </p:sp>
      <p:sp>
        <p:nvSpPr>
          <p:cNvPr id="19460" name="Content Placeholder 5"/>
          <p:cNvSpPr>
            <a:spLocks noGrp="1"/>
          </p:cNvSpPr>
          <p:nvPr>
            <p:ph sz="half" idx="2"/>
          </p:nvPr>
        </p:nvSpPr>
        <p:spPr>
          <a:xfrm>
            <a:off x="4648200" y="2249488"/>
            <a:ext cx="4038600" cy="4525962"/>
          </a:xfrm>
        </p:spPr>
        <p:txBody>
          <a:bodyPr/>
          <a:lstStyle/>
          <a:p>
            <a:pPr eaLnBrk="1" hangingPunct="1"/>
            <a:endParaRPr lang="en-US" smtClean="0"/>
          </a:p>
        </p:txBody>
      </p:sp>
      <p:pic>
        <p:nvPicPr>
          <p:cNvPr id="19461" name="Picture 2"/>
          <p:cNvPicPr>
            <a:picLocks noChangeAspect="1" noChangeArrowheads="1"/>
          </p:cNvPicPr>
          <p:nvPr/>
        </p:nvPicPr>
        <p:blipFill>
          <a:blip r:embed="rId2" cstate="print"/>
          <a:srcRect/>
          <a:stretch>
            <a:fillRect/>
          </a:stretch>
        </p:blipFill>
        <p:spPr bwMode="auto">
          <a:xfrm>
            <a:off x="4648200" y="1828800"/>
            <a:ext cx="4114800" cy="4114800"/>
          </a:xfrm>
          <a:prstGeom prst="rect">
            <a:avLst/>
          </a:prstGeom>
          <a:noFill/>
          <a:ln w="9525">
            <a:noFill/>
            <a:miter lim="800000"/>
            <a:headEnd/>
            <a:tailEnd/>
          </a:ln>
        </p:spPr>
      </p:pic>
      <p:cxnSp>
        <p:nvCxnSpPr>
          <p:cNvPr id="7" name="Straight Arrow Connector 6"/>
          <p:cNvCxnSpPr/>
          <p:nvPr/>
        </p:nvCxnSpPr>
        <p:spPr>
          <a:xfrm>
            <a:off x="2743200" y="3124200"/>
            <a:ext cx="3048000" cy="1588"/>
          </a:xfrm>
          <a:prstGeom prst="straightConnector1">
            <a:avLst/>
          </a:prstGeom>
          <a:ln w="44450">
            <a:tailEnd type="arrow"/>
          </a:ln>
        </p:spPr>
        <p:style>
          <a:lnRef idx="1">
            <a:schemeClr val="dk1"/>
          </a:lnRef>
          <a:fillRef idx="0">
            <a:schemeClr val="dk1"/>
          </a:fillRef>
          <a:effectRef idx="0">
            <a:schemeClr val="dk1"/>
          </a:effectRef>
          <a:fontRef idx="minor">
            <a:schemeClr val="tx1"/>
          </a:fontRef>
        </p:style>
      </p:cxnSp>
      <p:pic>
        <p:nvPicPr>
          <p:cNvPr id="19463" name="Picture 8" descr="schleiden"/>
          <p:cNvPicPr>
            <a:picLocks noChangeAspect="1" noChangeArrowheads="1"/>
          </p:cNvPicPr>
          <p:nvPr/>
        </p:nvPicPr>
        <p:blipFill>
          <a:blip r:embed="rId3" cstate="print"/>
          <a:srcRect r="6136" b="2563"/>
          <a:stretch>
            <a:fillRect/>
          </a:stretch>
        </p:blipFill>
        <p:spPr bwMode="auto">
          <a:xfrm>
            <a:off x="7696200" y="4876800"/>
            <a:ext cx="1279525"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sz="half" idx="2"/>
          </p:nvPr>
        </p:nvPicPr>
        <p:blipFill>
          <a:blip r:embed="rId2" cstate="print"/>
          <a:srcRect/>
          <a:stretch>
            <a:fillRect/>
          </a:stretch>
        </p:blipFill>
        <p:spPr>
          <a:xfrm>
            <a:off x="4495800" y="1981200"/>
            <a:ext cx="4365625" cy="3275013"/>
          </a:xfrm>
          <a:noFill/>
        </p:spPr>
      </p:pic>
      <p:sp>
        <p:nvSpPr>
          <p:cNvPr id="20483" name="Title 1"/>
          <p:cNvSpPr>
            <a:spLocks noGrp="1"/>
          </p:cNvSpPr>
          <p:nvPr>
            <p:ph type="title"/>
          </p:nvPr>
        </p:nvSpPr>
        <p:spPr>
          <a:xfrm>
            <a:off x="533400" y="685800"/>
            <a:ext cx="8229600" cy="1066800"/>
          </a:xfrm>
        </p:spPr>
        <p:txBody>
          <a:bodyPr/>
          <a:lstStyle/>
          <a:p>
            <a:pPr eaLnBrk="1" hangingPunct="1"/>
            <a:r>
              <a:rPr lang="en-US" smtClean="0"/>
              <a:t>How we discovered cells.</a:t>
            </a:r>
          </a:p>
        </p:txBody>
      </p:sp>
      <p:sp>
        <p:nvSpPr>
          <p:cNvPr id="3" name="Content Placeholder 2"/>
          <p:cNvSpPr>
            <a:spLocks noGrp="1"/>
          </p:cNvSpPr>
          <p:nvPr>
            <p:ph sz="half" idx="1"/>
          </p:nvPr>
        </p:nvSpPr>
        <p:spPr>
          <a:xfrm>
            <a:off x="457200" y="1676400"/>
            <a:ext cx="4114800" cy="5099050"/>
          </a:xfrm>
        </p:spPr>
        <p:txBody>
          <a:bodyPr/>
          <a:lstStyle/>
          <a:p>
            <a:pPr eaLnBrk="1" hangingPunct="1"/>
            <a:r>
              <a:rPr lang="en-US" sz="2400" smtClean="0"/>
              <a:t>The next year, Theodore Schwann looked under a microscope and this is what he saw</a:t>
            </a:r>
          </a:p>
          <a:p>
            <a:pPr eaLnBrk="1" hangingPunct="1"/>
            <a:r>
              <a:rPr lang="en-US" sz="2400" smtClean="0"/>
              <a:t>This is a picture of living animal tissue.</a:t>
            </a:r>
          </a:p>
          <a:p>
            <a:pPr eaLnBrk="1" hangingPunct="1"/>
            <a:r>
              <a:rPr lang="en-US" sz="2400" smtClean="0"/>
              <a:t>What observations can we make?</a:t>
            </a:r>
          </a:p>
          <a:p>
            <a:pPr eaLnBrk="1" hangingPunct="1"/>
            <a:r>
              <a:rPr lang="en-US" sz="2400" smtClean="0"/>
              <a:t>What inference can we make about animal tissue? Are they made of cells?</a:t>
            </a:r>
          </a:p>
          <a:p>
            <a:pPr eaLnBrk="1" hangingPunct="1"/>
            <a:endParaRPr lang="en-US" sz="2400" smtClean="0"/>
          </a:p>
        </p:txBody>
      </p:sp>
      <p:cxnSp>
        <p:nvCxnSpPr>
          <p:cNvPr id="7" name="Straight Arrow Connector 6"/>
          <p:cNvCxnSpPr/>
          <p:nvPr/>
        </p:nvCxnSpPr>
        <p:spPr>
          <a:xfrm>
            <a:off x="2743200" y="3124200"/>
            <a:ext cx="3048000" cy="1588"/>
          </a:xfrm>
          <a:prstGeom prst="straightConnector1">
            <a:avLst/>
          </a:prstGeom>
          <a:ln w="44450">
            <a:tailEnd type="arrow"/>
          </a:ln>
        </p:spPr>
        <p:style>
          <a:lnRef idx="1">
            <a:schemeClr val="dk1"/>
          </a:lnRef>
          <a:fillRef idx="0">
            <a:schemeClr val="dk1"/>
          </a:fillRef>
          <a:effectRef idx="0">
            <a:schemeClr val="dk1"/>
          </a:effectRef>
          <a:fontRef idx="minor">
            <a:schemeClr val="tx1"/>
          </a:fontRef>
        </p:style>
      </p:cxnSp>
      <p:pic>
        <p:nvPicPr>
          <p:cNvPr id="20486" name="Picture 9" descr="schwann"/>
          <p:cNvPicPr>
            <a:picLocks noChangeAspect="1" noChangeArrowheads="1"/>
          </p:cNvPicPr>
          <p:nvPr/>
        </p:nvPicPr>
        <p:blipFill>
          <a:blip r:embed="rId3" cstate="print"/>
          <a:srcRect r="11740" b="2702"/>
          <a:stretch>
            <a:fillRect/>
          </a:stretch>
        </p:blipFill>
        <p:spPr bwMode="auto">
          <a:xfrm>
            <a:off x="7620000" y="4730750"/>
            <a:ext cx="1371600" cy="189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What is cell theory?</a:t>
            </a:r>
            <a:endParaRPr lang="en-US" dirty="0"/>
          </a:p>
        </p:txBody>
      </p:sp>
      <p:sp>
        <p:nvSpPr>
          <p:cNvPr id="3" name="Content Placeholder 2"/>
          <p:cNvSpPr>
            <a:spLocks noGrp="1"/>
          </p:cNvSpPr>
          <p:nvPr>
            <p:ph idx="1"/>
          </p:nvPr>
        </p:nvSpPr>
        <p:spPr/>
        <p:txBody>
          <a:bodyPr>
            <a:normAutofit/>
          </a:bodyPr>
          <a:lstStyle/>
          <a:p>
            <a:pPr lvl="0">
              <a:buNone/>
            </a:pPr>
            <a:r>
              <a:rPr lang="en-US" sz="3200" dirty="0" smtClean="0"/>
              <a:t>A.  Cell theory is used to explain what cells are. 3 parts:</a:t>
            </a:r>
          </a:p>
          <a:p>
            <a:pPr lvl="1">
              <a:buNone/>
            </a:pPr>
            <a:r>
              <a:rPr lang="en-US" sz="3200" dirty="0" smtClean="0"/>
              <a:t> 1. All cells come from pre-existing cells</a:t>
            </a:r>
          </a:p>
          <a:p>
            <a:pPr lvl="1">
              <a:buNone/>
            </a:pPr>
            <a:r>
              <a:rPr lang="en-US" sz="3200" dirty="0" smtClean="0"/>
              <a:t> 2. Cells are the basic unit of life</a:t>
            </a:r>
          </a:p>
          <a:p>
            <a:pPr lvl="1">
              <a:buNone/>
            </a:pPr>
            <a:r>
              <a:rPr lang="en-US" sz="3200" dirty="0" smtClean="0"/>
              <a:t> 3. All organisms are made of cells.</a:t>
            </a:r>
          </a:p>
          <a:p>
            <a:pPr lvl="1">
              <a:buNone/>
            </a:pPr>
            <a:endParaRPr lang="en-US" sz="3200" dirty="0" smtClean="0"/>
          </a:p>
          <a:p>
            <a:pPr lvl="0">
              <a:buNone/>
            </a:pPr>
            <a:r>
              <a:rPr lang="en-US" sz="3200" dirty="0" smtClean="0"/>
              <a:t>B. Cell theory was used to disprove spontaneous generation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CELL RECAP!!</a:t>
            </a:r>
            <a:endParaRPr lang="en-US" dirty="0"/>
          </a:p>
        </p:txBody>
      </p:sp>
      <p:sp>
        <p:nvSpPr>
          <p:cNvPr id="6" name="Content Placeholder 5"/>
          <p:cNvSpPr>
            <a:spLocks noGrp="1"/>
          </p:cNvSpPr>
          <p:nvPr>
            <p:ph idx="1"/>
          </p:nvPr>
        </p:nvSpPr>
        <p:spPr/>
        <p:txBody>
          <a:bodyPr>
            <a:normAutofit/>
          </a:bodyPr>
          <a:lstStyle/>
          <a:p>
            <a:pPr>
              <a:buNone/>
            </a:pPr>
            <a:r>
              <a:rPr lang="en-US" sz="5400" dirty="0" smtClean="0"/>
              <a:t>Write which part of cell theory you think goes with each of the next three slides at the bottom of your notes!</a:t>
            </a:r>
            <a:endParaRPr lang="en-US" sz="5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All organisms are made of cells.</a:t>
            </a:r>
            <a:endParaRPr lang="en-US" dirty="0"/>
          </a:p>
        </p:txBody>
      </p:sp>
      <p:pic>
        <p:nvPicPr>
          <p:cNvPr id="14338"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5449" t="2736" r="27654" b="28273"/>
          <a:stretch/>
        </p:blipFill>
        <p:spPr bwMode="auto">
          <a:xfrm>
            <a:off x="537879" y="1447800"/>
            <a:ext cx="2074241" cy="22886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4401"/>
          <a:stretch/>
        </p:blipFill>
        <p:spPr bwMode="auto">
          <a:xfrm>
            <a:off x="3431628" y="2063601"/>
            <a:ext cx="2126785" cy="25454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72200" y="3736428"/>
            <a:ext cx="2563116" cy="2550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7" name="Straight Arrow Connector 6"/>
          <p:cNvCxnSpPr>
            <a:stCxn id="14339" idx="2"/>
          </p:cNvCxnSpPr>
          <p:nvPr/>
        </p:nvCxnSpPr>
        <p:spPr>
          <a:xfrm flipH="1">
            <a:off x="2612120" y="4609005"/>
            <a:ext cx="1882901" cy="589017"/>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343400" y="5098614"/>
            <a:ext cx="1855076" cy="719297"/>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4342" name="Picture 6"/>
          <p:cNvPicPr>
            <a:picLocks noGrp="1" noChangeAspect="1" noChangeArrowheads="1"/>
          </p:cNvPicPr>
          <p:nvPr>
            <p:ph idx="1"/>
          </p:nvPr>
        </p:nvPicPr>
        <p:blipFill rotWithShape="1">
          <a:blip r:embed="rId5" cstate="print">
            <a:extLst>
              <a:ext uri="{28A0092B-C50C-407E-A947-70E740481C1C}">
                <a14:useLocalDpi xmlns="" xmlns:a14="http://schemas.microsoft.com/office/drawing/2010/main" val="0"/>
              </a:ext>
            </a:extLst>
          </a:blip>
          <a:srcRect b="12085"/>
          <a:stretch/>
        </p:blipFill>
        <p:spPr bwMode="auto">
          <a:xfrm>
            <a:off x="1912883" y="5365317"/>
            <a:ext cx="2226031" cy="14926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r="5934" b="7651"/>
          <a:stretch/>
        </p:blipFill>
        <p:spPr bwMode="auto">
          <a:xfrm>
            <a:off x="13138" y="4420914"/>
            <a:ext cx="1899745" cy="15542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5" name="Straight Arrow Connector 4"/>
          <p:cNvCxnSpPr>
            <a:stCxn id="14338" idx="2"/>
          </p:cNvCxnSpPr>
          <p:nvPr/>
        </p:nvCxnSpPr>
        <p:spPr>
          <a:xfrm>
            <a:off x="1575000" y="3736428"/>
            <a:ext cx="337883" cy="872577"/>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96421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 existing cells are produced by other living cells.</a:t>
            </a:r>
            <a:endParaRPr lang="en-US" dirty="0"/>
          </a:p>
        </p:txBody>
      </p:sp>
      <p:sp>
        <p:nvSpPr>
          <p:cNvPr id="3" name="Content Placeholder 2"/>
          <p:cNvSpPr>
            <a:spLocks noGrp="1"/>
          </p:cNvSpPr>
          <p:nvPr>
            <p:ph idx="1"/>
          </p:nvPr>
        </p:nvSpPr>
        <p:spPr/>
        <p:txBody>
          <a:bodyPr/>
          <a:lstStyle/>
          <a:p>
            <a:pPr marL="114300" indent="0">
              <a:buNone/>
            </a:pPr>
            <a:endParaRPr lang="en-US" dirty="0"/>
          </a:p>
        </p:txBody>
      </p:sp>
      <p:pic>
        <p:nvPicPr>
          <p:cNvPr id="1536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28800" y="1639330"/>
            <a:ext cx="4333875" cy="4568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2114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cell is the most basic unit of life.</a:t>
            </a:r>
            <a:endParaRPr lang="en-US" dirty="0"/>
          </a:p>
        </p:txBody>
      </p:sp>
      <p:sp>
        <p:nvSpPr>
          <p:cNvPr id="3" name="Content Placeholder 2"/>
          <p:cNvSpPr>
            <a:spLocks noGrp="1"/>
          </p:cNvSpPr>
          <p:nvPr>
            <p:ph idx="1"/>
          </p:nvPr>
        </p:nvSpPr>
        <p:spPr>
          <a:xfrm>
            <a:off x="4419600" y="1600200"/>
            <a:ext cx="3657600" cy="4800600"/>
          </a:xfrm>
        </p:spPr>
        <p:txBody>
          <a:bodyPr/>
          <a:lstStyle/>
          <a:p>
            <a:pPr marL="114300" indent="0">
              <a:buNone/>
            </a:pPr>
            <a:r>
              <a:rPr lang="en-US" u="sng" dirty="0" smtClean="0"/>
              <a:t>Characteristics of Life</a:t>
            </a:r>
          </a:p>
          <a:p>
            <a:pPr marL="850392" lvl="1" indent="-457200">
              <a:buFont typeface="Wingdings" pitchFamily="2" charset="2"/>
              <a:buChar char="ü"/>
            </a:pPr>
            <a:r>
              <a:rPr lang="en-US" dirty="0" smtClean="0"/>
              <a:t>Made </a:t>
            </a:r>
            <a:r>
              <a:rPr lang="en-US" dirty="0"/>
              <a:t>of cells</a:t>
            </a:r>
          </a:p>
          <a:p>
            <a:pPr marL="850392" lvl="1" indent="-457200">
              <a:buFont typeface="Wingdings" pitchFamily="2" charset="2"/>
              <a:buChar char="ü"/>
            </a:pPr>
            <a:r>
              <a:rPr lang="en-US" dirty="0" smtClean="0"/>
              <a:t>Need </a:t>
            </a:r>
            <a:r>
              <a:rPr lang="en-US" dirty="0"/>
              <a:t>Materials and Energy</a:t>
            </a:r>
          </a:p>
          <a:p>
            <a:pPr marL="850392" lvl="1" indent="-457200">
              <a:buFont typeface="Wingdings" pitchFamily="2" charset="2"/>
              <a:buChar char="ü"/>
            </a:pPr>
            <a:r>
              <a:rPr lang="en-US" dirty="0"/>
              <a:t>Respond to surroundings</a:t>
            </a:r>
          </a:p>
          <a:p>
            <a:pPr marL="850392" lvl="1" indent="-457200">
              <a:buFont typeface="Wingdings" pitchFamily="2" charset="2"/>
              <a:buChar char="ü"/>
            </a:pPr>
            <a:r>
              <a:rPr lang="en-US" dirty="0"/>
              <a:t>Grow and develop</a:t>
            </a:r>
          </a:p>
          <a:p>
            <a:pPr marL="850392" lvl="1" indent="-457200">
              <a:buFont typeface="Wingdings" pitchFamily="2" charset="2"/>
              <a:buChar char="ü"/>
            </a:pPr>
            <a:r>
              <a:rPr lang="en-US" dirty="0" smtClean="0"/>
              <a:t>Universal </a:t>
            </a:r>
            <a:r>
              <a:rPr lang="en-US" dirty="0"/>
              <a:t>genetic code</a:t>
            </a:r>
          </a:p>
          <a:p>
            <a:pPr marL="850392" lvl="1" indent="-457200">
              <a:buFont typeface="Wingdings" pitchFamily="2" charset="2"/>
              <a:buChar char="ü"/>
            </a:pPr>
            <a:r>
              <a:rPr lang="en-US" dirty="0" smtClean="0"/>
              <a:t>Reproduce</a:t>
            </a:r>
            <a:endParaRPr lang="en-US" dirty="0"/>
          </a:p>
          <a:p>
            <a:pPr marL="850392" lvl="1" indent="-457200">
              <a:buFont typeface="Wingdings" pitchFamily="2" charset="2"/>
              <a:buChar char="ü"/>
            </a:pPr>
            <a:r>
              <a:rPr lang="en-US" dirty="0"/>
              <a:t>Maintain an Internal Balance</a:t>
            </a:r>
          </a:p>
          <a:p>
            <a:pPr marL="850392" lvl="1" indent="-457200">
              <a:buFont typeface="Wingdings" pitchFamily="2" charset="2"/>
              <a:buChar char="ü"/>
            </a:pPr>
            <a:r>
              <a:rPr lang="en-US" dirty="0" smtClean="0"/>
              <a:t>Evolve</a:t>
            </a:r>
            <a:endParaRPr lang="en-US" dirty="0"/>
          </a:p>
          <a:p>
            <a:pPr marL="114300" indent="0">
              <a:buNone/>
            </a:pPr>
            <a:endParaRPr lang="en-US" u="sng" dirty="0"/>
          </a:p>
        </p:txBody>
      </p:sp>
      <p:pic>
        <p:nvPicPr>
          <p:cNvPr id="17410" name="Picture 2" descr="http://www.potosisd.k12.wi.us/staff/hutchcroft/cell.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 y="2209800"/>
            <a:ext cx="3733800" cy="381094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4027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a:t>
            </a:r>
            <a:r>
              <a:rPr lang="en-US" dirty="0" smtClean="0"/>
              <a:t>Practice- Pg. </a:t>
            </a:r>
            <a:endParaRPr lang="en-US" dirty="0"/>
          </a:p>
        </p:txBody>
      </p:sp>
      <p:sp>
        <p:nvSpPr>
          <p:cNvPr id="3" name="Content Placeholder 2"/>
          <p:cNvSpPr>
            <a:spLocks noGrp="1"/>
          </p:cNvSpPr>
          <p:nvPr>
            <p:ph idx="1"/>
          </p:nvPr>
        </p:nvSpPr>
        <p:spPr/>
        <p:txBody>
          <a:bodyPr/>
          <a:lstStyle/>
          <a:p>
            <a:r>
              <a:rPr lang="en-US" dirty="0" smtClean="0"/>
              <a:t>I am going to model #1 for you.</a:t>
            </a:r>
          </a:p>
          <a:p>
            <a:endParaRPr lang="en-US" dirty="0" smtClean="0"/>
          </a:p>
          <a:p>
            <a:r>
              <a:rPr lang="en-US" sz="2800" dirty="0" smtClean="0"/>
              <a:t>A student conducted an experiment in which she placed a piece of meat in three jars. One jar had a sealed lid, a second had a screen, and the third had no top at all. After 20 days of being left out in the same conditions she came back to observe the results. She noticed that the jar without a lid had maggots growing in it while the other two did not. What part of cell theory does this experiment best support? How do you know?</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Exemplar Response:</a:t>
            </a:r>
            <a:endParaRPr lang="en-US" dirty="0"/>
          </a:p>
        </p:txBody>
      </p:sp>
      <p:sp>
        <p:nvSpPr>
          <p:cNvPr id="3" name="Content Placeholder 2"/>
          <p:cNvSpPr>
            <a:spLocks noGrp="1"/>
          </p:cNvSpPr>
          <p:nvPr>
            <p:ph idx="1"/>
          </p:nvPr>
        </p:nvSpPr>
        <p:spPr/>
        <p:txBody>
          <a:bodyPr>
            <a:normAutofit/>
          </a:bodyPr>
          <a:lstStyle/>
          <a:p>
            <a:r>
              <a:rPr lang="en-US" sz="3200" dirty="0" smtClean="0"/>
              <a:t>The part of cell theory that this best supports is that all cells come from pre-existing cells. This is because the jars with lids did not produce maggots which means the maggots must have come from cells found outside the jars.</a:t>
            </a:r>
            <a:endParaRPr lang="en-US"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Practice</a:t>
            </a:r>
            <a:endParaRPr lang="en-US" dirty="0"/>
          </a:p>
        </p:txBody>
      </p:sp>
      <p:sp>
        <p:nvSpPr>
          <p:cNvPr id="3" name="Content Placeholder 2"/>
          <p:cNvSpPr>
            <a:spLocks noGrp="1"/>
          </p:cNvSpPr>
          <p:nvPr>
            <p:ph idx="1"/>
          </p:nvPr>
        </p:nvSpPr>
        <p:spPr/>
        <p:txBody>
          <a:bodyPr/>
          <a:lstStyle/>
          <a:p>
            <a:r>
              <a:rPr lang="en-US" dirty="0" smtClean="0"/>
              <a:t>Let’s do #2 together.</a:t>
            </a:r>
          </a:p>
          <a:p>
            <a:pPr>
              <a:buNone/>
            </a:pPr>
            <a:endParaRPr lang="en-US" dirty="0" smtClean="0"/>
          </a:p>
          <a:p>
            <a:r>
              <a:rPr lang="en-US" sz="3200" dirty="0" smtClean="0"/>
              <a:t>A scientist observes 5,000 different specimens under a microscope. His notes indicate that he described seeing “walled compartments” in all 5,000 of his specimens when viewed under a microscope. What part of cell theory does this best support? How do you know?</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r>
              <a:rPr lang="en-US" dirty="0" smtClean="0"/>
              <a:t>DO NOW (silently, 5 min)</a:t>
            </a:r>
            <a:endParaRPr lang="en-US" dirty="0"/>
          </a:p>
        </p:txBody>
      </p:sp>
      <p:sp>
        <p:nvSpPr>
          <p:cNvPr id="3" name="Content Placeholder 2"/>
          <p:cNvSpPr>
            <a:spLocks noGrp="1"/>
          </p:cNvSpPr>
          <p:nvPr>
            <p:ph idx="1"/>
          </p:nvPr>
        </p:nvSpPr>
        <p:spPr>
          <a:xfrm>
            <a:off x="457200" y="838200"/>
            <a:ext cx="7620000" cy="5181600"/>
          </a:xfrm>
        </p:spPr>
        <p:txBody>
          <a:bodyPr>
            <a:normAutofit/>
          </a:bodyPr>
          <a:lstStyle/>
          <a:p>
            <a:r>
              <a:rPr lang="en-US" sz="2800" dirty="0" smtClean="0"/>
              <a:t>Create this chart on pg. 17 and write if you </a:t>
            </a:r>
            <a:r>
              <a:rPr lang="en-US" sz="2800" dirty="0" smtClean="0"/>
              <a:t>either </a:t>
            </a:r>
            <a:r>
              <a:rPr lang="en-US" sz="2800" dirty="0" smtClean="0"/>
              <a:t>agree or disagree with it.</a:t>
            </a:r>
          </a:p>
          <a:p>
            <a:pPr lvl="1"/>
            <a:r>
              <a:rPr lang="en-US" sz="2800" dirty="0" smtClean="0"/>
              <a:t>Be prepared to defend why you agreed or disagreed.</a:t>
            </a:r>
            <a:endParaRPr lang="en-US" sz="2800" dirty="0"/>
          </a:p>
        </p:txBody>
      </p:sp>
      <p:graphicFrame>
        <p:nvGraphicFramePr>
          <p:cNvPr id="4" name="Table 3"/>
          <p:cNvGraphicFramePr>
            <a:graphicFrameLocks noGrp="1"/>
          </p:cNvGraphicFramePr>
          <p:nvPr/>
        </p:nvGraphicFramePr>
        <p:xfrm>
          <a:off x="304800" y="2743200"/>
          <a:ext cx="8001000" cy="3923626"/>
        </p:xfrm>
        <a:graphic>
          <a:graphicData uri="http://schemas.openxmlformats.org/drawingml/2006/table">
            <a:tbl>
              <a:tblPr/>
              <a:tblGrid>
                <a:gridCol w="1124323"/>
                <a:gridCol w="5752354"/>
                <a:gridCol w="1124323"/>
              </a:tblGrid>
              <a:tr h="266026">
                <a:tc>
                  <a:txBody>
                    <a:bodyPr/>
                    <a:lstStyle/>
                    <a:p>
                      <a:pPr marL="0" marR="0">
                        <a:spcBef>
                          <a:spcPts val="0"/>
                        </a:spcBef>
                        <a:spcAft>
                          <a:spcPts val="0"/>
                        </a:spcAft>
                      </a:pPr>
                      <a:r>
                        <a:rPr lang="en-US" sz="1600" b="1" dirty="0">
                          <a:latin typeface="Arial Narrow"/>
                          <a:ea typeface="Times New Roman"/>
                          <a:cs typeface="Times New Roman"/>
                        </a:rPr>
                        <a:t>BEFORE</a:t>
                      </a:r>
                      <a:endParaRPr lang="en-US" sz="1600" dirty="0">
                        <a:latin typeface="Times New Roman"/>
                        <a:ea typeface="Times New Roman"/>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1600" b="1">
                          <a:latin typeface="Arial Narrow"/>
                          <a:ea typeface="Times New Roman"/>
                          <a:cs typeface="Times New Roman"/>
                        </a:rPr>
                        <a:t>STATEMENT</a:t>
                      </a:r>
                      <a:endParaRPr lang="en-US" sz="1600">
                        <a:latin typeface="Times New Roman"/>
                        <a:ea typeface="Times New Roman"/>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1600" b="1" dirty="0">
                          <a:latin typeface="Arial Narrow"/>
                          <a:ea typeface="Times New Roman"/>
                          <a:cs typeface="Times New Roman"/>
                        </a:rPr>
                        <a:t>AFTER</a:t>
                      </a:r>
                      <a:endParaRPr lang="en-US" sz="1600" dirty="0">
                        <a:latin typeface="Times New Roman"/>
                        <a:ea typeface="Times New Roman"/>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556395">
                <a:tc>
                  <a:txBody>
                    <a:bodyPr/>
                    <a:lstStyle/>
                    <a:p>
                      <a:pPr marL="0" marR="0">
                        <a:spcBef>
                          <a:spcPts val="0"/>
                        </a:spcBef>
                        <a:spcAft>
                          <a:spcPts val="0"/>
                        </a:spcAft>
                      </a:pPr>
                      <a:endParaRPr lang="en-US" sz="1000" dirty="0">
                        <a:latin typeface="Arial Narrow"/>
                        <a:ea typeface="Times New Roman"/>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latin typeface="Arial Narrow"/>
                          <a:ea typeface="Times New Roman"/>
                          <a:cs typeface="Arial"/>
                        </a:rPr>
                        <a:t>All bacteria that are alive today have come from pre-existing bacteria.</a:t>
                      </a:r>
                      <a:endParaRPr lang="en-US" sz="2400" dirty="0">
                        <a:latin typeface="Times New Roman"/>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latin typeface="Arial Narrow"/>
                        <a:ea typeface="Times New Roman"/>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395">
                <a:tc>
                  <a:txBody>
                    <a:bodyPr/>
                    <a:lstStyle/>
                    <a:p>
                      <a:pPr marL="0" marR="0">
                        <a:spcBef>
                          <a:spcPts val="0"/>
                        </a:spcBef>
                        <a:spcAft>
                          <a:spcPts val="0"/>
                        </a:spcAft>
                      </a:pPr>
                      <a:endParaRPr lang="en-US" sz="1000">
                        <a:latin typeface="Arial Narrow"/>
                        <a:ea typeface="Times New Roman"/>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latin typeface="Arial Narrow"/>
                          <a:ea typeface="Times New Roman"/>
                          <a:cs typeface="Arial"/>
                        </a:rPr>
                        <a:t>The smallest unit of life is a carbon atom because all living things are carbon-based life forms.</a:t>
                      </a:r>
                      <a:endParaRPr lang="en-US" sz="2400" dirty="0">
                        <a:latin typeface="Times New Roman"/>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Narrow"/>
                        <a:ea typeface="Times New Roman"/>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395">
                <a:tc>
                  <a:txBody>
                    <a:bodyPr/>
                    <a:lstStyle/>
                    <a:p>
                      <a:pPr marL="0" marR="0">
                        <a:spcBef>
                          <a:spcPts val="0"/>
                        </a:spcBef>
                        <a:spcAft>
                          <a:spcPts val="0"/>
                        </a:spcAft>
                      </a:pPr>
                      <a:endParaRPr lang="en-US" sz="1000">
                        <a:latin typeface="Arial Narrow"/>
                        <a:ea typeface="Times New Roman"/>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latin typeface="Arial Narrow"/>
                          <a:ea typeface="Times New Roman"/>
                          <a:cs typeface="Arial"/>
                        </a:rPr>
                        <a:t>Plants and animals are made of cells but fungi and bacteria are not.</a:t>
                      </a:r>
                      <a:endParaRPr lang="en-US" sz="2400">
                        <a:latin typeface="Times New Roman"/>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Narrow"/>
                        <a:ea typeface="Times New Roman"/>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395">
                <a:tc>
                  <a:txBody>
                    <a:bodyPr/>
                    <a:lstStyle/>
                    <a:p>
                      <a:pPr marL="0" marR="0">
                        <a:spcBef>
                          <a:spcPts val="0"/>
                        </a:spcBef>
                        <a:spcAft>
                          <a:spcPts val="0"/>
                        </a:spcAft>
                      </a:pPr>
                      <a:endParaRPr lang="en-US" sz="1000">
                        <a:latin typeface="Arial Narrow"/>
                        <a:ea typeface="Times New Roman"/>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latin typeface="Arial Narrow"/>
                          <a:ea typeface="Times New Roman"/>
                          <a:cs typeface="Arial"/>
                        </a:rPr>
                        <a:t>All cells are microscopic (you need a microscope to view them).</a:t>
                      </a:r>
                      <a:endParaRPr lang="en-US" sz="2400" dirty="0">
                        <a:latin typeface="Times New Roman"/>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Narrow"/>
                        <a:ea typeface="Times New Roman"/>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395">
                <a:tc>
                  <a:txBody>
                    <a:bodyPr/>
                    <a:lstStyle/>
                    <a:p>
                      <a:pPr marL="0" marR="0">
                        <a:spcBef>
                          <a:spcPts val="0"/>
                        </a:spcBef>
                        <a:spcAft>
                          <a:spcPts val="0"/>
                        </a:spcAft>
                      </a:pPr>
                      <a:endParaRPr lang="en-US" sz="1000">
                        <a:latin typeface="Arial Narrow"/>
                        <a:ea typeface="Times New Roman"/>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latin typeface="Arial Narrow"/>
                          <a:ea typeface="Times New Roman"/>
                          <a:cs typeface="Arial"/>
                        </a:rPr>
                        <a:t>To be considered a cell the only two things it needs are a cell membrane and cytoplasm.</a:t>
                      </a:r>
                      <a:endParaRPr lang="en-US" sz="2400" dirty="0">
                        <a:latin typeface="Times New Roman"/>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latin typeface="Arial Narrow"/>
                        <a:ea typeface="Times New Roman"/>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Exemplar Response:</a:t>
            </a:r>
            <a:endParaRPr lang="en-US" dirty="0"/>
          </a:p>
        </p:txBody>
      </p:sp>
      <p:sp>
        <p:nvSpPr>
          <p:cNvPr id="3" name="Content Placeholder 2"/>
          <p:cNvSpPr>
            <a:spLocks noGrp="1"/>
          </p:cNvSpPr>
          <p:nvPr>
            <p:ph idx="1"/>
          </p:nvPr>
        </p:nvSpPr>
        <p:spPr/>
        <p:txBody>
          <a:bodyPr>
            <a:normAutofit/>
          </a:bodyPr>
          <a:lstStyle/>
          <a:p>
            <a:r>
              <a:rPr lang="en-US" sz="4000" dirty="0" smtClean="0"/>
              <a:t>The part of cell theory this best supports is that all living things are made of cells. This is because thousands of different specimens all contained the same cell-like structure.</a:t>
            </a:r>
            <a:endParaRPr lang="en-US" sz="4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Practice</a:t>
            </a:r>
            <a:endParaRPr lang="en-US" dirty="0"/>
          </a:p>
        </p:txBody>
      </p:sp>
      <p:sp>
        <p:nvSpPr>
          <p:cNvPr id="3" name="Content Placeholder 2"/>
          <p:cNvSpPr>
            <a:spLocks noGrp="1"/>
          </p:cNvSpPr>
          <p:nvPr>
            <p:ph idx="1"/>
          </p:nvPr>
        </p:nvSpPr>
        <p:spPr/>
        <p:txBody>
          <a:bodyPr>
            <a:normAutofit fontScale="77500" lnSpcReduction="20000"/>
          </a:bodyPr>
          <a:lstStyle/>
          <a:p>
            <a:r>
              <a:rPr lang="en-US" sz="4400" dirty="0" smtClean="0"/>
              <a:t>3. A student was looking at a live cell under a microscope and noticed that it was gradually separating into two new cells. His teacher told him that he was observing a process known as mitosis. What part of cell theory does mitosis best support? How do you know?</a:t>
            </a:r>
          </a:p>
          <a:p>
            <a:endParaRPr lang="en-US" sz="4400" b="1" dirty="0" smtClean="0"/>
          </a:p>
          <a:p>
            <a:pPr>
              <a:buNone/>
            </a:pPr>
            <a:r>
              <a:rPr lang="en-US" sz="4400" b="1" dirty="0" smtClean="0"/>
              <a:t>You have </a:t>
            </a:r>
            <a:r>
              <a:rPr lang="en-US" sz="4400" b="1" dirty="0" smtClean="0"/>
              <a:t>10 </a:t>
            </a:r>
            <a:r>
              <a:rPr lang="en-US" sz="4400" b="1" dirty="0" smtClean="0"/>
              <a:t>minutes to complete your work!</a:t>
            </a:r>
            <a:endParaRPr lang="en-US" sz="4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a:t>
            </a:r>
            <a:endParaRPr lang="en-US" dirty="0"/>
          </a:p>
        </p:txBody>
      </p:sp>
      <p:sp>
        <p:nvSpPr>
          <p:cNvPr id="3" name="Content Placeholder 2"/>
          <p:cNvSpPr>
            <a:spLocks noGrp="1"/>
          </p:cNvSpPr>
          <p:nvPr>
            <p:ph idx="1"/>
          </p:nvPr>
        </p:nvSpPr>
        <p:spPr>
          <a:xfrm>
            <a:off x="457200" y="1219200"/>
            <a:ext cx="7620000" cy="4800600"/>
          </a:xfrm>
        </p:spPr>
        <p:txBody>
          <a:bodyPr/>
          <a:lstStyle/>
          <a:p>
            <a:r>
              <a:rPr lang="en-US" dirty="0" smtClean="0"/>
              <a:t>Let’s Discuss our </a:t>
            </a:r>
            <a:r>
              <a:rPr lang="en-US" dirty="0" smtClean="0"/>
              <a:t>answers</a:t>
            </a:r>
            <a:endParaRPr lang="en-US" dirty="0" smtClean="0"/>
          </a:p>
          <a:p>
            <a:r>
              <a:rPr lang="en-US" dirty="0" smtClean="0"/>
              <a:t>Modify your anticipation guide </a:t>
            </a:r>
            <a:r>
              <a:rPr lang="en-US" dirty="0" smtClean="0"/>
              <a:t>answers</a:t>
            </a:r>
            <a:endParaRPr lang="en-US" dirty="0" smtClean="0"/>
          </a:p>
          <a:p>
            <a:r>
              <a:rPr lang="en-US" dirty="0" smtClean="0"/>
              <a:t>Take our exit ticket!</a:t>
            </a:r>
          </a:p>
          <a:p>
            <a:endParaRPr lang="en-US" dirty="0"/>
          </a:p>
        </p:txBody>
      </p:sp>
      <p:graphicFrame>
        <p:nvGraphicFramePr>
          <p:cNvPr id="4" name="Table 3"/>
          <p:cNvGraphicFramePr>
            <a:graphicFrameLocks noGrp="1"/>
          </p:cNvGraphicFramePr>
          <p:nvPr/>
        </p:nvGraphicFramePr>
        <p:xfrm>
          <a:off x="304800" y="2590800"/>
          <a:ext cx="8001000" cy="3923626"/>
        </p:xfrm>
        <a:graphic>
          <a:graphicData uri="http://schemas.openxmlformats.org/drawingml/2006/table">
            <a:tbl>
              <a:tblPr/>
              <a:tblGrid>
                <a:gridCol w="1124323"/>
                <a:gridCol w="5752354"/>
                <a:gridCol w="1124323"/>
              </a:tblGrid>
              <a:tr h="266026">
                <a:tc>
                  <a:txBody>
                    <a:bodyPr/>
                    <a:lstStyle/>
                    <a:p>
                      <a:pPr marL="0" marR="0">
                        <a:spcBef>
                          <a:spcPts val="0"/>
                        </a:spcBef>
                        <a:spcAft>
                          <a:spcPts val="0"/>
                        </a:spcAft>
                      </a:pPr>
                      <a:r>
                        <a:rPr lang="en-US" sz="1600" b="1" dirty="0">
                          <a:latin typeface="Arial Narrow"/>
                          <a:ea typeface="Times New Roman"/>
                          <a:cs typeface="Times New Roman"/>
                        </a:rPr>
                        <a:t>BEFORE</a:t>
                      </a:r>
                      <a:endParaRPr lang="en-US" sz="1600" dirty="0">
                        <a:latin typeface="Times New Roman"/>
                        <a:ea typeface="Times New Roman"/>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1600" b="1" dirty="0">
                          <a:latin typeface="Arial Narrow"/>
                          <a:ea typeface="Times New Roman"/>
                          <a:cs typeface="Times New Roman"/>
                        </a:rPr>
                        <a:t>STATEMENT</a:t>
                      </a:r>
                      <a:endParaRPr lang="en-US" sz="1600" dirty="0">
                        <a:latin typeface="Times New Roman"/>
                        <a:ea typeface="Times New Roman"/>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1600" b="1" dirty="0">
                          <a:latin typeface="Arial Narrow"/>
                          <a:ea typeface="Times New Roman"/>
                          <a:cs typeface="Times New Roman"/>
                        </a:rPr>
                        <a:t>AFTER</a:t>
                      </a:r>
                      <a:endParaRPr lang="en-US" sz="1600" dirty="0">
                        <a:latin typeface="Times New Roman"/>
                        <a:ea typeface="Times New Roman"/>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556395">
                <a:tc>
                  <a:txBody>
                    <a:bodyPr/>
                    <a:lstStyle/>
                    <a:p>
                      <a:pPr marL="0" marR="0">
                        <a:spcBef>
                          <a:spcPts val="0"/>
                        </a:spcBef>
                        <a:spcAft>
                          <a:spcPts val="0"/>
                        </a:spcAft>
                      </a:pPr>
                      <a:endParaRPr lang="en-US" sz="1000" dirty="0">
                        <a:latin typeface="Arial Narrow"/>
                        <a:ea typeface="Times New Roman"/>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latin typeface="Arial Narrow"/>
                          <a:ea typeface="Times New Roman"/>
                          <a:cs typeface="Arial"/>
                        </a:rPr>
                        <a:t>All bacteria that are alive today have come from pre-existing bacteria.</a:t>
                      </a:r>
                      <a:endParaRPr lang="en-US" sz="2400" dirty="0">
                        <a:latin typeface="Times New Roman"/>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latin typeface="Arial Narrow"/>
                        <a:ea typeface="Times New Roman"/>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395">
                <a:tc>
                  <a:txBody>
                    <a:bodyPr/>
                    <a:lstStyle/>
                    <a:p>
                      <a:pPr marL="0" marR="0">
                        <a:spcBef>
                          <a:spcPts val="0"/>
                        </a:spcBef>
                        <a:spcAft>
                          <a:spcPts val="0"/>
                        </a:spcAft>
                      </a:pPr>
                      <a:endParaRPr lang="en-US" sz="1000">
                        <a:latin typeface="Arial Narrow"/>
                        <a:ea typeface="Times New Roman"/>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latin typeface="Arial Narrow"/>
                          <a:ea typeface="Times New Roman"/>
                          <a:cs typeface="Arial"/>
                        </a:rPr>
                        <a:t>The smallest unit of life is a carbon atom because all living things are carbon-based life forms.</a:t>
                      </a:r>
                      <a:endParaRPr lang="en-US" sz="2400" dirty="0">
                        <a:latin typeface="Times New Roman"/>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Narrow"/>
                        <a:ea typeface="Times New Roman"/>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395">
                <a:tc>
                  <a:txBody>
                    <a:bodyPr/>
                    <a:lstStyle/>
                    <a:p>
                      <a:pPr marL="0" marR="0">
                        <a:spcBef>
                          <a:spcPts val="0"/>
                        </a:spcBef>
                        <a:spcAft>
                          <a:spcPts val="0"/>
                        </a:spcAft>
                      </a:pPr>
                      <a:endParaRPr lang="en-US" sz="1000">
                        <a:latin typeface="Arial Narrow"/>
                        <a:ea typeface="Times New Roman"/>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latin typeface="Arial Narrow"/>
                          <a:ea typeface="Times New Roman"/>
                          <a:cs typeface="Arial"/>
                        </a:rPr>
                        <a:t>Plants and animals are made of cells but fungi and bacteria are not.</a:t>
                      </a:r>
                      <a:endParaRPr lang="en-US" sz="2400">
                        <a:latin typeface="Times New Roman"/>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Narrow"/>
                        <a:ea typeface="Times New Roman"/>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395">
                <a:tc>
                  <a:txBody>
                    <a:bodyPr/>
                    <a:lstStyle/>
                    <a:p>
                      <a:pPr marL="0" marR="0">
                        <a:spcBef>
                          <a:spcPts val="0"/>
                        </a:spcBef>
                        <a:spcAft>
                          <a:spcPts val="0"/>
                        </a:spcAft>
                      </a:pPr>
                      <a:endParaRPr lang="en-US" sz="1000">
                        <a:latin typeface="Arial Narrow"/>
                        <a:ea typeface="Times New Roman"/>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latin typeface="Arial Narrow"/>
                          <a:ea typeface="Times New Roman"/>
                          <a:cs typeface="Arial"/>
                        </a:rPr>
                        <a:t>All cells are microscopic (you need a microscope to view them).</a:t>
                      </a:r>
                      <a:endParaRPr lang="en-US" sz="2400" dirty="0">
                        <a:latin typeface="Times New Roman"/>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Narrow"/>
                        <a:ea typeface="Times New Roman"/>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395">
                <a:tc>
                  <a:txBody>
                    <a:bodyPr/>
                    <a:lstStyle/>
                    <a:p>
                      <a:pPr marL="0" marR="0">
                        <a:spcBef>
                          <a:spcPts val="0"/>
                        </a:spcBef>
                        <a:spcAft>
                          <a:spcPts val="0"/>
                        </a:spcAft>
                      </a:pPr>
                      <a:endParaRPr lang="en-US" sz="1000">
                        <a:latin typeface="Arial Narrow"/>
                        <a:ea typeface="Times New Roman"/>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latin typeface="Arial Narrow"/>
                          <a:ea typeface="Times New Roman"/>
                          <a:cs typeface="Arial"/>
                        </a:rPr>
                        <a:t>To be considered a cell the only two things it needs are a cell membrane and cytoplasm.</a:t>
                      </a:r>
                      <a:endParaRPr lang="en-US" sz="2400" dirty="0">
                        <a:latin typeface="Times New Roman"/>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latin typeface="Arial Narrow"/>
                        <a:ea typeface="Times New Roman"/>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normAutofit fontScale="92500"/>
          </a:bodyPr>
          <a:lstStyle/>
          <a:p>
            <a:pPr>
              <a:buNone/>
            </a:pPr>
            <a:r>
              <a:rPr lang="en-US" sz="3600" dirty="0" smtClean="0"/>
              <a:t>Which </a:t>
            </a:r>
            <a:r>
              <a:rPr lang="en-US" sz="3600" dirty="0" smtClean="0"/>
              <a:t>of the following statements is true?</a:t>
            </a:r>
            <a:endParaRPr lang="en-US" sz="4000" dirty="0" smtClean="0"/>
          </a:p>
          <a:p>
            <a:pPr marL="868680" lvl="1" indent="-457200">
              <a:buFont typeface="+mj-lt"/>
              <a:buAutoNum type="alphaUcPeriod"/>
            </a:pPr>
            <a:r>
              <a:rPr lang="en-US" sz="3200" dirty="0" smtClean="0"/>
              <a:t>“All organisms are made up of multiple cells.”</a:t>
            </a:r>
            <a:endParaRPr lang="en-US" sz="3600" dirty="0" smtClean="0"/>
          </a:p>
          <a:p>
            <a:pPr marL="868680" lvl="1" indent="-457200">
              <a:buFont typeface="+mj-lt"/>
              <a:buAutoNum type="alphaUcPeriod"/>
            </a:pPr>
            <a:r>
              <a:rPr lang="en-US" sz="3200" dirty="0" smtClean="0"/>
              <a:t>“Some cells are microscopic but others can be seen with the naked eye.”</a:t>
            </a:r>
            <a:endParaRPr lang="en-US" sz="3600" dirty="0" smtClean="0"/>
          </a:p>
          <a:p>
            <a:pPr marL="868680" lvl="1" indent="-457200">
              <a:buFont typeface="+mj-lt"/>
              <a:buAutoNum type="alphaUcPeriod"/>
            </a:pPr>
            <a:r>
              <a:rPr lang="en-US" sz="3200" dirty="0" smtClean="0"/>
              <a:t>“The nucleus is the most basic unit of life.”</a:t>
            </a:r>
            <a:endParaRPr lang="en-US" sz="3600" dirty="0" smtClean="0"/>
          </a:p>
          <a:p>
            <a:pPr marL="868680" lvl="1" indent="-457200">
              <a:buFont typeface="+mj-lt"/>
              <a:buAutoNum type="alphaUcPeriod"/>
            </a:pPr>
            <a:r>
              <a:rPr lang="en-US" sz="3200" dirty="0" smtClean="0"/>
              <a:t>“All existing cells are produced by other living cells unless it is a bacteria.”</a:t>
            </a:r>
            <a:endParaRPr lang="en-US" sz="3600" dirty="0" smtClean="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lstStyle/>
          <a:p>
            <a:pPr lvl="0">
              <a:buNone/>
            </a:pPr>
            <a:r>
              <a:rPr lang="en-US" sz="2400" dirty="0" smtClean="0"/>
              <a:t>Short Answer: </a:t>
            </a:r>
          </a:p>
          <a:p>
            <a:pPr lvl="0">
              <a:buNone/>
            </a:pPr>
            <a:endParaRPr lang="en-US" sz="2400" dirty="0" smtClean="0"/>
          </a:p>
          <a:p>
            <a:pPr lvl="0">
              <a:buNone/>
            </a:pPr>
            <a:r>
              <a:rPr lang="en-US" sz="2400" dirty="0" smtClean="0"/>
              <a:t>What are 2 things </a:t>
            </a:r>
            <a:r>
              <a:rPr lang="en-US" sz="2400" dirty="0" smtClean="0"/>
              <a:t>all cells have in common?</a:t>
            </a:r>
            <a:endParaRPr lang="en-US" sz="2800" dirty="0" smtClean="0"/>
          </a:p>
          <a:p>
            <a:pPr>
              <a:buNone/>
            </a:pPr>
            <a:endParaRPr lang="en-US" dirty="0" smtClean="0"/>
          </a:p>
          <a:p>
            <a:pPr>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a:xfrm>
            <a:off x="457200" y="1295400"/>
            <a:ext cx="7620000" cy="5105400"/>
          </a:xfrm>
        </p:spPr>
        <p:txBody>
          <a:bodyPr>
            <a:normAutofit lnSpcReduction="10000"/>
          </a:bodyPr>
          <a:lstStyle/>
          <a:p>
            <a:pPr lvl="0">
              <a:buNone/>
            </a:pPr>
            <a:r>
              <a:rPr lang="en-US" sz="2400" dirty="0" smtClean="0"/>
              <a:t>The theory of spontaneous generation included the idea that simple organisms like worms and flies were created from </a:t>
            </a:r>
            <a:r>
              <a:rPr lang="en-US" sz="2400" dirty="0" err="1" smtClean="0"/>
              <a:t>abiotic</a:t>
            </a:r>
            <a:r>
              <a:rPr lang="en-US" sz="2400" dirty="0" smtClean="0"/>
              <a:t> (non-living) things like mud. In the 1600’s Francesco </a:t>
            </a:r>
            <a:r>
              <a:rPr lang="en-US" sz="2400" dirty="0" err="1" smtClean="0"/>
              <a:t>Redi</a:t>
            </a:r>
            <a:r>
              <a:rPr lang="en-US" sz="2400" dirty="0" smtClean="0"/>
              <a:t> performed an experiment. Maggots developed from the eggs laid by flies in the first </a:t>
            </a:r>
            <a:r>
              <a:rPr lang="en-US" sz="2400" dirty="0" smtClean="0"/>
              <a:t>flask. </a:t>
            </a:r>
            <a:r>
              <a:rPr lang="en-US" sz="2400" dirty="0" smtClean="0"/>
              <a:t>No maggots were developed in the remaining two flasks</a:t>
            </a:r>
            <a:r>
              <a:rPr lang="en-US" sz="2400" dirty="0" smtClean="0"/>
              <a:t>.</a:t>
            </a:r>
          </a:p>
          <a:p>
            <a:pPr>
              <a:buNone/>
            </a:pPr>
            <a:r>
              <a:rPr lang="en-US" sz="2400" dirty="0" smtClean="0"/>
              <a:t>The </a:t>
            </a:r>
            <a:r>
              <a:rPr lang="en-US" sz="2400" dirty="0" smtClean="0"/>
              <a:t>results of this experiment provided evidence that:</a:t>
            </a:r>
          </a:p>
          <a:p>
            <a:pPr marL="868680" lvl="1" indent="-457200">
              <a:buFont typeface="+mj-lt"/>
              <a:buAutoNum type="alphaUcPeriod"/>
            </a:pPr>
            <a:r>
              <a:rPr lang="en-US" sz="2800" dirty="0" smtClean="0"/>
              <a:t>Spontaneous generation was true</a:t>
            </a:r>
          </a:p>
          <a:p>
            <a:pPr marL="868680" lvl="1" indent="-457200">
              <a:buFont typeface="+mj-lt"/>
              <a:buAutoNum type="alphaUcPeriod"/>
            </a:pPr>
            <a:r>
              <a:rPr lang="en-US" sz="2800" dirty="0" smtClean="0"/>
              <a:t>Living things come from non-living things</a:t>
            </a:r>
          </a:p>
          <a:p>
            <a:pPr marL="868680" lvl="1" indent="-457200">
              <a:buFont typeface="+mj-lt"/>
              <a:buAutoNum type="alphaUcPeriod"/>
            </a:pPr>
            <a:r>
              <a:rPr lang="en-US" sz="2800" dirty="0" smtClean="0"/>
              <a:t>Flies need meat to survive</a:t>
            </a:r>
          </a:p>
          <a:p>
            <a:pPr marL="868680" lvl="1" indent="-457200">
              <a:buFont typeface="+mj-lt"/>
              <a:buAutoNum type="alphaUcPeriod"/>
            </a:pPr>
            <a:r>
              <a:rPr lang="en-US" sz="2800" dirty="0" smtClean="0"/>
              <a:t>Living things come only from other living things</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a:xfrm>
            <a:off x="457200" y="1295400"/>
            <a:ext cx="4724400" cy="5257800"/>
          </a:xfrm>
        </p:spPr>
        <p:txBody>
          <a:bodyPr>
            <a:normAutofit lnSpcReduction="10000"/>
          </a:bodyPr>
          <a:lstStyle/>
          <a:p>
            <a:pPr lvl="0">
              <a:buNone/>
            </a:pPr>
            <a:r>
              <a:rPr lang="en-US" sz="2400" dirty="0" smtClean="0"/>
              <a:t>The graphic to the right shows the stages of cellular meiosis which allows two parent cells to combine and form four daughter cells. Which statement best explains this process?</a:t>
            </a:r>
            <a:endParaRPr lang="en-US" sz="2800" dirty="0" smtClean="0"/>
          </a:p>
          <a:p>
            <a:pPr marL="868680" lvl="1" indent="-457200">
              <a:buFont typeface="+mj-lt"/>
              <a:buAutoNum type="alphaUcPeriod"/>
            </a:pPr>
            <a:r>
              <a:rPr lang="en-US" sz="2400" dirty="0" smtClean="0"/>
              <a:t>All cells come from pre-existing cells</a:t>
            </a:r>
            <a:endParaRPr lang="en-US" sz="2800" dirty="0" smtClean="0"/>
          </a:p>
          <a:p>
            <a:pPr marL="868680" lvl="1" indent="-457200">
              <a:buFont typeface="+mj-lt"/>
              <a:buAutoNum type="alphaUcPeriod"/>
            </a:pPr>
            <a:r>
              <a:rPr lang="en-US" sz="2400" dirty="0" smtClean="0"/>
              <a:t>Cells appear as walled “rooms”</a:t>
            </a:r>
            <a:endParaRPr lang="en-US" sz="2800" dirty="0" smtClean="0"/>
          </a:p>
          <a:p>
            <a:pPr marL="868680" lvl="1" indent="-457200">
              <a:buFont typeface="+mj-lt"/>
              <a:buAutoNum type="alphaUcPeriod"/>
            </a:pPr>
            <a:r>
              <a:rPr lang="en-US" sz="2400" dirty="0" smtClean="0"/>
              <a:t>All living things are composed of cells</a:t>
            </a:r>
            <a:endParaRPr lang="en-US" sz="2800" dirty="0" smtClean="0"/>
          </a:p>
          <a:p>
            <a:pPr marL="868680" lvl="1" indent="-457200">
              <a:buFont typeface="+mj-lt"/>
              <a:buAutoNum type="alphaUcPeriod"/>
            </a:pPr>
            <a:r>
              <a:rPr lang="en-US" sz="2400" dirty="0" smtClean="0"/>
              <a:t>Identification of the microbial agents causing disease</a:t>
            </a:r>
            <a:endParaRPr lang="en-US" sz="2800" dirty="0" smtClean="0"/>
          </a:p>
          <a:p>
            <a:endParaRPr lang="en-US" dirty="0"/>
          </a:p>
        </p:txBody>
      </p:sp>
      <p:pic>
        <p:nvPicPr>
          <p:cNvPr id="34818" name="Picture 1" descr="http://img.tfd.com/dorland/thumbs/meiosis.jpg"/>
          <p:cNvPicPr>
            <a:picLocks noChangeAspect="1" noChangeArrowheads="1"/>
          </p:cNvPicPr>
          <p:nvPr/>
        </p:nvPicPr>
        <p:blipFill>
          <a:blip r:embed="rId2" cstate="print"/>
          <a:srcRect t="47156" r="57849"/>
          <a:stretch>
            <a:fillRect/>
          </a:stretch>
        </p:blipFill>
        <p:spPr bwMode="auto">
          <a:xfrm>
            <a:off x="5562600" y="761999"/>
            <a:ext cx="2057400" cy="547568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a:xfrm>
            <a:off x="457200" y="1219200"/>
            <a:ext cx="7620000" cy="5181600"/>
          </a:xfrm>
        </p:spPr>
        <p:txBody>
          <a:bodyPr>
            <a:normAutofit/>
          </a:bodyPr>
          <a:lstStyle/>
          <a:p>
            <a:pPr lvl="0">
              <a:buNone/>
            </a:pPr>
            <a:r>
              <a:rPr lang="en-US" sz="2800" dirty="0" smtClean="0"/>
              <a:t>The cell theory was first proposed in 1838. Evidence obtained through additional scientific investigations resulted in the current cell theory. Which statement describes a component of the original cell theory that was removed because of new scientific knowledge?</a:t>
            </a:r>
            <a:endParaRPr lang="en-US" sz="3200" dirty="0" smtClean="0"/>
          </a:p>
          <a:p>
            <a:pPr marL="868680" lvl="1" indent="-457200">
              <a:buFont typeface="+mj-lt"/>
              <a:buAutoNum type="alphaUcPeriod"/>
            </a:pPr>
            <a:r>
              <a:rPr lang="en-US" sz="2800" dirty="0" smtClean="0"/>
              <a:t>All living things are made of cells</a:t>
            </a:r>
            <a:endParaRPr lang="en-US" sz="3200" dirty="0" smtClean="0"/>
          </a:p>
          <a:p>
            <a:pPr marL="868680" lvl="1" indent="-457200">
              <a:buFont typeface="+mj-lt"/>
              <a:buAutoNum type="alphaUcPeriod"/>
            </a:pPr>
            <a:r>
              <a:rPr lang="en-US" sz="2800" dirty="0" smtClean="0"/>
              <a:t>All cells come from other preexisting cells</a:t>
            </a:r>
            <a:endParaRPr lang="en-US" sz="3200" dirty="0" smtClean="0"/>
          </a:p>
          <a:p>
            <a:pPr marL="868680" lvl="1" indent="-457200">
              <a:buFont typeface="+mj-lt"/>
              <a:buAutoNum type="alphaUcPeriod"/>
            </a:pPr>
            <a:r>
              <a:rPr lang="en-US" sz="2800" dirty="0" smtClean="0"/>
              <a:t>Cells form through spontaneous generation</a:t>
            </a:r>
            <a:endParaRPr lang="en-US" sz="3200" dirty="0" smtClean="0"/>
          </a:p>
          <a:p>
            <a:pPr marL="868680" lvl="1" indent="-457200">
              <a:buFont typeface="+mj-lt"/>
              <a:buAutoNum type="alphaUcPeriod"/>
            </a:pPr>
            <a:r>
              <a:rPr lang="en-US" sz="2800" dirty="0" smtClean="0"/>
              <a:t>Cells are the basic structural and functional units of life.</a:t>
            </a:r>
            <a:endParaRPr lang="en-US" sz="3200" dirty="0" smtClean="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Slip Scoring</a:t>
            </a:r>
            <a:endParaRPr lang="en-US" dirty="0"/>
          </a:p>
        </p:txBody>
      </p:sp>
      <p:sp>
        <p:nvSpPr>
          <p:cNvPr id="3" name="Content Placeholder 2"/>
          <p:cNvSpPr>
            <a:spLocks noGrp="1"/>
          </p:cNvSpPr>
          <p:nvPr>
            <p:ph idx="1"/>
          </p:nvPr>
        </p:nvSpPr>
        <p:spPr/>
        <p:txBody>
          <a:bodyPr>
            <a:normAutofit/>
          </a:bodyPr>
          <a:lstStyle/>
          <a:p>
            <a:r>
              <a:rPr lang="en-US" sz="2800" dirty="0" smtClean="0"/>
              <a:t>1/5= 20%</a:t>
            </a:r>
          </a:p>
          <a:p>
            <a:r>
              <a:rPr lang="en-US" sz="2800" dirty="0" smtClean="0"/>
              <a:t>2/5= 40%</a:t>
            </a:r>
          </a:p>
          <a:p>
            <a:r>
              <a:rPr lang="en-US" sz="2800" dirty="0" smtClean="0"/>
              <a:t>3/5= 60%</a:t>
            </a:r>
          </a:p>
          <a:p>
            <a:r>
              <a:rPr lang="en-US" sz="2800" dirty="0" smtClean="0"/>
              <a:t>4/5= 80% Mastery!  </a:t>
            </a:r>
          </a:p>
          <a:p>
            <a:r>
              <a:rPr lang="en-US" sz="2800" dirty="0" smtClean="0"/>
              <a:t>5/5= 100% Biology Beast!</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700" dirty="0" smtClean="0"/>
              <a:t>By the end of class, I will be able to…</a:t>
            </a:r>
            <a:endParaRPr lang="en-US" sz="3700" dirty="0"/>
          </a:p>
        </p:txBody>
      </p:sp>
      <p:sp>
        <p:nvSpPr>
          <p:cNvPr id="3" name="Content Placeholder 2"/>
          <p:cNvSpPr>
            <a:spLocks noGrp="1"/>
          </p:cNvSpPr>
          <p:nvPr>
            <p:ph idx="1"/>
          </p:nvPr>
        </p:nvSpPr>
        <p:spPr/>
        <p:txBody>
          <a:bodyPr>
            <a:normAutofit/>
          </a:bodyPr>
          <a:lstStyle/>
          <a:p>
            <a:pPr lvl="1">
              <a:buNone/>
            </a:pPr>
            <a:r>
              <a:rPr lang="en-US" sz="2400" dirty="0" smtClean="0"/>
              <a:t>SWBAT: Identify the three components of cell theory</a:t>
            </a:r>
          </a:p>
          <a:p>
            <a:pPr lvl="1">
              <a:buNone/>
            </a:pPr>
            <a:r>
              <a:rPr lang="en-US" sz="2400" dirty="0" smtClean="0"/>
              <a:t>SWBAT: Describe how </a:t>
            </a:r>
            <a:r>
              <a:rPr lang="en-US" sz="2400" dirty="0" err="1" smtClean="0"/>
              <a:t>Reddi’s</a:t>
            </a:r>
            <a:r>
              <a:rPr lang="en-US" sz="2400" dirty="0" smtClean="0"/>
              <a:t> experiment disproved spontaneous generation.</a:t>
            </a:r>
          </a:p>
          <a:p>
            <a:pPr lvl="1">
              <a:buNone/>
            </a:pPr>
            <a:r>
              <a:rPr lang="en-US" sz="2400" dirty="0" smtClean="0"/>
              <a:t>SWBAT: Describe how continuous investigations and/or new scientific information influenced the development of cell theory.</a:t>
            </a:r>
            <a:endParaRPr lang="en-US" sz="2400" dirty="0"/>
          </a:p>
        </p:txBody>
      </p:sp>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05200" y="3886200"/>
            <a:ext cx="3535363" cy="26969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06382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the end of the unit…</a:t>
            </a:r>
            <a:endParaRPr lang="en-US" dirty="0"/>
          </a:p>
        </p:txBody>
      </p:sp>
      <p:sp>
        <p:nvSpPr>
          <p:cNvPr id="3" name="Content Placeholder 2"/>
          <p:cNvSpPr>
            <a:spLocks noGrp="1"/>
          </p:cNvSpPr>
          <p:nvPr>
            <p:ph idx="1"/>
          </p:nvPr>
        </p:nvSpPr>
        <p:spPr/>
        <p:txBody>
          <a:bodyPr>
            <a:normAutofit/>
          </a:bodyPr>
          <a:lstStyle/>
          <a:p>
            <a:r>
              <a:rPr lang="en-US" sz="5400" dirty="0" smtClean="0"/>
              <a:t>How does the structure of cells affect the function of the organisms it makes up?</a:t>
            </a:r>
            <a:endParaRPr lang="en-US" sz="5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685800" y="2819400"/>
            <a:ext cx="7543800" cy="2593975"/>
          </a:xfrm>
        </p:spPr>
        <p:txBody>
          <a:bodyPr/>
          <a:lstStyle/>
          <a:p>
            <a:r>
              <a:rPr lang="en-US" dirty="0" smtClean="0"/>
              <a:t>The Cell Theory</a:t>
            </a:r>
            <a:endParaRPr lang="en-US" dirty="0"/>
          </a:p>
        </p:txBody>
      </p:sp>
      <p:sp>
        <p:nvSpPr>
          <p:cNvPr id="10" name="Subtitle 9"/>
          <p:cNvSpPr>
            <a:spLocks noGrp="1"/>
          </p:cNvSpPr>
          <p:nvPr>
            <p:ph type="subTitle" idx="1"/>
          </p:nvPr>
        </p:nvSpPr>
        <p:spPr/>
        <p:txBody>
          <a:bodyPr/>
          <a:lstStyle/>
          <a:p>
            <a:endParaRPr lang="en-US"/>
          </a:p>
        </p:txBody>
      </p:sp>
      <p:pic>
        <p:nvPicPr>
          <p:cNvPr id="5122" name="Picture 2" descr="http://www.yellowtang.org/images/structure_animal_ce_cu_la_78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3999" y="457200"/>
            <a:ext cx="4905375" cy="37429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45261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Engage: How Small is a Cell?</a:t>
            </a:r>
          </a:p>
        </p:txBody>
      </p:sp>
      <p:sp>
        <p:nvSpPr>
          <p:cNvPr id="9219" name="Content Placeholder 2"/>
          <p:cNvSpPr>
            <a:spLocks noGrp="1"/>
          </p:cNvSpPr>
          <p:nvPr>
            <p:ph idx="1"/>
          </p:nvPr>
        </p:nvSpPr>
        <p:spPr/>
        <p:txBody>
          <a:bodyPr/>
          <a:lstStyle/>
          <a:p>
            <a:pPr eaLnBrk="1" hangingPunct="1"/>
            <a:r>
              <a:rPr lang="en-US" dirty="0" smtClean="0">
                <a:hlinkClick r:id="rId2"/>
              </a:rPr>
              <a:t>http</a:t>
            </a:r>
            <a:r>
              <a:rPr lang="en-US" dirty="0" smtClean="0">
                <a:hlinkClick r:id="rId2"/>
              </a:rPr>
              <a:t>://learn.genetics.utah.edu/content/begin/cells/scale/</a:t>
            </a:r>
            <a:r>
              <a:rPr lang="en-US" dirty="0"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What is a cell?</a:t>
            </a:r>
            <a:endParaRPr lang="en-US" dirty="0"/>
          </a:p>
        </p:txBody>
      </p:sp>
      <p:sp>
        <p:nvSpPr>
          <p:cNvPr id="3" name="Content Placeholder 2"/>
          <p:cNvSpPr>
            <a:spLocks noGrp="1"/>
          </p:cNvSpPr>
          <p:nvPr>
            <p:ph idx="1"/>
          </p:nvPr>
        </p:nvSpPr>
        <p:spPr/>
        <p:txBody>
          <a:bodyPr>
            <a:normAutofit/>
          </a:bodyPr>
          <a:lstStyle/>
          <a:p>
            <a:r>
              <a:rPr lang="en-US" sz="3600" dirty="0" smtClean="0"/>
              <a:t>A cell is a structure containing cytoplasm enclosed by a cell membrane.</a:t>
            </a:r>
            <a:endParaRPr lang="en-US" sz="3600" dirty="0"/>
          </a:p>
        </p:txBody>
      </p:sp>
      <p:pic>
        <p:nvPicPr>
          <p:cNvPr id="1026" name="Picture 2" descr="http://www.enchantedlearning.com/subjects/animals/cell/jello/labeledcandycell.GIF"/>
          <p:cNvPicPr>
            <a:picLocks noChangeAspect="1" noChangeArrowheads="1"/>
          </p:cNvPicPr>
          <p:nvPr/>
        </p:nvPicPr>
        <p:blipFill>
          <a:blip r:embed="rId2" cstate="print"/>
          <a:srcRect/>
          <a:stretch>
            <a:fillRect/>
          </a:stretch>
        </p:blipFill>
        <p:spPr bwMode="auto">
          <a:xfrm>
            <a:off x="5181600" y="3886200"/>
            <a:ext cx="3590925" cy="2600108"/>
          </a:xfrm>
          <a:prstGeom prst="rect">
            <a:avLst/>
          </a:prstGeom>
          <a:noFill/>
        </p:spPr>
      </p:pic>
      <p:pic>
        <p:nvPicPr>
          <p:cNvPr id="1028" name="Picture 4" descr="http://www.ebi.ac.uk/microarray/biology_intro_files/cell.jpe"/>
          <p:cNvPicPr>
            <a:picLocks noChangeAspect="1" noChangeArrowheads="1"/>
          </p:cNvPicPr>
          <p:nvPr/>
        </p:nvPicPr>
        <p:blipFill>
          <a:blip r:embed="rId3" cstate="print"/>
          <a:srcRect/>
          <a:stretch>
            <a:fillRect/>
          </a:stretch>
        </p:blipFill>
        <p:spPr bwMode="auto">
          <a:xfrm>
            <a:off x="457200" y="3657600"/>
            <a:ext cx="4114800" cy="296227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What did people believe before cells were discovered?</a:t>
            </a:r>
            <a:endParaRPr lang="en-US" dirty="0"/>
          </a:p>
        </p:txBody>
      </p:sp>
      <p:sp>
        <p:nvSpPr>
          <p:cNvPr id="3" name="Content Placeholder 2"/>
          <p:cNvSpPr>
            <a:spLocks noGrp="1"/>
          </p:cNvSpPr>
          <p:nvPr>
            <p:ph idx="1"/>
          </p:nvPr>
        </p:nvSpPr>
        <p:spPr>
          <a:xfrm>
            <a:off x="457200" y="1905000"/>
            <a:ext cx="7620000" cy="4495800"/>
          </a:xfrm>
        </p:spPr>
        <p:txBody>
          <a:bodyPr/>
          <a:lstStyle/>
          <a:p>
            <a:pPr lvl="0">
              <a:buNone/>
            </a:pPr>
            <a:r>
              <a:rPr lang="en-US" sz="2800" dirty="0" smtClean="0"/>
              <a:t>A. Theory of Spontaneous generation = that living things can come from non-living things</a:t>
            </a:r>
          </a:p>
          <a:p>
            <a:pPr lvl="0"/>
            <a:r>
              <a:rPr lang="en-US" sz="2800" dirty="0" smtClean="0"/>
              <a:t>Ex – maggots from meat; or mice from hay; </a:t>
            </a:r>
          </a:p>
          <a:p>
            <a:endParaRPr lang="en-US" dirty="0"/>
          </a:p>
        </p:txBody>
      </p:sp>
      <p:pic>
        <p:nvPicPr>
          <p:cNvPr id="4" name="Picture 3" descr="http://www.maggots.co.za/wp-content/uploads/2011/06/maggots-photos-1.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648200" y="4191000"/>
            <a:ext cx="4201528" cy="2209800"/>
          </a:xfrm>
          <a:prstGeom prst="rect">
            <a:avLst/>
          </a:prstGeom>
          <a:noFill/>
          <a:ln>
            <a:noFill/>
          </a:ln>
        </p:spPr>
      </p:pic>
      <p:pic>
        <p:nvPicPr>
          <p:cNvPr id="5" name="Picture 4" descr="http://www.southafricanartists.com/Thumbnail.asp?path=/Artists/HUNTL002/Mice_in_Hay_Watercolour_263cm_x_180cm_640x479.jpg&amp;w=300&amp;h=300"/>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04800" y="4191000"/>
            <a:ext cx="4131961" cy="2282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3400" y="685800"/>
            <a:ext cx="8229600" cy="1066800"/>
          </a:xfrm>
        </p:spPr>
        <p:txBody>
          <a:bodyPr/>
          <a:lstStyle/>
          <a:p>
            <a:pPr eaLnBrk="1" hangingPunct="1"/>
            <a:r>
              <a:rPr lang="en-US" smtClean="0"/>
              <a:t>How we discovered cells.</a:t>
            </a:r>
          </a:p>
        </p:txBody>
      </p:sp>
      <p:sp>
        <p:nvSpPr>
          <p:cNvPr id="3" name="Content Placeholder 2"/>
          <p:cNvSpPr>
            <a:spLocks noGrp="1"/>
          </p:cNvSpPr>
          <p:nvPr>
            <p:ph sz="half" idx="1"/>
          </p:nvPr>
        </p:nvSpPr>
        <p:spPr>
          <a:xfrm>
            <a:off x="457200" y="1676400"/>
            <a:ext cx="4114800" cy="5099050"/>
          </a:xfrm>
        </p:spPr>
        <p:txBody>
          <a:bodyPr/>
          <a:lstStyle/>
          <a:p>
            <a:pPr eaLnBrk="1" hangingPunct="1"/>
            <a:r>
              <a:rPr lang="en-US" sz="2400" smtClean="0"/>
              <a:t>In 1665 Robert Hook looked under a microscope and this is what he saw</a:t>
            </a:r>
          </a:p>
          <a:p>
            <a:pPr eaLnBrk="1" hangingPunct="1"/>
            <a:r>
              <a:rPr lang="en-US" sz="2400" smtClean="0"/>
              <a:t>This is a picture of what a piece of dead plant looks like under a microscope.</a:t>
            </a:r>
          </a:p>
          <a:p>
            <a:pPr eaLnBrk="1" hangingPunct="1"/>
            <a:r>
              <a:rPr lang="en-US" sz="2400" smtClean="0"/>
              <a:t>What observations can we make?</a:t>
            </a:r>
          </a:p>
          <a:p>
            <a:pPr eaLnBrk="1" hangingPunct="1"/>
            <a:r>
              <a:rPr lang="en-US" sz="2400" smtClean="0"/>
              <a:t>What would you call these?</a:t>
            </a:r>
          </a:p>
        </p:txBody>
      </p:sp>
      <p:pic>
        <p:nvPicPr>
          <p:cNvPr id="17412" name="Picture 11" descr="cork_cells_big"/>
          <p:cNvPicPr>
            <a:picLocks noGrp="1" noChangeAspect="1" noChangeArrowheads="1"/>
          </p:cNvPicPr>
          <p:nvPr>
            <p:ph sz="half" idx="2"/>
          </p:nvPr>
        </p:nvPicPr>
        <p:blipFill>
          <a:blip r:embed="rId2" cstate="print"/>
          <a:srcRect b="43591"/>
          <a:stretch>
            <a:fillRect/>
          </a:stretch>
        </p:blipFill>
        <p:spPr>
          <a:xfrm>
            <a:off x="4724400" y="2286000"/>
            <a:ext cx="3886200" cy="4110038"/>
          </a:xfrm>
        </p:spPr>
      </p:pic>
      <p:cxnSp>
        <p:nvCxnSpPr>
          <p:cNvPr id="7" name="Straight Arrow Connector 6"/>
          <p:cNvCxnSpPr/>
          <p:nvPr/>
        </p:nvCxnSpPr>
        <p:spPr>
          <a:xfrm>
            <a:off x="2743200" y="3048000"/>
            <a:ext cx="3048000" cy="1588"/>
          </a:xfrm>
          <a:prstGeom prst="straightConnector1">
            <a:avLst/>
          </a:prstGeom>
          <a:ln w="44450">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268</TotalTime>
  <Words>1280</Words>
  <Application>Microsoft Office PowerPoint</Application>
  <PresentationFormat>On-screen Show (4:3)</PresentationFormat>
  <Paragraphs>125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Adjacency</vt:lpstr>
      <vt:lpstr>The Cell Theory</vt:lpstr>
      <vt:lpstr>DO NOW (silently, 5 min)</vt:lpstr>
      <vt:lpstr>By the end of class, I will be able to…</vt:lpstr>
      <vt:lpstr>By the end of the unit…</vt:lpstr>
      <vt:lpstr>The Cell Theory</vt:lpstr>
      <vt:lpstr>Engage: How Small is a Cell?</vt:lpstr>
      <vt:lpstr>I.  What is a cell?</vt:lpstr>
      <vt:lpstr>II.  What did people believe before cells were discovered?</vt:lpstr>
      <vt:lpstr>How we discovered cells.</vt:lpstr>
      <vt:lpstr>How we discovered cells.</vt:lpstr>
      <vt:lpstr>How we discovered cells.</vt:lpstr>
      <vt:lpstr>III.  What is cell theory?</vt:lpstr>
      <vt:lpstr>CELL RECAP!!</vt:lpstr>
      <vt:lpstr>All organisms are made of cells.</vt:lpstr>
      <vt:lpstr>All existing cells are produced by other living cells.</vt:lpstr>
      <vt:lpstr>The cell is the most basic unit of life.</vt:lpstr>
      <vt:lpstr>Independent Practice- Pg. </vt:lpstr>
      <vt:lpstr>Exemplar Response:</vt:lpstr>
      <vt:lpstr>Independent Practice</vt:lpstr>
      <vt:lpstr>Exemplar Response:</vt:lpstr>
      <vt:lpstr>Independent Practice</vt:lpstr>
      <vt:lpstr>Closing. </vt:lpstr>
      <vt:lpstr>Question 1</vt:lpstr>
      <vt:lpstr>Question 2</vt:lpstr>
      <vt:lpstr>Question 3</vt:lpstr>
      <vt:lpstr>Question 4</vt:lpstr>
      <vt:lpstr>Question 5</vt:lpstr>
      <vt:lpstr>Exit Slip Scoring</vt:lpstr>
    </vt:vector>
  </TitlesOfParts>
  <Company>The University of North Carolina at Chapel Hill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 User</dc:creator>
  <cp:lastModifiedBy>Amanda Eaton</cp:lastModifiedBy>
  <cp:revision>31</cp:revision>
  <dcterms:created xsi:type="dcterms:W3CDTF">2011-09-24T17:53:18Z</dcterms:created>
  <dcterms:modified xsi:type="dcterms:W3CDTF">2011-10-16T20:02:10Z</dcterms:modified>
</cp:coreProperties>
</file>