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77" r:id="rId2"/>
    <p:sldId id="299" r:id="rId3"/>
    <p:sldId id="300" r:id="rId4"/>
    <p:sldId id="301" r:id="rId5"/>
    <p:sldId id="256" r:id="rId6"/>
    <p:sldId id="289" r:id="rId7"/>
    <p:sldId id="278" r:id="rId8"/>
    <p:sldId id="279" r:id="rId9"/>
    <p:sldId id="303" r:id="rId10"/>
    <p:sldId id="306" r:id="rId11"/>
    <p:sldId id="309" r:id="rId12"/>
    <p:sldId id="290" r:id="rId13"/>
    <p:sldId id="291" r:id="rId14"/>
    <p:sldId id="292" r:id="rId15"/>
    <p:sldId id="280" r:id="rId16"/>
    <p:sldId id="302" r:id="rId17"/>
    <p:sldId id="281" r:id="rId18"/>
    <p:sldId id="274" r:id="rId19"/>
    <p:sldId id="275" r:id="rId20"/>
    <p:sldId id="276" r:id="rId21"/>
    <p:sldId id="287" r:id="rId22"/>
    <p:sldId id="315" r:id="rId23"/>
    <p:sldId id="316" r:id="rId24"/>
    <p:sldId id="307" r:id="rId25"/>
    <p:sldId id="308" r:id="rId26"/>
    <p:sldId id="311" r:id="rId27"/>
    <p:sldId id="310" r:id="rId28"/>
    <p:sldId id="312" r:id="rId29"/>
    <p:sldId id="31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E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4" autoAdjust="0"/>
    <p:restoredTop sz="82185" autoAdjust="0"/>
  </p:normalViewPr>
  <p:slideViewPr>
    <p:cSldViewPr>
      <p:cViewPr varScale="1">
        <p:scale>
          <a:sx n="53" d="100"/>
          <a:sy n="53" d="100"/>
        </p:scale>
        <p:origin x="9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8EDC-C6CF-489D-95FC-C95CCF63BFF4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754F2-7879-451F-9642-146BE99E0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6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Agree</a:t>
            </a:r>
          </a:p>
          <a:p>
            <a:r>
              <a:rPr lang="en-US" dirty="0" smtClean="0"/>
              <a:t>Disagree</a:t>
            </a:r>
          </a:p>
          <a:p>
            <a:r>
              <a:rPr lang="en-US" dirty="0" smtClean="0"/>
              <a:t>Disagree</a:t>
            </a:r>
          </a:p>
          <a:p>
            <a:r>
              <a:rPr lang="en-US" dirty="0" smtClean="0"/>
              <a:t>Disagree</a:t>
            </a:r>
          </a:p>
          <a:p>
            <a:r>
              <a:rPr lang="en-US" dirty="0" smtClean="0"/>
              <a:t>Disagree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87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8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3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38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0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18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754F2-7879-451F-9642-146BE99E02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1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E551130-E41A-4344-BF55-6C09FB5417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94AE379-B2A7-4A82-BA4A-717B7F7440AC}" type="datetimeFigureOut">
              <a:rPr lang="en-US" smtClean="0"/>
              <a:pPr/>
              <a:t>07/19/2016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4OpBylwH9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n2Xq8fCNI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earn.genetics.utah.edu/content/begin/cells/scal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Image:Francesco_Red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382000" cy="1143000"/>
          </a:xfrm>
        </p:spPr>
        <p:txBody>
          <a:bodyPr/>
          <a:lstStyle/>
          <a:p>
            <a:pPr algn="ctr"/>
            <a:r>
              <a:rPr lang="en-US" sz="3600" dirty="0" smtClean="0"/>
              <a:t>Sit in Assigned Seats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 (silently, 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6868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Fill out the chart on your guided notes in the “BEFORE” column.  </a:t>
            </a:r>
          </a:p>
          <a:p>
            <a:pPr lvl="1"/>
            <a:r>
              <a:rPr lang="en-US" sz="2800" dirty="0" smtClean="0"/>
              <a:t>Be prepared to defend why you agreed or disagreed.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3719"/>
              </p:ext>
            </p:extLst>
          </p:nvPr>
        </p:nvGraphicFramePr>
        <p:xfrm>
          <a:off x="304800" y="2392680"/>
          <a:ext cx="8001000" cy="4389120"/>
        </p:xfrm>
        <a:graphic>
          <a:graphicData uri="http://schemas.openxmlformats.org/drawingml/2006/table">
            <a:tbl>
              <a:tblPr/>
              <a:tblGrid>
                <a:gridCol w="1124323"/>
                <a:gridCol w="5752354"/>
                <a:gridCol w="1124323"/>
              </a:tblGrid>
              <a:tr h="2660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Agree/ Disagree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(BEFORE)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 smtClean="0"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 Narrow"/>
                          <a:ea typeface="Times New Roman"/>
                          <a:cs typeface="Times New Roman"/>
                        </a:rPr>
                        <a:t>STATEMENT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Agree/ Disagree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AFTER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56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Times New Roman"/>
                          <a:cs typeface="Arial"/>
                        </a:rPr>
                        <a:t>All bacteria that are alive today have come from pre-existing bacteria.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Times New Roman"/>
                          <a:cs typeface="Arial"/>
                        </a:rPr>
                        <a:t>The smallest unit of life is a carbon atom because all living things are carbon-based life forms.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 Narrow"/>
                          <a:ea typeface="Times New Roman"/>
                          <a:cs typeface="Arial"/>
                        </a:rPr>
                        <a:t>Plants and animals are made of cells but fungi and bacteria are not.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Times New Roman"/>
                          <a:cs typeface="Arial"/>
                        </a:rPr>
                        <a:t>All cells are microscopic (you need a microscope to view them).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Times New Roman"/>
                          <a:cs typeface="Arial"/>
                        </a:rPr>
                        <a:t>To be considered a cell the only two things it needs are a cell membrane and cytoplasm.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594360"/>
          </a:xfrm>
        </p:spPr>
        <p:txBody>
          <a:bodyPr/>
          <a:lstStyle/>
          <a:p>
            <a:r>
              <a:rPr lang="en-US" sz="2800" dirty="0" err="1" smtClean="0"/>
              <a:t>Redi’s</a:t>
            </a:r>
            <a:r>
              <a:rPr lang="en-US" sz="2800" dirty="0" smtClean="0"/>
              <a:t> Hypothesis:  Flies produce maggots.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" y="838200"/>
            <a:ext cx="8382000" cy="1981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Three Separate Experiments: </a:t>
            </a:r>
          </a:p>
          <a:p>
            <a:pPr algn="l"/>
            <a:r>
              <a:rPr lang="en-US" sz="2400" dirty="0" smtClean="0"/>
              <a:t>THREE GROUPINGS OF MEAT IN JARS.</a:t>
            </a:r>
          </a:p>
          <a:p>
            <a:pPr algn="l"/>
            <a:r>
              <a:rPr lang="en-US" sz="2400" dirty="0" smtClean="0"/>
              <a:t>GROUP 1: Open to the air.</a:t>
            </a:r>
          </a:p>
          <a:p>
            <a:pPr algn="l"/>
            <a:r>
              <a:rPr lang="en-US" sz="2400" dirty="0" smtClean="0"/>
              <a:t>GROUP 2:  Gauze covering, so that air could enter, but no flies could enter.</a:t>
            </a:r>
          </a:p>
          <a:p>
            <a:pPr algn="l"/>
            <a:r>
              <a:rPr lang="en-US" sz="2400" dirty="0" smtClean="0"/>
              <a:t>GROUP 3:  Sealed to air.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16" y="3522694"/>
            <a:ext cx="7528784" cy="32591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5486400"/>
            <a:ext cx="79248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594360"/>
          </a:xfrm>
        </p:spPr>
        <p:txBody>
          <a:bodyPr/>
          <a:lstStyle/>
          <a:p>
            <a:r>
              <a:rPr lang="en-US" sz="2800" dirty="0" err="1" smtClean="0"/>
              <a:t>Redi’s</a:t>
            </a:r>
            <a:r>
              <a:rPr lang="en-US" sz="2800" dirty="0" smtClean="0"/>
              <a:t> Hypothesis:  Flies produce maggots.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" y="838200"/>
            <a:ext cx="8382000" cy="1981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Three Separate Experiments: </a:t>
            </a:r>
          </a:p>
          <a:p>
            <a:pPr algn="l"/>
            <a:r>
              <a:rPr lang="en-US" sz="2400" dirty="0" smtClean="0"/>
              <a:t>THREE GROUPINGS OF MEAT IN JARS.</a:t>
            </a:r>
          </a:p>
          <a:p>
            <a:pPr algn="l"/>
            <a:r>
              <a:rPr lang="en-US" sz="2400" dirty="0" smtClean="0"/>
              <a:t>GROUP 1: Open to the air.</a:t>
            </a:r>
          </a:p>
          <a:p>
            <a:pPr algn="l"/>
            <a:r>
              <a:rPr lang="en-US" sz="2400" dirty="0" smtClean="0"/>
              <a:t>GROUP 2:  Gauze covering, so that air could enter, but no flies could enter.</a:t>
            </a:r>
          </a:p>
          <a:p>
            <a:pPr algn="l"/>
            <a:r>
              <a:rPr lang="en-US" sz="2400" dirty="0" smtClean="0"/>
              <a:t>GROUP 3:  Sealed to air.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16" y="3522694"/>
            <a:ext cx="7528784" cy="325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02" y="838200"/>
            <a:ext cx="5067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46470"/>
            <a:ext cx="8763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How we discovered cells.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9350"/>
            <a:ext cx="5715000" cy="50990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700" dirty="0" smtClean="0"/>
              <a:t>In 1665 Robert </a:t>
            </a:r>
            <a:r>
              <a:rPr lang="en-US" sz="2700" b="1" u="sng" dirty="0" smtClean="0"/>
              <a:t>Hook</a:t>
            </a:r>
            <a:r>
              <a:rPr lang="en-US" sz="2700" dirty="0" smtClean="0"/>
              <a:t> looked under a microscope and this is what he saw</a:t>
            </a:r>
          </a:p>
          <a:p>
            <a:pPr eaLnBrk="1" hangingPunct="1"/>
            <a:r>
              <a:rPr lang="en-US" sz="2700" dirty="0" smtClean="0"/>
              <a:t>This is a picture of what a piece of </a:t>
            </a:r>
            <a:r>
              <a:rPr lang="en-US" sz="2700" b="1" u="sng" dirty="0" smtClean="0"/>
              <a:t>dead plant </a:t>
            </a:r>
            <a:r>
              <a:rPr lang="en-US" sz="2700" dirty="0" smtClean="0"/>
              <a:t>looks like under a microscope.</a:t>
            </a:r>
          </a:p>
          <a:p>
            <a:pPr eaLnBrk="1" hangingPunct="1"/>
            <a:r>
              <a:rPr lang="en-US" sz="2700" dirty="0" smtClean="0"/>
              <a:t>What observations can we make?</a:t>
            </a:r>
          </a:p>
          <a:p>
            <a:pPr eaLnBrk="1" hangingPunct="1"/>
            <a:r>
              <a:rPr lang="en-US" sz="2700" dirty="0" smtClean="0"/>
              <a:t>What would you call these?</a:t>
            </a:r>
          </a:p>
        </p:txBody>
      </p:sp>
      <p:pic>
        <p:nvPicPr>
          <p:cNvPr id="17412" name="Picture 11" descr="cork_cells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43591"/>
          <a:stretch>
            <a:fillRect/>
          </a:stretch>
        </p:blipFill>
        <p:spPr>
          <a:xfrm>
            <a:off x="838200" y="4572000"/>
            <a:ext cx="2590800" cy="2740025"/>
          </a:xfrm>
        </p:spPr>
      </p:pic>
      <p:pic>
        <p:nvPicPr>
          <p:cNvPr id="2054" name="Picture 6" descr="http://freepngimages.com/wp-content/uploads/2014/05/microsco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7562">
            <a:off x="4717652" y="3808745"/>
            <a:ext cx="2547984" cy="25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31376" y="-8965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How we discovered cells.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29" y="1149350"/>
            <a:ext cx="4221162" cy="61658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 1838 Matthias </a:t>
            </a:r>
            <a:r>
              <a:rPr lang="en-US" b="1" u="sng" dirty="0" err="1" smtClean="0"/>
              <a:t>Scheliden</a:t>
            </a:r>
            <a:r>
              <a:rPr lang="en-US" dirty="0" smtClean="0"/>
              <a:t> looked under a microscope and this is what he saw</a:t>
            </a:r>
          </a:p>
          <a:p>
            <a:pPr eaLnBrk="1" hangingPunct="1"/>
            <a:r>
              <a:rPr lang="en-US" dirty="0" smtClean="0"/>
              <a:t>This is a picture of living </a:t>
            </a:r>
            <a:r>
              <a:rPr lang="en-US" b="1" u="sng" dirty="0" smtClean="0"/>
              <a:t>plant</a:t>
            </a:r>
            <a:r>
              <a:rPr lang="en-US" dirty="0" smtClean="0"/>
              <a:t> tissue.</a:t>
            </a:r>
          </a:p>
          <a:p>
            <a:pPr eaLnBrk="1" hangingPunct="1"/>
            <a:r>
              <a:rPr lang="en-US" dirty="0" smtClean="0"/>
              <a:t>What observations can we make?</a:t>
            </a:r>
          </a:p>
          <a:p>
            <a:pPr eaLnBrk="1" hangingPunct="1"/>
            <a:r>
              <a:rPr lang="en-US" dirty="0" smtClean="0"/>
              <a:t>What inference can we make about plants? Are they made of cells?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162" y="914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91" y="4876800"/>
            <a:ext cx="3390900" cy="1905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12" y="4876800"/>
            <a:ext cx="1409699" cy="187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37529" y="838200"/>
            <a:ext cx="4365625" cy="3275013"/>
          </a:xfrm>
          <a:noFill/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52400" y="17929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How we discovered cells.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24" y="914400"/>
            <a:ext cx="4114800" cy="50990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next year, Theodore </a:t>
            </a:r>
            <a:r>
              <a:rPr lang="en-US" sz="2400" b="1" u="sng" dirty="0" smtClean="0"/>
              <a:t>Schwann</a:t>
            </a:r>
            <a:r>
              <a:rPr lang="en-US" sz="2400" dirty="0" smtClean="0"/>
              <a:t> looked under a microscope and this is what he saw</a:t>
            </a:r>
          </a:p>
          <a:p>
            <a:pPr eaLnBrk="1" hangingPunct="1"/>
            <a:r>
              <a:rPr lang="en-US" sz="2400" dirty="0" smtClean="0"/>
              <a:t>This is a picture of living </a:t>
            </a:r>
            <a:r>
              <a:rPr lang="en-US" sz="2400" b="1" u="sng" dirty="0" smtClean="0"/>
              <a:t>animal</a:t>
            </a:r>
            <a:r>
              <a:rPr lang="en-US" sz="2400" dirty="0" smtClean="0"/>
              <a:t> tissue.</a:t>
            </a:r>
          </a:p>
          <a:p>
            <a:pPr eaLnBrk="1" hangingPunct="1"/>
            <a:r>
              <a:rPr lang="en-US" sz="2400" dirty="0" smtClean="0"/>
              <a:t>What observations can we make?</a:t>
            </a:r>
          </a:p>
          <a:p>
            <a:pPr eaLnBrk="1" hangingPunct="1"/>
            <a:r>
              <a:rPr lang="en-US" sz="2400" dirty="0" smtClean="0"/>
              <a:t>What inference can we make about animal tissue? Are they made of cells?</a:t>
            </a:r>
          </a:p>
          <a:p>
            <a:pPr eaLnBrk="1" hangingPunct="1"/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3124200"/>
            <a:ext cx="30480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3668" r="45680" b="-2941"/>
          <a:stretch/>
        </p:blipFill>
        <p:spPr bwMode="auto">
          <a:xfrm>
            <a:off x="5791200" y="3657600"/>
            <a:ext cx="204286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III.  What are the 3 Parts of the </a:t>
            </a:r>
            <a:r>
              <a:rPr lang="en-US" sz="4800" b="1" dirty="0" smtClean="0"/>
              <a:t>cell theory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3200" dirty="0" smtClean="0"/>
              <a:t> </a:t>
            </a:r>
            <a:r>
              <a:rPr lang="en-US" sz="3200" b="1" u="sng" dirty="0" smtClean="0"/>
              <a:t>1. All cells come from pre-existing cells</a:t>
            </a:r>
          </a:p>
          <a:p>
            <a:pPr lvl="1">
              <a:buNone/>
            </a:pPr>
            <a:r>
              <a:rPr lang="en-US" sz="3200" b="1" u="sng" dirty="0" smtClean="0"/>
              <a:t> 2. Cells are the basic unit of life</a:t>
            </a:r>
          </a:p>
          <a:p>
            <a:pPr lvl="1">
              <a:buNone/>
            </a:pPr>
            <a:r>
              <a:rPr lang="en-US" sz="3200" b="1" u="sng" dirty="0" smtClean="0"/>
              <a:t> 3. All organisms are made of cells.</a:t>
            </a:r>
          </a:p>
          <a:p>
            <a:pPr lvl="1">
              <a:buNone/>
            </a:pPr>
            <a:endParaRPr lang="en-US" sz="3200" b="1" u="sng" dirty="0" smtClean="0"/>
          </a:p>
          <a:p>
            <a:pPr lvl="0" algn="ctr">
              <a:buNone/>
            </a:pPr>
            <a:r>
              <a:rPr lang="en-US" sz="4800" dirty="0" smtClean="0"/>
              <a:t>The Cell </a:t>
            </a:r>
            <a:r>
              <a:rPr lang="en-US" sz="4800" dirty="0"/>
              <a:t>T</a:t>
            </a:r>
            <a:r>
              <a:rPr lang="en-US" sz="4800" dirty="0" smtClean="0"/>
              <a:t>heory was used to disprove </a:t>
            </a:r>
            <a:r>
              <a:rPr lang="en-US" sz="4800" b="1" u="sng" dirty="0" smtClean="0"/>
              <a:t>spontaneous generation.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4OpBylwH9DU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 Shot 2014-09-20 at 3.33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27" y="2133600"/>
            <a:ext cx="8508927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RECAP!!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In your groups, decide which statement from the Cell Theory best fits the pictures I am going to show you!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organisms are made of cells.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9" t="2736" r="27654" b="28273"/>
          <a:stretch/>
        </p:blipFill>
        <p:spPr bwMode="auto">
          <a:xfrm>
            <a:off x="537879" y="1447800"/>
            <a:ext cx="2074241" cy="228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1"/>
          <a:stretch/>
        </p:blipFill>
        <p:spPr bwMode="auto">
          <a:xfrm>
            <a:off x="3431628" y="2063601"/>
            <a:ext cx="2126785" cy="254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6428"/>
            <a:ext cx="2563116" cy="25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14339" idx="2"/>
          </p:cNvCxnSpPr>
          <p:nvPr/>
        </p:nvCxnSpPr>
        <p:spPr>
          <a:xfrm flipH="1">
            <a:off x="2612120" y="4609005"/>
            <a:ext cx="1882901" cy="58901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5098614"/>
            <a:ext cx="1855076" cy="71929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/>
        </p:blipFill>
        <p:spPr bwMode="auto">
          <a:xfrm>
            <a:off x="1912883" y="5365317"/>
            <a:ext cx="2226031" cy="149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" b="7651"/>
          <a:stretch/>
        </p:blipFill>
        <p:spPr bwMode="auto">
          <a:xfrm>
            <a:off x="13138" y="4420914"/>
            <a:ext cx="1899745" cy="15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14338" idx="2"/>
          </p:cNvCxnSpPr>
          <p:nvPr/>
        </p:nvCxnSpPr>
        <p:spPr>
          <a:xfrm>
            <a:off x="1575000" y="3736428"/>
            <a:ext cx="337883" cy="87257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existing cells are produced by other living cells.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39330"/>
            <a:ext cx="4333875" cy="45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14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7924800" cy="1143000"/>
          </a:xfrm>
        </p:spPr>
        <p:txBody>
          <a:bodyPr/>
          <a:lstStyle/>
          <a:p>
            <a:r>
              <a:rPr lang="en-US" dirty="0" smtClean="0"/>
              <a:t>I’m going to show you a short 15 second clip of a bird behavior.  I want you to write down on your guided notes what you observe is happening.  Make sure to observe what the birds surrounding looks like.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15000"/>
            <a:ext cx="7620000" cy="48006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www.youtube.com/watch?v=Ln2Xq8fCNI8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cell is the most basic unit of life.</a:t>
            </a:r>
            <a:endParaRPr lang="en-US" dirty="0"/>
          </a:p>
        </p:txBody>
      </p:sp>
      <p:pic>
        <p:nvPicPr>
          <p:cNvPr id="4100" name="Picture 4" descr="https://genographic.nationalgeographic.com/wp-content/uploads/2012/09/science-behind_human-body_575x4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92" y="609600"/>
            <a:ext cx="8523687" cy="70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/>
          <a:lstStyle/>
          <a:p>
            <a:r>
              <a:rPr lang="en-US" dirty="0" smtClean="0"/>
              <a:t>Let’s Discuss our answers</a:t>
            </a:r>
          </a:p>
          <a:p>
            <a:r>
              <a:rPr lang="en-US" dirty="0" smtClean="0"/>
              <a:t>Modify your anticipation guide answers</a:t>
            </a:r>
          </a:p>
          <a:p>
            <a:r>
              <a:rPr lang="en-US" dirty="0" smtClean="0"/>
              <a:t>Take our exit ticket!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590800"/>
          <a:ext cx="8001000" cy="3923626"/>
        </p:xfrm>
        <a:graphic>
          <a:graphicData uri="http://schemas.openxmlformats.org/drawingml/2006/table">
            <a:tbl>
              <a:tblPr/>
              <a:tblGrid>
                <a:gridCol w="1124323"/>
                <a:gridCol w="5752354"/>
                <a:gridCol w="1124323"/>
              </a:tblGrid>
              <a:tr h="2660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BEFORE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STATEMENT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AFTER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56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Times New Roman"/>
                          <a:cs typeface="Arial"/>
                        </a:rPr>
                        <a:t>All bacteria that are alive today have come from pre-existing bacteria.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Times New Roman"/>
                          <a:cs typeface="Arial"/>
                        </a:rPr>
                        <a:t>The smallest unit of life is a carbon atom because all living things are carbon-based life forms.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 Narrow"/>
                          <a:ea typeface="Times New Roman"/>
                          <a:cs typeface="Arial"/>
                        </a:rPr>
                        <a:t>Plants and animals are made of cells but fungi and bacteria are not.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Times New Roman"/>
                          <a:cs typeface="Arial"/>
                        </a:rPr>
                        <a:t>All cells are microscopic (you need a microscope to view them).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Times New Roman"/>
                          <a:cs typeface="Arial"/>
                        </a:rPr>
                        <a:t>To be considered a cell the only two things it needs are a cell membrane and cytoplasm.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Individual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153400" cy="6096000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/>
              <a:t>Flip over your Guided Notes</a:t>
            </a:r>
          </a:p>
          <a:p>
            <a:r>
              <a:rPr lang="en-US" sz="4800" dirty="0" smtClean="0"/>
              <a:t>For 7 minutes, the classroom will be silent so that everyone will be ale read the article on their own.  </a:t>
            </a:r>
          </a:p>
          <a:p>
            <a:r>
              <a:rPr lang="en-US" sz="4800" dirty="0" smtClean="0"/>
              <a:t>This is to be completed on your own.  If you need help, I will be seated in the back of the classroom for those who need extra help.</a:t>
            </a:r>
          </a:p>
          <a:p>
            <a:r>
              <a:rPr lang="en-US" sz="4800" dirty="0" smtClean="0"/>
              <a:t>When you are done, staple this onto page 18 of your INB.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845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Read </a:t>
            </a:r>
            <a:r>
              <a:rPr lang="en-US" sz="4400" dirty="0" err="1" smtClean="0"/>
              <a:t>pgs</a:t>
            </a:r>
            <a:r>
              <a:rPr lang="en-US" sz="4400" dirty="0" smtClean="0"/>
              <a:t> 70-72, define bold words, answer questions 1-4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67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8464427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19400"/>
            <a:ext cx="4495800" cy="1143000"/>
          </a:xfrm>
        </p:spPr>
        <p:txBody>
          <a:bodyPr/>
          <a:lstStyle/>
          <a:p>
            <a:pPr algn="ctr"/>
            <a:r>
              <a:rPr lang="en-US" sz="11500" dirty="0" smtClean="0">
                <a:solidFill>
                  <a:srgbClr val="47E954"/>
                </a:solidFill>
                <a:latin typeface="Playbill"/>
                <a:cs typeface="Playbill"/>
              </a:rPr>
              <a:t>Clear Off Your Desk</a:t>
            </a:r>
            <a:endParaRPr lang="en-US" sz="11500" dirty="0">
              <a:solidFill>
                <a:srgbClr val="47E954"/>
              </a:solidFill>
              <a:latin typeface="Playbill"/>
              <a:cs typeface="Playbill"/>
            </a:endParaRPr>
          </a:p>
        </p:txBody>
      </p:sp>
    </p:spTree>
    <p:extLst>
      <p:ext uri="{BB962C8B-B14F-4D97-AF65-F5344CB8AC3E}">
        <p14:creationId xmlns:p14="http://schemas.microsoft.com/office/powerpoint/2010/main" val="905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r>
              <a:rPr lang="en-US" dirty="0" smtClean="0"/>
              <a:t>Question 1: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3820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000" dirty="0" smtClean="0"/>
              <a:t>Which of the following is NOT an example of spontaneous generation?</a:t>
            </a:r>
          </a:p>
          <a:p>
            <a:pPr marL="1234440" lvl="2" indent="-457200">
              <a:buFont typeface="+mj-lt"/>
              <a:buAutoNum type="alphaUcPeriod"/>
            </a:pPr>
            <a:r>
              <a:rPr lang="en-US" sz="3600" dirty="0" smtClean="0"/>
              <a:t>If there is a garbage pile, maggots can be found there</a:t>
            </a:r>
          </a:p>
          <a:p>
            <a:pPr marL="1234440" lvl="2" indent="-457200">
              <a:buFont typeface="+mj-lt"/>
              <a:buAutoNum type="alphaUcPeriod"/>
            </a:pPr>
            <a:r>
              <a:rPr lang="en-US" sz="3600" dirty="0" smtClean="0"/>
              <a:t>If there is a bunch of honey, bees will appear out of it</a:t>
            </a:r>
          </a:p>
          <a:p>
            <a:pPr marL="1234440" lvl="2" indent="-457200">
              <a:buFont typeface="+mj-lt"/>
              <a:buAutoNum type="alphaUcPeriod"/>
            </a:pPr>
            <a:r>
              <a:rPr lang="en-US" sz="3600" dirty="0" smtClean="0"/>
              <a:t>If you leave a pile of wet rags in a dark room, it will produce mice</a:t>
            </a:r>
          </a:p>
          <a:p>
            <a:pPr marL="1234440" lvl="2" indent="-457200">
              <a:buFont typeface="+mj-lt"/>
              <a:buAutoNum type="alphaUcPeriod"/>
            </a:pPr>
            <a:r>
              <a:rPr lang="en-US" sz="3600" dirty="0" smtClean="0"/>
              <a:t>Smelly dogs create fleas in their fur</a:t>
            </a:r>
          </a:p>
        </p:txBody>
      </p:sp>
    </p:spTree>
    <p:extLst>
      <p:ext uri="{BB962C8B-B14F-4D97-AF65-F5344CB8AC3E}">
        <p14:creationId xmlns:p14="http://schemas.microsoft.com/office/powerpoint/2010/main" val="39682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r>
              <a:rPr lang="en-US" dirty="0" smtClean="0"/>
              <a:t>Question 2: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924800" cy="5181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000" dirty="0"/>
              <a:t>Which of the following is NOT a part of the cell theory? 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sz="4000" dirty="0"/>
              <a:t>All cells come from pre-existing </a:t>
            </a:r>
            <a:r>
              <a:rPr lang="en-US" sz="4000" dirty="0" smtClean="0"/>
              <a:t>cells</a:t>
            </a:r>
            <a:endParaRPr lang="en-US" sz="4000" dirty="0"/>
          </a:p>
          <a:p>
            <a:pPr marL="868680" lvl="1" indent="-457200">
              <a:buFont typeface="+mj-lt"/>
              <a:buAutoNum type="alphaUcPeriod"/>
            </a:pPr>
            <a:r>
              <a:rPr lang="en-US" sz="4000" dirty="0"/>
              <a:t>All </a:t>
            </a:r>
            <a:r>
              <a:rPr lang="en-US" sz="4000" dirty="0" smtClean="0"/>
              <a:t>cell replication leads to growth  </a:t>
            </a:r>
            <a:endParaRPr lang="en-US" sz="4000" dirty="0"/>
          </a:p>
          <a:p>
            <a:pPr marL="868680" lvl="1" indent="-457200">
              <a:buFont typeface="+mj-lt"/>
              <a:buAutoNum type="alphaUcPeriod"/>
            </a:pPr>
            <a:r>
              <a:rPr lang="en-US" sz="4000" dirty="0"/>
              <a:t>All </a:t>
            </a:r>
            <a:r>
              <a:rPr lang="en-US" sz="4000" dirty="0" smtClean="0"/>
              <a:t>living things are </a:t>
            </a:r>
            <a:r>
              <a:rPr lang="en-US" sz="4000" dirty="0"/>
              <a:t>made of </a:t>
            </a:r>
            <a:r>
              <a:rPr lang="en-US" sz="4000" dirty="0" smtClean="0"/>
              <a:t>cells</a:t>
            </a:r>
            <a:endParaRPr lang="en-US" sz="4000" dirty="0"/>
          </a:p>
          <a:p>
            <a:pPr marL="868680" lvl="1" indent="-457200">
              <a:buFont typeface="+mj-lt"/>
              <a:buAutoNum type="alphaUcPeriod"/>
            </a:pPr>
            <a:r>
              <a:rPr lang="en-US" sz="4000" dirty="0"/>
              <a:t>Cells are the basic unit of </a:t>
            </a:r>
            <a:r>
              <a:rPr lang="en-US" sz="4000" dirty="0" smtClean="0"/>
              <a:t>life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17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3600" dirty="0"/>
              <a:t>Which of the following is incorrect? 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sz="3600" dirty="0"/>
              <a:t>Francisco </a:t>
            </a:r>
            <a:r>
              <a:rPr lang="en-US" sz="3600" dirty="0" err="1"/>
              <a:t>Redi</a:t>
            </a:r>
            <a:r>
              <a:rPr lang="en-US" sz="3600" dirty="0"/>
              <a:t> disproved Spontaneous Generation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sz="3600" dirty="0"/>
              <a:t>Robert Hook looked at dead plant cells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sz="3600" dirty="0"/>
              <a:t>Matthias </a:t>
            </a:r>
            <a:r>
              <a:rPr lang="en-US" sz="3600" dirty="0" err="1"/>
              <a:t>Scheliden</a:t>
            </a:r>
            <a:r>
              <a:rPr lang="en-US" sz="3600" dirty="0"/>
              <a:t> looked at living plant tissue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sz="3600" dirty="0"/>
              <a:t>Theodore Schwann looked at </a:t>
            </a:r>
            <a:r>
              <a:rPr lang="en-US" sz="3600" dirty="0" smtClean="0"/>
              <a:t>human skin tissue</a:t>
            </a:r>
            <a:endParaRPr lang="en-US" sz="36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lnSpcReduction="10000"/>
          </a:bodyPr>
          <a:lstStyle/>
          <a:p>
            <a:pPr marL="411480" lvl="1" indent="0">
              <a:buNone/>
            </a:pPr>
            <a:r>
              <a:rPr lang="en-US" sz="3600" dirty="0" smtClean="0"/>
              <a:t>Theories are formed…</a:t>
            </a:r>
          </a:p>
          <a:p>
            <a:pPr marL="868680" lvl="1" indent="-457200">
              <a:buAutoNum type="alphaUcPeriod"/>
            </a:pPr>
            <a:r>
              <a:rPr lang="en-US" sz="3600" dirty="0" smtClean="0"/>
              <a:t>As a scientist advances their own research</a:t>
            </a:r>
          </a:p>
          <a:p>
            <a:pPr marL="868680" lvl="1" indent="-457200">
              <a:buAutoNum type="alphaUcPeriod" startAt="2"/>
            </a:pPr>
            <a:r>
              <a:rPr lang="en-US" sz="3600" dirty="0" smtClean="0"/>
              <a:t>By scientists build upon others ideas and research</a:t>
            </a:r>
          </a:p>
          <a:p>
            <a:pPr marL="868680" lvl="1" indent="-457200">
              <a:buAutoNum type="alphaUcPeriod" startAt="2"/>
            </a:pPr>
            <a:r>
              <a:rPr lang="en-US" sz="3600" dirty="0" smtClean="0"/>
              <a:t>Through various forms of observation</a:t>
            </a:r>
          </a:p>
          <a:p>
            <a:pPr marL="868680" lvl="1" indent="-457200">
              <a:buAutoNum type="alphaUcPeriod" startAt="2"/>
            </a:pPr>
            <a:r>
              <a:rPr lang="en-US" sz="3600" dirty="0" smtClean="0"/>
              <a:t>All of the above</a:t>
            </a:r>
          </a:p>
          <a:p>
            <a:pPr marL="868680" lvl="1" indent="-457200">
              <a:buAutoNum type="alphaUcPeriod" startAt="2"/>
            </a:pPr>
            <a:r>
              <a:rPr lang="en-US" sz="3600" dirty="0" smtClean="0"/>
              <a:t>Both B &amp; C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868680" lvl="1" indent="-457200">
              <a:buFont typeface="+mj-lt"/>
              <a:buAutoNum type="alphaUcPeriod"/>
            </a:pPr>
            <a:endParaRPr lang="en-US" dirty="0" smtClean="0"/>
          </a:p>
          <a:p>
            <a:pPr marL="868680" lvl="1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Font typeface="Arial" pitchFamily="34" charset="0"/>
              <a:buNone/>
            </a:pPr>
            <a:r>
              <a:rPr lang="en-US" sz="4000" dirty="0" smtClean="0"/>
              <a:t>What is the dependent variable in </a:t>
            </a:r>
            <a:r>
              <a:rPr lang="en-US" sz="4000" dirty="0" err="1" smtClean="0"/>
              <a:t>Redi’s</a:t>
            </a:r>
            <a:r>
              <a:rPr lang="en-US" sz="4000" dirty="0" smtClean="0"/>
              <a:t> experiment? </a:t>
            </a:r>
          </a:p>
          <a:p>
            <a:pPr marL="411480" lvl="1" indent="0">
              <a:buFont typeface="Arial" pitchFamily="34" charset="0"/>
              <a:buNone/>
            </a:pPr>
            <a:r>
              <a:rPr lang="en-US" sz="4000" dirty="0" smtClean="0"/>
              <a:t>A.	The presence of maggots</a:t>
            </a:r>
          </a:p>
          <a:p>
            <a:pPr marL="411480" lvl="1" indent="0">
              <a:buFont typeface="Arial" pitchFamily="34" charset="0"/>
              <a:buNone/>
            </a:pPr>
            <a:r>
              <a:rPr lang="en-US" sz="4000" dirty="0" smtClean="0"/>
              <a:t>B.	The covering of the glasses</a:t>
            </a:r>
          </a:p>
          <a:p>
            <a:pPr marL="411480" lvl="1" indent="0">
              <a:buFont typeface="Arial" pitchFamily="34" charset="0"/>
              <a:buNone/>
            </a:pPr>
            <a:r>
              <a:rPr lang="en-US" sz="4000" dirty="0" smtClean="0"/>
              <a:t>C.	The type of meat used</a:t>
            </a:r>
          </a:p>
          <a:p>
            <a:pPr marL="411480" lvl="1" indent="0">
              <a:buFont typeface="Arial" pitchFamily="34" charset="0"/>
              <a:buNone/>
            </a:pPr>
            <a:r>
              <a:rPr lang="en-US" sz="4000" dirty="0" smtClean="0"/>
              <a:t>D.	The presence of flies</a:t>
            </a:r>
          </a:p>
          <a:p>
            <a:pPr marL="411480" lvl="1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4495800"/>
          </a:xfrm>
        </p:spPr>
        <p:txBody>
          <a:bodyPr/>
          <a:lstStyle/>
          <a:p>
            <a:r>
              <a:rPr lang="en-US" sz="4400" dirty="0" smtClean="0"/>
              <a:t>Now in your groups, each person will have 15 seconds to share out what they think is happening.  You will then come up with a theory as a group.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733800"/>
            <a:ext cx="8077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bird is actually using its wings as shade to stop the sun from glaring across the water so that it can find fish in the water. </a:t>
            </a:r>
          </a:p>
        </p:txBody>
      </p:sp>
    </p:spTree>
    <p:extLst>
      <p:ext uri="{BB962C8B-B14F-4D97-AF65-F5344CB8AC3E}">
        <p14:creationId xmlns:p14="http://schemas.microsoft.com/office/powerpoint/2010/main" val="34617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1" y="4767262"/>
            <a:ext cx="8229600" cy="163353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process you all just went about is how scientists will create theories.  Of course it takes a little more time and experimental design, but building ideas off each other is how the game is played.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"/>
            <a:ext cx="58959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709486" cy="511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543" y="4876800"/>
            <a:ext cx="7772400" cy="1470025"/>
          </a:xfrm>
        </p:spPr>
        <p:txBody>
          <a:bodyPr/>
          <a:lstStyle/>
          <a:p>
            <a:r>
              <a:rPr lang="en-US" dirty="0" smtClean="0"/>
              <a:t>The Cell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638800"/>
            <a:ext cx="6461760" cy="1066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How Small is a Cell?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410200" cy="5334000"/>
          </a:xfrm>
        </p:spPr>
        <p:txBody>
          <a:bodyPr/>
          <a:lstStyle/>
          <a:p>
            <a:pPr marL="114300" indent="0" eaLnBrk="1" hangingPunct="1">
              <a:buNone/>
            </a:pPr>
            <a:endParaRPr lang="en-US" dirty="0" smtClean="0">
              <a:hlinkClick r:id="rId2"/>
            </a:endParaRPr>
          </a:p>
          <a:p>
            <a:pPr eaLnBrk="1" hangingPunct="1"/>
            <a:r>
              <a:rPr lang="en-US" dirty="0" smtClean="0">
                <a:hlinkClick r:id="rId2"/>
              </a:rPr>
              <a:t>http://learn.genetics.utah.edu/content/begin/cells/scale/</a:t>
            </a:r>
            <a:r>
              <a:rPr lang="en-US" dirty="0" smtClean="0"/>
              <a:t> </a:t>
            </a:r>
            <a:endParaRPr lang="en-US" sz="4800" dirty="0"/>
          </a:p>
          <a:p>
            <a:pPr eaLnBrk="1" hangingPunct="1"/>
            <a:r>
              <a:rPr lang="en-US" sz="4800" dirty="0" smtClean="0"/>
              <a:t>If cells are so small, how did humans ever find them?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45053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mv="urn:schemas-microsoft-com:mac:vml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 What is a cell?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cell is a </a:t>
            </a:r>
            <a:r>
              <a:rPr lang="en-US" sz="3600" b="1" u="sng" dirty="0" smtClean="0"/>
              <a:t>structure</a:t>
            </a:r>
            <a:r>
              <a:rPr lang="en-US" sz="3600" dirty="0" smtClean="0"/>
              <a:t> containing </a:t>
            </a:r>
            <a:r>
              <a:rPr lang="en-US" sz="3600" b="1" u="sng" dirty="0" smtClean="0"/>
              <a:t>cytoplasm</a:t>
            </a:r>
            <a:r>
              <a:rPr lang="en-US" sz="3600" dirty="0" smtClean="0"/>
              <a:t> enclosed by a </a:t>
            </a:r>
            <a:r>
              <a:rPr lang="en-US" sz="3600" b="1" u="sng" dirty="0" smtClean="0"/>
              <a:t>cell</a:t>
            </a:r>
            <a:r>
              <a:rPr lang="en-US" sz="3600" dirty="0" smtClean="0"/>
              <a:t> </a:t>
            </a:r>
            <a:r>
              <a:rPr lang="en-US" sz="3600" b="1" u="sng" dirty="0" smtClean="0"/>
              <a:t>membrane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026" name="Picture 2" descr="http://www.enchantedlearning.com/subjects/animals/cell/jello/labeledcandy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3590925" cy="2600108"/>
          </a:xfrm>
          <a:prstGeom prst="rect">
            <a:avLst/>
          </a:prstGeom>
          <a:noFill/>
        </p:spPr>
      </p:pic>
      <p:pic>
        <p:nvPicPr>
          <p:cNvPr id="1028" name="Picture 4" descr="http://www.ebi.ac.uk/microarray/biology_intro_files/cell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4114800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 What did people believe before cells were discovered?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Theory of </a:t>
            </a:r>
            <a:r>
              <a:rPr lang="en-US" sz="2800" b="1" u="sng" dirty="0" smtClean="0"/>
              <a:t>Spontaneous generation </a:t>
            </a:r>
            <a:r>
              <a:rPr lang="en-US" sz="2800" dirty="0" smtClean="0"/>
              <a:t>= that living things can come from </a:t>
            </a:r>
            <a:r>
              <a:rPr lang="en-US" sz="2800" b="1" u="sng" dirty="0" smtClean="0"/>
              <a:t>non-living things</a:t>
            </a:r>
          </a:p>
          <a:p>
            <a:pPr lvl="0"/>
            <a:r>
              <a:rPr lang="en-US" sz="2800" dirty="0" smtClean="0"/>
              <a:t>Ex – maggots from meat; or mice from hay; </a:t>
            </a:r>
          </a:p>
          <a:p>
            <a:endParaRPr lang="en-US" dirty="0"/>
          </a:p>
        </p:txBody>
      </p:sp>
      <p:pic>
        <p:nvPicPr>
          <p:cNvPr id="4" name="Picture 3" descr="http://www.maggots.co.za/wp-content/uploads/2011/06/maggots-photos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89" y="3566029"/>
            <a:ext cx="5389797" cy="283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87523"/>
            <a:ext cx="4114800" cy="291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50248">
            <a:off x="-55733" y="4666927"/>
            <a:ext cx="1332470" cy="1067038"/>
          </a:xfrm>
          <a:prstGeom prst="rect">
            <a:avLst/>
          </a:prstGeom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4549676"/>
            <a:ext cx="80771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3600" dirty="0" smtClean="0">
                <a:solidFill>
                  <a:schemeClr val="folHlink"/>
                </a:solidFill>
              </a:rPr>
              <a:t>In 1668, the dreamy Italian doctor, Francesco </a:t>
            </a:r>
            <a:r>
              <a:rPr lang="en-US" sz="3600" b="1" u="sng" dirty="0" err="1" smtClean="0">
                <a:solidFill>
                  <a:schemeClr val="folHlink"/>
                </a:solidFill>
              </a:rPr>
              <a:t>Redi</a:t>
            </a:r>
            <a:r>
              <a:rPr lang="en-US" sz="3600" dirty="0" smtClean="0">
                <a:solidFill>
                  <a:schemeClr val="folHlink"/>
                </a:solidFill>
              </a:rPr>
              <a:t>, proved </a:t>
            </a:r>
            <a:r>
              <a:rPr lang="en-US" sz="3600" b="1" u="sng" dirty="0">
                <a:solidFill>
                  <a:schemeClr val="folHlink"/>
                </a:solidFill>
              </a:rPr>
              <a:t>maggots</a:t>
            </a:r>
            <a:r>
              <a:rPr lang="en-US" sz="3600" dirty="0">
                <a:solidFill>
                  <a:schemeClr val="folHlink"/>
                </a:solidFill>
              </a:rPr>
              <a:t> came from </a:t>
            </a:r>
            <a:r>
              <a:rPr lang="en-US" sz="3600" b="1" u="sng" dirty="0" smtClean="0">
                <a:solidFill>
                  <a:schemeClr val="folHlink"/>
                </a:solidFill>
              </a:rPr>
              <a:t>flies</a:t>
            </a:r>
            <a:r>
              <a:rPr lang="en-US" sz="3600" dirty="0" smtClean="0">
                <a:solidFill>
                  <a:schemeClr val="folHlink"/>
                </a:solidFill>
              </a:rPr>
              <a:t>, and were not </a:t>
            </a:r>
            <a:r>
              <a:rPr lang="en-US" sz="3600" b="1" u="sng" dirty="0" smtClean="0">
                <a:solidFill>
                  <a:schemeClr val="folHlink"/>
                </a:solidFill>
              </a:rPr>
              <a:t>spontaneous generated </a:t>
            </a:r>
            <a:r>
              <a:rPr lang="en-US" sz="3600" dirty="0" smtClean="0">
                <a:solidFill>
                  <a:schemeClr val="folHlink"/>
                </a:solidFill>
              </a:rPr>
              <a:t>from</a:t>
            </a:r>
            <a:r>
              <a:rPr lang="en-US" sz="3600" b="1" dirty="0" smtClean="0">
                <a:solidFill>
                  <a:schemeClr val="folHlink"/>
                </a:solidFill>
              </a:rPr>
              <a:t> </a:t>
            </a:r>
            <a:r>
              <a:rPr lang="en-US" sz="3600" b="1" u="sng" dirty="0" smtClean="0">
                <a:solidFill>
                  <a:schemeClr val="folHlink"/>
                </a:solidFill>
              </a:rPr>
              <a:t>meat</a:t>
            </a:r>
            <a:r>
              <a:rPr lang="en-US" sz="3600" b="1" dirty="0" smtClean="0">
                <a:solidFill>
                  <a:schemeClr val="folHlink"/>
                </a:solidFill>
              </a:rPr>
              <a:t>.  </a:t>
            </a:r>
            <a:endParaRPr lang="en-US" sz="3600" dirty="0">
              <a:solidFill>
                <a:schemeClr val="folHlink"/>
              </a:solidFill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r>
              <a:rPr lang="en-US" dirty="0" err="1" smtClean="0">
                <a:latin typeface="PosterBodoni BT" charset="0"/>
              </a:rPr>
              <a:t>Franscesco</a:t>
            </a:r>
            <a:r>
              <a:rPr lang="en-US" dirty="0" smtClean="0">
                <a:latin typeface="PosterBodoni BT" charset="0"/>
              </a:rPr>
              <a:t> </a:t>
            </a:r>
            <a:r>
              <a:rPr lang="en-US" dirty="0" err="1" smtClean="0">
                <a:latin typeface="PosterBodoni BT" charset="0"/>
              </a:rPr>
              <a:t>Redi</a:t>
            </a:r>
            <a:r>
              <a:rPr lang="en-US" dirty="0" smtClean="0">
                <a:latin typeface="PosterBodoni BT" charset="0"/>
              </a:rPr>
              <a:t> Says NAY!!!</a:t>
            </a:r>
            <a:endParaRPr lang="en-US" dirty="0">
              <a:latin typeface="PosterBodoni BT" charset="0"/>
            </a:endParaRPr>
          </a:p>
        </p:txBody>
      </p:sp>
      <p:pic>
        <p:nvPicPr>
          <p:cNvPr id="2056" name="Picture 8" descr="Redi is featured in many modern-day science textbooks due to his experiment.">
            <a:hlinkClick r:id="rId4" tooltip="Redi is featured in many modern-day science textbooks due to his experiment.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6338" y="3827463"/>
            <a:ext cx="58737" cy="6985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5" descr="historyred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90600"/>
            <a:ext cx="3200400" cy="3584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6942"/>
          <a:stretch/>
        </p:blipFill>
        <p:spPr>
          <a:xfrm>
            <a:off x="4267200" y="1095394"/>
            <a:ext cx="3654062" cy="3400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1504">
            <a:off x="2726933" y="6327492"/>
            <a:ext cx="753524" cy="6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2357</TotalTime>
  <Words>1125</Words>
  <Application>Microsoft Office PowerPoint</Application>
  <PresentationFormat>On-screen Show (4:3)</PresentationFormat>
  <Paragraphs>143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Cambria</vt:lpstr>
      <vt:lpstr>Playbill</vt:lpstr>
      <vt:lpstr>PosterBodoni BT</vt:lpstr>
      <vt:lpstr>Times New Roman</vt:lpstr>
      <vt:lpstr>Adjacency</vt:lpstr>
      <vt:lpstr>Sit in Assigned Seats  DO NOW (silently, 5 min)</vt:lpstr>
      <vt:lpstr>I’m going to show you a short 15 second clip of a bird behavior.  I want you to write down on your guided notes what you observe is happening.  Make sure to observe what the birds surrounding looks like.  </vt:lpstr>
      <vt:lpstr>Now in your groups, each person will have 15 seconds to share out what they think is happening.  You will then come up with a theory as a group.     </vt:lpstr>
      <vt:lpstr>PowerPoint Presentation</vt:lpstr>
      <vt:lpstr>The Cell Theory</vt:lpstr>
      <vt:lpstr>How Small is a Cell?</vt:lpstr>
      <vt:lpstr>I.  What is a cell?</vt:lpstr>
      <vt:lpstr>II.  What did people believe before cells were discovered?</vt:lpstr>
      <vt:lpstr>Franscesco Redi Says NAY!!!</vt:lpstr>
      <vt:lpstr>Redi’s Hypothesis:  Flies produce maggots.</vt:lpstr>
      <vt:lpstr>Redi’s Hypothesis:  Flies produce maggots.</vt:lpstr>
      <vt:lpstr>How we discovered cells.</vt:lpstr>
      <vt:lpstr>How we discovered cells.</vt:lpstr>
      <vt:lpstr>How we discovered cells.</vt:lpstr>
      <vt:lpstr>III.  What are the 3 Parts of the cell theory?</vt:lpstr>
      <vt:lpstr>VIDEO BREAK</vt:lpstr>
      <vt:lpstr>CELL RECAP!!</vt:lpstr>
      <vt:lpstr>All organisms are made of cells.</vt:lpstr>
      <vt:lpstr>All existing cells are produced by other living cells.</vt:lpstr>
      <vt:lpstr>The cell is the most basic unit of life.</vt:lpstr>
      <vt:lpstr>Closing. </vt:lpstr>
      <vt:lpstr>Individual Practice</vt:lpstr>
      <vt:lpstr>Home Learning</vt:lpstr>
      <vt:lpstr>Clear Off Your Desk</vt:lpstr>
      <vt:lpstr>Question 1: </vt:lpstr>
      <vt:lpstr>Question 2: </vt:lpstr>
      <vt:lpstr>Question 3: </vt:lpstr>
      <vt:lpstr>Question 4: </vt:lpstr>
      <vt:lpstr>Question 5: 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Greco, Marie L.</cp:lastModifiedBy>
  <cp:revision>64</cp:revision>
  <dcterms:created xsi:type="dcterms:W3CDTF">2014-09-20T22:11:43Z</dcterms:created>
  <dcterms:modified xsi:type="dcterms:W3CDTF">2016-07-19T21:15:03Z</dcterms:modified>
</cp:coreProperties>
</file>