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8"/>
  </p:notesMasterIdLst>
  <p:sldIdLst>
    <p:sldId id="661" r:id="rId2"/>
    <p:sldId id="657" r:id="rId3"/>
    <p:sldId id="577" r:id="rId4"/>
    <p:sldId id="578" r:id="rId5"/>
    <p:sldId id="521" r:id="rId6"/>
    <p:sldId id="663" r:id="rId7"/>
    <p:sldId id="664" r:id="rId8"/>
    <p:sldId id="665" r:id="rId9"/>
    <p:sldId id="666" r:id="rId10"/>
    <p:sldId id="524" r:id="rId11"/>
    <p:sldId id="522" r:id="rId12"/>
    <p:sldId id="492" r:id="rId13"/>
    <p:sldId id="659" r:id="rId14"/>
    <p:sldId id="527" r:id="rId15"/>
    <p:sldId id="528" r:id="rId16"/>
    <p:sldId id="52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tang" pitchFamily="18" charset="-127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tang" pitchFamily="18" charset="-127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tang" pitchFamily="18" charset="-127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tang" pitchFamily="18" charset="-127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atang" pitchFamily="18" charset="-127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Batang" pitchFamily="18" charset="-127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Batang" pitchFamily="18" charset="-127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Batang" pitchFamily="18" charset="-127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Batang" pitchFamily="18" charset="-12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2652" autoAdjust="0"/>
  </p:normalViewPr>
  <p:slideViewPr>
    <p:cSldViewPr>
      <p:cViewPr varScale="1">
        <p:scale>
          <a:sx n="54" d="100"/>
          <a:sy n="54" d="100"/>
        </p:scale>
        <p:origin x="7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37664D3-5B3B-49F3-89E1-66A374B91D0D}" type="datetimeFigureOut">
              <a:rPr lang="en-US"/>
              <a:pPr>
                <a:defRPr/>
              </a:pPr>
              <a:t>07/18/2016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3FE112E-C648-4D41-B6BC-E8BE4DEA3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0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r>
              <a:rPr lang="en-US" baseline="0" dirty="0" smtClean="0"/>
              <a:t> the simplicity of the 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E112E-C648-4D41-B6BC-E8BE4DEA39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8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E112E-C648-4D41-B6BC-E8BE4DEA39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Cells come from pre-existing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E112E-C648-4D41-B6BC-E8BE4DEA39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NO… eggs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E112E-C648-4D41-B6BC-E8BE4DEA395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70054-CFD5-412A-AF60-3BD6863C3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84355-5689-49DF-9C59-34E9A8C04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BAFCC-12E6-4340-BB56-384774413B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B4080-39C9-4AE3-A169-F5D1246D79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97B3E-4EA5-4917-9993-26FC7CBF78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CEB49-0550-476E-B3ED-277CA86B7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8BD6E-2418-439F-A15A-467048575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8926-2977-462E-8C46-9D13EA0259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EEE3D-4ADB-4C98-93B0-EAC837C545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01348DE4-1718-4637-9F65-9FB358FD9D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B3CA2590-FF34-48F6-A7E6-8A1CCA3F7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83549FAD-AFA7-4E66-9AC7-096EBBEE62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19u6vJNN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67000"/>
            <a:ext cx="7222068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  Choose one of the three ideas that make up the cell theory and come up with an analogy.  Be Ready to share out.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Example:  </a:t>
            </a:r>
            <a:br>
              <a:rPr lang="en-US" dirty="0" smtClean="0"/>
            </a:br>
            <a:r>
              <a:rPr lang="en-US" dirty="0" smtClean="0"/>
              <a:t>Cells are the basic unit of life.</a:t>
            </a:r>
            <a:br>
              <a:rPr lang="en-US" dirty="0" smtClean="0"/>
            </a:br>
            <a:r>
              <a:rPr lang="en-US" dirty="0" smtClean="0"/>
              <a:t>Bricks are the basic unit of a building.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59215" y="550115"/>
            <a:ext cx="6965245" cy="1202485"/>
          </a:xfrm>
        </p:spPr>
        <p:txBody>
          <a:bodyPr/>
          <a:lstStyle/>
          <a:p>
            <a:pPr eaLnBrk="1" hangingPunct="1"/>
            <a:r>
              <a:rPr lang="en-US" dirty="0" smtClean="0"/>
              <a:t>Eukaryotic Cells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524001"/>
            <a:ext cx="3276600" cy="47244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dirty="0" smtClean="0">
                <a:solidFill>
                  <a:srgbClr val="0070C0"/>
                </a:solidFill>
              </a:rPr>
              <a:t>Larger and more complex</a:t>
            </a:r>
          </a:p>
          <a:p>
            <a:pPr lvl="1" eaLnBrk="1" hangingPunct="1"/>
            <a:r>
              <a:rPr lang="en-US" sz="2800" dirty="0" smtClean="0">
                <a:solidFill>
                  <a:srgbClr val="0070C0"/>
                </a:solidFill>
              </a:rPr>
              <a:t>Eukaryotic cells have a                                             nucleus and membrane-bond organelles</a:t>
            </a:r>
          </a:p>
          <a:p>
            <a:pPr lvl="1" eaLnBrk="1" hangingPunct="1"/>
            <a:r>
              <a:rPr lang="en-US" sz="2800" dirty="0" smtClean="0">
                <a:solidFill>
                  <a:srgbClr val="0070C0"/>
                </a:solidFill>
              </a:rPr>
              <a:t>Example: Plant and animal cells.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850" y="1752600"/>
            <a:ext cx="311943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4541838" y="2351088"/>
            <a:ext cx="2203450" cy="396875"/>
            <a:chOff x="3028" y="1385"/>
            <a:chExt cx="1388" cy="250"/>
          </a:xfrm>
        </p:grpSpPr>
        <p:sp>
          <p:nvSpPr>
            <p:cNvPr id="33804" name="Text Box 5"/>
            <p:cNvSpPr txBox="1">
              <a:spLocks noChangeArrowheads="1"/>
            </p:cNvSpPr>
            <p:nvPr/>
          </p:nvSpPr>
          <p:spPr bwMode="auto">
            <a:xfrm>
              <a:off x="3028" y="1385"/>
              <a:ext cx="6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>
                  <a:latin typeface="Georgia" pitchFamily="18" charset="0"/>
                </a:rPr>
                <a:t>nucleus</a:t>
              </a:r>
              <a:endParaRPr lang="en-US">
                <a:latin typeface="Georgia" pitchFamily="18" charset="0"/>
              </a:endParaRPr>
            </a:p>
          </p:txBody>
        </p:sp>
        <p:sp>
          <p:nvSpPr>
            <p:cNvPr id="33805" name="Line 6"/>
            <p:cNvSpPr>
              <a:spLocks noChangeShapeType="1"/>
            </p:cNvSpPr>
            <p:nvPr/>
          </p:nvSpPr>
          <p:spPr bwMode="auto">
            <a:xfrm flipH="1" flipV="1">
              <a:off x="3648" y="1536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8" name="Group 7"/>
          <p:cNvGrpSpPr>
            <a:grpSpLocks/>
          </p:cNvGrpSpPr>
          <p:nvPr/>
        </p:nvGrpSpPr>
        <p:grpSpPr bwMode="auto">
          <a:xfrm>
            <a:off x="4038600" y="4953000"/>
            <a:ext cx="2401888" cy="461963"/>
            <a:chOff x="2711" y="3024"/>
            <a:chExt cx="1513" cy="291"/>
          </a:xfrm>
        </p:grpSpPr>
        <p:sp>
          <p:nvSpPr>
            <p:cNvPr id="33802" name="Text Box 8"/>
            <p:cNvSpPr txBox="1">
              <a:spLocks noChangeArrowheads="1"/>
            </p:cNvSpPr>
            <p:nvPr/>
          </p:nvSpPr>
          <p:spPr bwMode="auto">
            <a:xfrm>
              <a:off x="2711" y="3065"/>
              <a:ext cx="11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>
                  <a:latin typeface="Georgia" pitchFamily="18" charset="0"/>
                </a:rPr>
                <a:t>cell membrane</a:t>
              </a:r>
            </a:p>
          </p:txBody>
        </p:sp>
        <p:sp>
          <p:nvSpPr>
            <p:cNvPr id="33803" name="Line 9"/>
            <p:cNvSpPr>
              <a:spLocks noChangeShapeType="1"/>
            </p:cNvSpPr>
            <p:nvPr/>
          </p:nvSpPr>
          <p:spPr bwMode="auto">
            <a:xfrm flipH="1">
              <a:off x="3840" y="3024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886200" y="4114800"/>
            <a:ext cx="2500313" cy="396875"/>
            <a:chOff x="2597" y="2534"/>
            <a:chExt cx="1575" cy="250"/>
          </a:xfrm>
        </p:grpSpPr>
        <p:sp>
          <p:nvSpPr>
            <p:cNvPr id="33800" name="Text Box 11"/>
            <p:cNvSpPr txBox="1">
              <a:spLocks noChangeArrowheads="1"/>
            </p:cNvSpPr>
            <p:nvPr/>
          </p:nvSpPr>
          <p:spPr bwMode="auto">
            <a:xfrm>
              <a:off x="2597" y="2534"/>
              <a:ext cx="8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>
                  <a:latin typeface="Georgia" pitchFamily="18" charset="0"/>
                </a:rPr>
                <a:t>organelles</a:t>
              </a:r>
              <a:endParaRPr lang="en-US">
                <a:latin typeface="Georgia" pitchFamily="18" charset="0"/>
              </a:endParaRPr>
            </a:p>
          </p:txBody>
        </p:sp>
        <p:sp>
          <p:nvSpPr>
            <p:cNvPr id="33801" name="Line 12"/>
            <p:cNvSpPr>
              <a:spLocks noChangeShapeType="1"/>
            </p:cNvSpPr>
            <p:nvPr/>
          </p:nvSpPr>
          <p:spPr bwMode="auto">
            <a:xfrm flipH="1" flipV="1">
              <a:off x="3404" y="2685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3"/>
          <p:cNvSpPr>
            <a:spLocks noGrp="1" noChangeArrowheads="1"/>
          </p:cNvSpPr>
          <p:nvPr>
            <p:ph type="title"/>
          </p:nvPr>
        </p:nvSpPr>
        <p:spPr>
          <a:xfrm>
            <a:off x="3412" y="541757"/>
            <a:ext cx="6965245" cy="1202485"/>
          </a:xfrm>
        </p:spPr>
        <p:txBody>
          <a:bodyPr/>
          <a:lstStyle/>
          <a:p>
            <a:pPr eaLnBrk="1" hangingPunct="1"/>
            <a:r>
              <a:rPr lang="en-US" dirty="0" smtClean="0"/>
              <a:t>Prokaryotic Cells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560358" y="1371600"/>
            <a:ext cx="37338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Smaller and simpler.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Prokaryotic cells do not                                                       have a nucleus.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Prokaryotic cells do not                                                        have membrane-bound                                             organelles.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Example: bacteria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43000"/>
            <a:ext cx="311943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4876800" y="1905000"/>
            <a:ext cx="2203450" cy="396875"/>
            <a:chOff x="3028" y="1385"/>
            <a:chExt cx="1388" cy="250"/>
          </a:xfrm>
        </p:grpSpPr>
        <p:sp>
          <p:nvSpPr>
            <p:cNvPr id="31762" name="Text Box 5"/>
            <p:cNvSpPr txBox="1">
              <a:spLocks noChangeArrowheads="1"/>
            </p:cNvSpPr>
            <p:nvPr/>
          </p:nvSpPr>
          <p:spPr bwMode="auto">
            <a:xfrm>
              <a:off x="3028" y="1385"/>
              <a:ext cx="6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>
                  <a:latin typeface="Georgia" pitchFamily="18" charset="0"/>
                </a:rPr>
                <a:t>nucleus</a:t>
              </a:r>
              <a:endParaRPr lang="en-US">
                <a:latin typeface="Georgia" pitchFamily="18" charset="0"/>
              </a:endParaRPr>
            </a:p>
          </p:txBody>
        </p:sp>
        <p:sp>
          <p:nvSpPr>
            <p:cNvPr id="31763" name="Line 6"/>
            <p:cNvSpPr>
              <a:spLocks noChangeShapeType="1"/>
            </p:cNvSpPr>
            <p:nvPr/>
          </p:nvSpPr>
          <p:spPr bwMode="auto">
            <a:xfrm flipH="1" flipV="1">
              <a:off x="3648" y="1536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4038600" y="4267200"/>
            <a:ext cx="2401888" cy="461963"/>
            <a:chOff x="2711" y="3024"/>
            <a:chExt cx="1513" cy="291"/>
          </a:xfrm>
        </p:grpSpPr>
        <p:sp>
          <p:nvSpPr>
            <p:cNvPr id="31760" name="Text Box 8"/>
            <p:cNvSpPr txBox="1">
              <a:spLocks noChangeArrowheads="1"/>
            </p:cNvSpPr>
            <p:nvPr/>
          </p:nvSpPr>
          <p:spPr bwMode="auto">
            <a:xfrm>
              <a:off x="2711" y="3065"/>
              <a:ext cx="11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>
                  <a:latin typeface="Georgia" pitchFamily="18" charset="0"/>
                </a:rPr>
                <a:t>cell membrane</a:t>
              </a:r>
            </a:p>
          </p:txBody>
        </p:sp>
        <p:sp>
          <p:nvSpPr>
            <p:cNvPr id="31761" name="Line 9"/>
            <p:cNvSpPr>
              <a:spLocks noChangeShapeType="1"/>
            </p:cNvSpPr>
            <p:nvPr/>
          </p:nvSpPr>
          <p:spPr bwMode="auto">
            <a:xfrm flipH="1">
              <a:off x="3840" y="3024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0" name="Group 10"/>
          <p:cNvGrpSpPr>
            <a:grpSpLocks/>
          </p:cNvGrpSpPr>
          <p:nvPr/>
        </p:nvGrpSpPr>
        <p:grpSpPr bwMode="auto">
          <a:xfrm>
            <a:off x="4267200" y="3505200"/>
            <a:ext cx="2500313" cy="396875"/>
            <a:chOff x="2597" y="2534"/>
            <a:chExt cx="1575" cy="250"/>
          </a:xfrm>
        </p:grpSpPr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2597" y="2534"/>
              <a:ext cx="8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>
                  <a:latin typeface="Georgia" pitchFamily="18" charset="0"/>
                </a:rPr>
                <a:t>organelles</a:t>
              </a:r>
              <a:endParaRPr lang="en-US">
                <a:latin typeface="Georgia" pitchFamily="18" charset="0"/>
              </a:endParaRPr>
            </a:p>
          </p:txBody>
        </p:sp>
        <p:sp>
          <p:nvSpPr>
            <p:cNvPr id="31759" name="Line 12"/>
            <p:cNvSpPr>
              <a:spLocks noChangeShapeType="1"/>
            </p:cNvSpPr>
            <p:nvPr/>
          </p:nvSpPr>
          <p:spPr bwMode="auto">
            <a:xfrm flipH="1" flipV="1">
              <a:off x="3404" y="2685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75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563" y="4724400"/>
            <a:ext cx="2492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Line 14"/>
          <p:cNvSpPr>
            <a:spLocks noChangeShapeType="1"/>
          </p:cNvSpPr>
          <p:nvPr/>
        </p:nvSpPr>
        <p:spPr bwMode="auto">
          <a:xfrm flipH="1" flipV="1">
            <a:off x="5849938" y="46482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5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0138" y="5410200"/>
            <a:ext cx="1236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343400" y="5562600"/>
            <a:ext cx="1992313" cy="396875"/>
            <a:chOff x="2921" y="3648"/>
            <a:chExt cx="1255" cy="250"/>
          </a:xfrm>
        </p:grpSpPr>
        <p:sp>
          <p:nvSpPr>
            <p:cNvPr id="31756" name="Line 17"/>
            <p:cNvSpPr>
              <a:spLocks noChangeShapeType="1"/>
            </p:cNvSpPr>
            <p:nvPr/>
          </p:nvSpPr>
          <p:spPr bwMode="auto">
            <a:xfrm flipH="1">
              <a:off x="3744" y="374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Rectangle 18"/>
            <p:cNvSpPr>
              <a:spLocks noChangeArrowheads="1"/>
            </p:cNvSpPr>
            <p:nvPr/>
          </p:nvSpPr>
          <p:spPr bwMode="auto">
            <a:xfrm>
              <a:off x="2921" y="3648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>
                  <a:latin typeface="Georgia" pitchFamily="18" charset="0"/>
                </a:rPr>
                <a:t>cytoplasm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955" y="609600"/>
            <a:ext cx="6965245" cy="12024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Eukaryotic Cell vs. Prokaryotic cell</a:t>
            </a:r>
          </a:p>
        </p:txBody>
      </p:sp>
      <p:pic>
        <p:nvPicPr>
          <p:cNvPr id="36868" name="Picture 4" descr="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00200"/>
            <a:ext cx="4006002" cy="3856038"/>
          </a:xfrm>
          <a:noFill/>
        </p:spPr>
      </p:pic>
      <p:pic>
        <p:nvPicPr>
          <p:cNvPr id="36867" name="Picture 3" descr="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524000"/>
            <a:ext cx="3200400" cy="4772025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7"/>
            <a:ext cx="6858000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www.youtube.com/watch?v=ss19u6vJNNQ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0:00 to 4:25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Listen to the video and fill in the questions on your note sheets. I will call on random people to answer the questions for participation points!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Check for Understanding 1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Georgia" pitchFamily="18" charset="0"/>
              <a:buNone/>
            </a:pPr>
            <a:r>
              <a:rPr lang="en-US" dirty="0" smtClean="0"/>
              <a:t>Which statement is TRUE?</a:t>
            </a:r>
          </a:p>
          <a:p>
            <a:pPr marL="822960" lvl="1" indent="-457200" eaLnBrk="1" hangingPunct="1">
              <a:buFont typeface="+mj-lt"/>
              <a:buAutoNum type="alphaUcPeriod"/>
            </a:pPr>
            <a:r>
              <a:rPr lang="en-US" dirty="0" smtClean="0"/>
              <a:t>All cells contain membrane-bound organelles.</a:t>
            </a:r>
          </a:p>
          <a:p>
            <a:pPr marL="822960" lvl="1" indent="-457200" eaLnBrk="1" hangingPunct="1">
              <a:buFont typeface="+mj-lt"/>
              <a:buAutoNum type="alphaUcPeriod"/>
            </a:pPr>
            <a:r>
              <a:rPr lang="en-US" dirty="0" smtClean="0"/>
              <a:t>All </a:t>
            </a:r>
            <a:r>
              <a:rPr lang="en-US" dirty="0" err="1" smtClean="0"/>
              <a:t>uni</a:t>
            </a:r>
            <a:r>
              <a:rPr lang="en-US" dirty="0" smtClean="0"/>
              <a:t>-cellular organisms have specialized cells to perform life’s functions.</a:t>
            </a:r>
          </a:p>
          <a:p>
            <a:pPr marL="822960" lvl="1" indent="-457200" eaLnBrk="1" hangingPunct="1">
              <a:buFont typeface="+mj-lt"/>
              <a:buAutoNum type="alphaUcPeriod"/>
            </a:pPr>
            <a:r>
              <a:rPr lang="en-US" dirty="0" smtClean="0"/>
              <a:t>All cells come from other pre-existing cells.</a:t>
            </a:r>
          </a:p>
          <a:p>
            <a:pPr marL="822960" lvl="1" indent="-457200" eaLnBrk="1" hangingPunct="1">
              <a:buFont typeface="+mj-lt"/>
              <a:buAutoNum type="alphaUcPeriod"/>
            </a:pPr>
            <a:r>
              <a:rPr lang="en-US" dirty="0" smtClean="0"/>
              <a:t>All cells arise from inorganic materials through spontaneous generation.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Check for Understanding 2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4191000" cy="4324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What part of cell theory is the diagram to the right evidence of?</a:t>
            </a:r>
          </a:p>
        </p:txBody>
      </p:sp>
      <p:pic>
        <p:nvPicPr>
          <p:cNvPr id="39940" name="Picture 11" descr="8a45c2e51832e82201183da4381a4d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69743"/>
            <a:ext cx="3124200" cy="432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Check for Understanding 3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 all cells microscopic?</a:t>
            </a:r>
          </a:p>
          <a:p>
            <a:pPr lvl="1" eaLnBrk="1" hangingPunct="1"/>
            <a:r>
              <a:rPr lang="en-US" smtClean="0"/>
              <a:t>If yes, explain why.</a:t>
            </a:r>
          </a:p>
          <a:p>
            <a:pPr lvl="1" eaLnBrk="1" hangingPunct="1"/>
            <a:r>
              <a:rPr lang="en-US" smtClean="0"/>
              <a:t>If no, provide an example.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3918691"/>
            <a:ext cx="3352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Georgia" pitchFamily="18" charset="0"/>
              </a:rPr>
              <a:t>An ostrich egg is a single cell and is the biggest cell known!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2895600" cy="217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of….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http://www.laura-jane-evans.com/wordpress/blog/uploads/2010/07/The-cel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238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Unicellular Organisms</a:t>
            </a:r>
            <a:endParaRPr lang="en-US" dirty="0"/>
          </a:p>
        </p:txBody>
      </p:sp>
      <p:pic>
        <p:nvPicPr>
          <p:cNvPr id="4" name="Picture 4" descr="http://chsweb.lr.k12.nj.us/mstanley/outlines/protista/proti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22490"/>
            <a:ext cx="3200400" cy="1948283"/>
          </a:xfrm>
          <a:prstGeom prst="rect">
            <a:avLst/>
          </a:prstGeom>
          <a:noFill/>
        </p:spPr>
      </p:pic>
      <p:pic>
        <p:nvPicPr>
          <p:cNvPr id="5" name="Picture 2" descr="http://sustainabledesignupdate.com/wp-content/uploads/2007/11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52328"/>
            <a:ext cx="3200400" cy="1882588"/>
          </a:xfrm>
          <a:prstGeom prst="rect">
            <a:avLst/>
          </a:prstGeom>
          <a:noFill/>
        </p:spPr>
      </p:pic>
      <p:pic>
        <p:nvPicPr>
          <p:cNvPr id="7" name="Picture 6" descr="http://www.uni-tuebingen.de/modeling/images/eb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370039"/>
            <a:ext cx="2447365" cy="1364877"/>
          </a:xfrm>
          <a:prstGeom prst="rect">
            <a:avLst/>
          </a:prstGeom>
          <a:noFill/>
        </p:spPr>
      </p:pic>
      <p:pic>
        <p:nvPicPr>
          <p:cNvPr id="6" name="Picture 8" descr="http://www.nhc.ed.ac.uk/images/collections/invertebrates/protozoa/LgParasit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943617"/>
            <a:ext cx="2599765" cy="239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/>
        </p:blipFill>
        <p:spPr bwMode="auto">
          <a:xfrm>
            <a:off x="3429000" y="3429000"/>
            <a:ext cx="4486701" cy="25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Multi-cellular Organisms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84" y="1828800"/>
            <a:ext cx="226214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3"/>
          <a:stretch/>
        </p:blipFill>
        <p:spPr bwMode="auto">
          <a:xfrm>
            <a:off x="6096000" y="1841310"/>
            <a:ext cx="1819701" cy="204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24" y="1828800"/>
            <a:ext cx="2759975" cy="205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84" y="3886200"/>
            <a:ext cx="2724884" cy="20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Two Types of Cells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67056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>
                <a:solidFill>
                  <a:srgbClr val="0070C0"/>
                </a:solidFill>
              </a:rPr>
              <a:t>Prokaryotic and Eukaryotic</a:t>
            </a:r>
            <a:r>
              <a:rPr lang="en-US" sz="3200" dirty="0" smtClean="0"/>
              <a:t>:</a:t>
            </a:r>
          </a:p>
          <a:p>
            <a:pPr eaLnBrk="1" hangingPunct="1"/>
            <a:endParaRPr lang="en-US" sz="3200" dirty="0" smtClean="0"/>
          </a:p>
          <a:p>
            <a:r>
              <a:rPr lang="en-US" sz="3000" dirty="0" smtClean="0"/>
              <a:t>“Pro” means “</a:t>
            </a:r>
            <a:r>
              <a:rPr lang="en-US" sz="3000" b="1" u="sng" dirty="0" smtClean="0"/>
              <a:t>before</a:t>
            </a:r>
            <a:r>
              <a:rPr lang="en-US" sz="3000" dirty="0" smtClean="0"/>
              <a:t>”</a:t>
            </a:r>
          </a:p>
          <a:p>
            <a:r>
              <a:rPr lang="en-US" sz="3000" dirty="0" smtClean="0"/>
              <a:t>“</a:t>
            </a:r>
            <a:r>
              <a:rPr lang="en-US" sz="3000" dirty="0" err="1" smtClean="0"/>
              <a:t>Karyon</a:t>
            </a:r>
            <a:r>
              <a:rPr lang="en-US" sz="3000" dirty="0" smtClean="0"/>
              <a:t>” means </a:t>
            </a:r>
            <a:r>
              <a:rPr lang="en-US" sz="3000" b="1" u="sng" dirty="0" smtClean="0"/>
              <a:t>nucleus</a:t>
            </a:r>
          </a:p>
          <a:p>
            <a:r>
              <a:rPr lang="en-US" sz="3000" dirty="0" smtClean="0"/>
              <a:t>“</a:t>
            </a:r>
            <a:r>
              <a:rPr lang="en-US" sz="3000" dirty="0" err="1" smtClean="0"/>
              <a:t>Eu</a:t>
            </a:r>
            <a:r>
              <a:rPr lang="en-US" sz="3000" dirty="0" smtClean="0"/>
              <a:t>” means “</a:t>
            </a:r>
            <a:r>
              <a:rPr lang="en-US" sz="3000" b="1" u="sng" dirty="0" smtClean="0"/>
              <a:t>true</a:t>
            </a:r>
            <a:r>
              <a:rPr lang="en-US" sz="3000" dirty="0" smtClean="0"/>
              <a:t>”</a:t>
            </a:r>
          </a:p>
          <a:p>
            <a:pPr lvl="1" eaLnBrk="1" hangingPunct="1"/>
            <a:endParaRPr lang="en-US" sz="2800" dirty="0" smtClean="0"/>
          </a:p>
          <a:p>
            <a:pPr marL="365760" lvl="1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3200" dirty="0" smtClean="0"/>
              <a:t>So what does Prokaryotic mean?</a:t>
            </a:r>
          </a:p>
          <a:p>
            <a:pPr eaLnBrk="1" hangingPunct="1"/>
            <a:r>
              <a:rPr lang="en-US" sz="3200" dirty="0" smtClean="0"/>
              <a:t>What does Eukaryotic mean?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Eukaryotic Cell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6" r="5390" b="58491"/>
          <a:stretch/>
        </p:blipFill>
        <p:spPr bwMode="auto">
          <a:xfrm>
            <a:off x="2367844" y="2362200"/>
            <a:ext cx="494735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67844" y="2667000"/>
            <a:ext cx="159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nucleus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799" y="2667000"/>
            <a:ext cx="205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organelles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21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Prokaryotic Cell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4" t="46226" r="33304" b="29246"/>
          <a:stretch/>
        </p:blipFill>
        <p:spPr bwMode="auto">
          <a:xfrm>
            <a:off x="2971800" y="2324867"/>
            <a:ext cx="3276600" cy="2856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0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14286" r="6522" b="21428"/>
          <a:stretch/>
        </p:blipFill>
        <p:spPr bwMode="auto">
          <a:xfrm>
            <a:off x="-8626" y="1143000"/>
            <a:ext cx="9152626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00800" y="4191000"/>
            <a:ext cx="2743200" cy="1752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Eukaryotic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886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Prokaryotic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888277"/>
            <a:ext cx="9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DNA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291258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cytoplasm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6834" y="2888276"/>
            <a:ext cx="261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Cell Membrane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55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Cells Have: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</a:t>
            </a:r>
          </a:p>
          <a:p>
            <a:r>
              <a:rPr lang="en-US" dirty="0" smtClean="0"/>
              <a:t>Cytoplasm </a:t>
            </a:r>
          </a:p>
          <a:p>
            <a:r>
              <a:rPr lang="en-US" dirty="0" smtClean="0"/>
              <a:t>Similar Building Blocks </a:t>
            </a:r>
          </a:p>
          <a:p>
            <a:pPr lvl="1"/>
            <a:r>
              <a:rPr lang="en-US" dirty="0" smtClean="0"/>
              <a:t>DNA</a:t>
            </a:r>
          </a:p>
          <a:p>
            <a:pPr lvl="1"/>
            <a:r>
              <a:rPr lang="en-US" dirty="0" smtClean="0"/>
              <a:t>Ribosomes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7500</TotalTime>
  <Words>318</Words>
  <Application>Microsoft Office PowerPoint</Application>
  <PresentationFormat>On-screen Show (4:3)</PresentationFormat>
  <Paragraphs>73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Batang</vt:lpstr>
      <vt:lpstr>Brush Script MT</vt:lpstr>
      <vt:lpstr>Calibri</vt:lpstr>
      <vt:lpstr>Constantia</vt:lpstr>
      <vt:lpstr>Franklin Gothic Book</vt:lpstr>
      <vt:lpstr>Georgia</vt:lpstr>
      <vt:lpstr>Rage Italic</vt:lpstr>
      <vt:lpstr>Pushpin</vt:lpstr>
      <vt:lpstr>Do Now:  Choose one of the three ideas that make up the cell theory and come up with an analogy.  Be Ready to share out.  Example:   Cells are the basic unit of life. Bricks are the basic unit of a building. </vt:lpstr>
      <vt:lpstr>Day 1 of….</vt:lpstr>
      <vt:lpstr>Unicellular Organisms</vt:lpstr>
      <vt:lpstr>Multi-cellular Organisms</vt:lpstr>
      <vt:lpstr>Two Types of Cells</vt:lpstr>
      <vt:lpstr>This is a Eukaryotic Cell</vt:lpstr>
      <vt:lpstr>This is a Prokaryotic Cell</vt:lpstr>
      <vt:lpstr>PowerPoint Presentation</vt:lpstr>
      <vt:lpstr>All Cells Have:</vt:lpstr>
      <vt:lpstr>Eukaryotic Cells</vt:lpstr>
      <vt:lpstr>Prokaryotic Cells</vt:lpstr>
      <vt:lpstr>Eukaryotic Cell vs. Prokaryotic cell</vt:lpstr>
      <vt:lpstr>Video Break</vt:lpstr>
      <vt:lpstr>Check for Understanding 1 </vt:lpstr>
      <vt:lpstr>Check for Understanding 2</vt:lpstr>
      <vt:lpstr>Check for Understanding 3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 CELL STRUCTURE  AND  FUNCTION</dc:title>
  <dc:creator>Nga</dc:creator>
  <cp:lastModifiedBy>Greco, Marie L.</cp:lastModifiedBy>
  <cp:revision>262</cp:revision>
  <dcterms:created xsi:type="dcterms:W3CDTF">2006-09-26T04:25:42Z</dcterms:created>
  <dcterms:modified xsi:type="dcterms:W3CDTF">2016-07-18T19:53:00Z</dcterms:modified>
</cp:coreProperties>
</file>